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5532" r:id="rId1"/>
  </p:sldMasterIdLst>
  <p:notesMasterIdLst>
    <p:notesMasterId r:id="rId45"/>
  </p:notesMasterIdLst>
  <p:handoutMasterIdLst>
    <p:handoutMasterId r:id="rId46"/>
  </p:handoutMasterIdLst>
  <p:sldIdLst>
    <p:sldId id="4500" r:id="rId2"/>
    <p:sldId id="4501" r:id="rId3"/>
    <p:sldId id="4372" r:id="rId4"/>
    <p:sldId id="4502" r:id="rId5"/>
    <p:sldId id="4503" r:id="rId6"/>
    <p:sldId id="4505" r:id="rId7"/>
    <p:sldId id="4520" r:id="rId8"/>
    <p:sldId id="4507" r:id="rId9"/>
    <p:sldId id="4509" r:id="rId10"/>
    <p:sldId id="4510" r:id="rId11"/>
    <p:sldId id="4511" r:id="rId12"/>
    <p:sldId id="4512" r:id="rId13"/>
    <p:sldId id="4494" r:id="rId14"/>
    <p:sldId id="4514" r:id="rId15"/>
    <p:sldId id="4548" r:id="rId16"/>
    <p:sldId id="4549" r:id="rId17"/>
    <p:sldId id="4553" r:id="rId18"/>
    <p:sldId id="4515" r:id="rId19"/>
    <p:sldId id="4274" r:id="rId20"/>
    <p:sldId id="4550" r:id="rId21"/>
    <p:sldId id="4524" r:id="rId22"/>
    <p:sldId id="4545" r:id="rId23"/>
    <p:sldId id="4530" r:id="rId24"/>
    <p:sldId id="4562" r:id="rId25"/>
    <p:sldId id="4556" r:id="rId26"/>
    <p:sldId id="4578" r:id="rId27"/>
    <p:sldId id="4538" r:id="rId28"/>
    <p:sldId id="4352" r:id="rId29"/>
    <p:sldId id="4353" r:id="rId30"/>
    <p:sldId id="4354" r:id="rId31"/>
    <p:sldId id="4355" r:id="rId32"/>
    <p:sldId id="4356" r:id="rId33"/>
    <p:sldId id="4357" r:id="rId34"/>
    <p:sldId id="4358" r:id="rId35"/>
    <p:sldId id="4359" r:id="rId36"/>
    <p:sldId id="4362" r:id="rId37"/>
    <p:sldId id="4577" r:id="rId38"/>
    <p:sldId id="4455" r:id="rId39"/>
    <p:sldId id="4367" r:id="rId40"/>
    <p:sldId id="4561" r:id="rId41"/>
    <p:sldId id="4564" r:id="rId42"/>
    <p:sldId id="4574" r:id="rId43"/>
    <p:sldId id="4576" r:id="rId44"/>
  </p:sldIdLst>
  <p:sldSz cx="9144000" cy="6858000" type="screen4x3"/>
  <p:notesSz cx="9296400" cy="7010400"/>
  <p:defaultTextStyle>
    <a:defPPr>
      <a:defRPr lang="en-US"/>
    </a:defPPr>
    <a:lvl1pPr algn="ctr" rtl="0" eaLnBrk="0" fontAlgn="base" hangingPunct="0">
      <a:spcBef>
        <a:spcPct val="0"/>
      </a:spcBef>
      <a:spcAft>
        <a:spcPct val="0"/>
      </a:spcAft>
      <a:defRPr sz="2400" kern="1200">
        <a:solidFill>
          <a:schemeClr val="tx1"/>
        </a:solidFill>
        <a:latin typeface="Times" pitchFamily="18" charset="0"/>
        <a:ea typeface="ＭＳ Ｐゴシック" pitchFamily="34" charset="-128"/>
        <a:cs typeface="+mn-cs"/>
      </a:defRPr>
    </a:lvl1pPr>
    <a:lvl2pPr marL="455613" indent="1588" algn="ctr" rtl="0" eaLnBrk="0" fontAlgn="base" hangingPunct="0">
      <a:spcBef>
        <a:spcPct val="0"/>
      </a:spcBef>
      <a:spcAft>
        <a:spcPct val="0"/>
      </a:spcAft>
      <a:defRPr sz="2400" kern="1200">
        <a:solidFill>
          <a:schemeClr val="tx1"/>
        </a:solidFill>
        <a:latin typeface="Times" pitchFamily="18" charset="0"/>
        <a:ea typeface="ＭＳ Ｐゴシック" pitchFamily="34" charset="-128"/>
        <a:cs typeface="+mn-cs"/>
      </a:defRPr>
    </a:lvl2pPr>
    <a:lvl3pPr marL="912813" indent="1588" algn="ctr" rtl="0" eaLnBrk="0" fontAlgn="base" hangingPunct="0">
      <a:spcBef>
        <a:spcPct val="0"/>
      </a:spcBef>
      <a:spcAft>
        <a:spcPct val="0"/>
      </a:spcAft>
      <a:defRPr sz="2400" kern="1200">
        <a:solidFill>
          <a:schemeClr val="tx1"/>
        </a:solidFill>
        <a:latin typeface="Times" pitchFamily="18" charset="0"/>
        <a:ea typeface="ＭＳ Ｐゴシック" pitchFamily="34" charset="-128"/>
        <a:cs typeface="+mn-cs"/>
      </a:defRPr>
    </a:lvl3pPr>
    <a:lvl4pPr marL="1370013" indent="1588" algn="ctr" rtl="0" eaLnBrk="0" fontAlgn="base" hangingPunct="0">
      <a:spcBef>
        <a:spcPct val="0"/>
      </a:spcBef>
      <a:spcAft>
        <a:spcPct val="0"/>
      </a:spcAft>
      <a:defRPr sz="2400" kern="1200">
        <a:solidFill>
          <a:schemeClr val="tx1"/>
        </a:solidFill>
        <a:latin typeface="Times" pitchFamily="18" charset="0"/>
        <a:ea typeface="ＭＳ Ｐゴシック" pitchFamily="34" charset="-128"/>
        <a:cs typeface="+mn-cs"/>
      </a:defRPr>
    </a:lvl4pPr>
    <a:lvl5pPr marL="1827213" indent="1588" algn="ctr" rtl="0" eaLnBrk="0" fontAlgn="base" hangingPunct="0">
      <a:spcBef>
        <a:spcPct val="0"/>
      </a:spcBef>
      <a:spcAft>
        <a:spcPct val="0"/>
      </a:spcAft>
      <a:defRPr sz="2400" kern="1200">
        <a:solidFill>
          <a:schemeClr val="tx1"/>
        </a:solidFill>
        <a:latin typeface="Times" pitchFamily="18" charset="0"/>
        <a:ea typeface="ＭＳ Ｐゴシック" pitchFamily="34" charset="-128"/>
        <a:cs typeface="+mn-cs"/>
      </a:defRPr>
    </a:lvl5pPr>
    <a:lvl6pPr marL="2286000" algn="l" defTabSz="914400" rtl="0" eaLnBrk="1" latinLnBrk="0" hangingPunct="1">
      <a:defRPr sz="2400" kern="1200">
        <a:solidFill>
          <a:schemeClr val="tx1"/>
        </a:solidFill>
        <a:latin typeface="Times" pitchFamily="18" charset="0"/>
        <a:ea typeface="ＭＳ Ｐゴシック" pitchFamily="34" charset="-128"/>
        <a:cs typeface="+mn-cs"/>
      </a:defRPr>
    </a:lvl6pPr>
    <a:lvl7pPr marL="2743200" algn="l" defTabSz="914400" rtl="0" eaLnBrk="1" latinLnBrk="0" hangingPunct="1">
      <a:defRPr sz="2400" kern="1200">
        <a:solidFill>
          <a:schemeClr val="tx1"/>
        </a:solidFill>
        <a:latin typeface="Times" pitchFamily="18" charset="0"/>
        <a:ea typeface="ＭＳ Ｐゴシック" pitchFamily="34" charset="-128"/>
        <a:cs typeface="+mn-cs"/>
      </a:defRPr>
    </a:lvl7pPr>
    <a:lvl8pPr marL="3200400" algn="l" defTabSz="914400" rtl="0" eaLnBrk="1" latinLnBrk="0" hangingPunct="1">
      <a:defRPr sz="2400" kern="1200">
        <a:solidFill>
          <a:schemeClr val="tx1"/>
        </a:solidFill>
        <a:latin typeface="Times" pitchFamily="18" charset="0"/>
        <a:ea typeface="ＭＳ Ｐゴシック" pitchFamily="34" charset="-128"/>
        <a:cs typeface="+mn-cs"/>
      </a:defRPr>
    </a:lvl8pPr>
    <a:lvl9pPr marL="3657600" algn="l" defTabSz="914400" rtl="0" eaLnBrk="1" latinLnBrk="0" hangingPunct="1">
      <a:defRPr sz="2400" kern="1200">
        <a:solidFill>
          <a:schemeClr val="tx1"/>
        </a:solidFill>
        <a:latin typeface="Times" pitchFamily="18" charset="0"/>
        <a:ea typeface="ＭＳ Ｐゴシック" pitchFamily="34" charset="-128"/>
        <a:cs typeface="+mn-cs"/>
      </a:defRPr>
    </a:lvl9pPr>
  </p:defaultTextStyle>
  <p:extLst>
    <p:ext uri="{EFAFB233-063F-42B5-8137-9DF3F51BA10A}">
      <p15:sldGuideLst xmlns:p15="http://schemas.microsoft.com/office/powerpoint/2012/main">
        <p15:guide id="1" orient="horz" pos="1104">
          <p15:clr>
            <a:srgbClr val="A4A3A4"/>
          </p15:clr>
        </p15:guide>
        <p15:guide id="2" orient="horz" pos="3867">
          <p15:clr>
            <a:srgbClr val="A4A3A4"/>
          </p15:clr>
        </p15:guide>
        <p15:guide id="3" pos="720">
          <p15:clr>
            <a:srgbClr val="A4A3A4"/>
          </p15:clr>
        </p15:guide>
        <p15:guide id="4" pos="5040">
          <p15:clr>
            <a:srgbClr val="A4A3A4"/>
          </p15:clr>
        </p15:guide>
      </p15:sldGuideLst>
    </p:ext>
    <p:ext uri="{2D200454-40CA-4A62-9FC3-DE9A4176ACB9}">
      <p15:notesGuideLst xmlns:p15="http://schemas.microsoft.com/office/powerpoint/2012/main">
        <p15:guide id="1" orient="horz" pos="2207">
          <p15:clr>
            <a:srgbClr val="A4A3A4"/>
          </p15:clr>
        </p15:guide>
        <p15:guide id="2" pos="29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frira Goldwasser" initials="" lastIdx="2" clrIdx="0"/>
  <p:cmAuthor id="1" name="Yael Kalai" initials="YK" lastIdx="1" clrIdx="1">
    <p:extLst>
      <p:ext uri="{19B8F6BF-5375-455C-9EA6-DF929625EA0E}">
        <p15:presenceInfo xmlns:p15="http://schemas.microsoft.com/office/powerpoint/2012/main" userId="bc168fe5abe244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3399"/>
    <a:srgbClr val="F3B992"/>
    <a:srgbClr val="D4EA59"/>
    <a:srgbClr val="F2E788"/>
    <a:srgbClr val="EAF5F8"/>
    <a:srgbClr val="E4FC62"/>
    <a:srgbClr val="D40702"/>
    <a:srgbClr val="2E519E"/>
    <a:srgbClr val="F2B7F2"/>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092" autoAdjust="0"/>
    <p:restoredTop sz="71375" autoAdjust="0"/>
  </p:normalViewPr>
  <p:slideViewPr>
    <p:cSldViewPr snapToGrid="0">
      <p:cViewPr varScale="1">
        <p:scale>
          <a:sx n="80" d="100"/>
          <a:sy n="80" d="100"/>
        </p:scale>
        <p:origin x="256" y="192"/>
      </p:cViewPr>
      <p:guideLst>
        <p:guide orient="horz" pos="1104"/>
        <p:guide orient="horz" pos="3867"/>
        <p:guide pos="720"/>
        <p:guide pos="50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snapToGrid="0">
      <p:cViewPr varScale="1">
        <p:scale>
          <a:sx n="55" d="100"/>
          <a:sy n="55" d="100"/>
        </p:scale>
        <p:origin x="-1818" y="-108"/>
      </p:cViewPr>
      <p:guideLst>
        <p:guide orient="horz" pos="2207"/>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9075"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738" y="0"/>
            <a:ext cx="4029075" cy="350838"/>
          </a:xfrm>
          <a:prstGeom prst="rect">
            <a:avLst/>
          </a:prstGeom>
        </p:spPr>
        <p:txBody>
          <a:bodyPr vert="horz" lIns="91440" tIns="45720" rIns="91440" bIns="45720" rtlCol="0"/>
          <a:lstStyle>
            <a:lvl1pPr algn="r">
              <a:defRPr sz="1200"/>
            </a:lvl1pPr>
          </a:lstStyle>
          <a:p>
            <a:fld id="{F8BD8A6D-CF22-9646-9FA6-56C7C0494273}" type="datetimeFigureOut">
              <a:rPr lang="en-US" smtClean="0"/>
              <a:t>8/26/23</a:t>
            </a:fld>
            <a:endParaRPr lang="en-US"/>
          </a:p>
        </p:txBody>
      </p:sp>
      <p:sp>
        <p:nvSpPr>
          <p:cNvPr id="4" name="Footer Placeholder 3"/>
          <p:cNvSpPr>
            <a:spLocks noGrp="1"/>
          </p:cNvSpPr>
          <p:nvPr>
            <p:ph type="ftr" sz="quarter" idx="2"/>
          </p:nvPr>
        </p:nvSpPr>
        <p:spPr>
          <a:xfrm>
            <a:off x="0" y="6657975"/>
            <a:ext cx="4029075" cy="3508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738" y="6657975"/>
            <a:ext cx="4029075" cy="350838"/>
          </a:xfrm>
          <a:prstGeom prst="rect">
            <a:avLst/>
          </a:prstGeom>
        </p:spPr>
        <p:txBody>
          <a:bodyPr vert="horz" lIns="91440" tIns="45720" rIns="91440" bIns="45720" rtlCol="0" anchor="b"/>
          <a:lstStyle>
            <a:lvl1pPr algn="r">
              <a:defRPr sz="1200"/>
            </a:lvl1pPr>
          </a:lstStyle>
          <a:p>
            <a:fld id="{824EC502-A389-9644-BC93-50E876DFAD7B}" type="slidenum">
              <a:rPr lang="en-US" smtClean="0"/>
              <a:t>‹#›</a:t>
            </a:fld>
            <a:endParaRPr lang="en-US"/>
          </a:p>
        </p:txBody>
      </p:sp>
    </p:spTree>
    <p:extLst>
      <p:ext uri="{BB962C8B-B14F-4D97-AF65-F5344CB8AC3E}">
        <p14:creationId xmlns:p14="http://schemas.microsoft.com/office/powerpoint/2010/main" val="8721528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29075" cy="350838"/>
          </a:xfrm>
          <a:prstGeom prst="rect">
            <a:avLst/>
          </a:prstGeom>
          <a:noFill/>
          <a:ln>
            <a:noFill/>
          </a:ln>
          <a:effectLst/>
        </p:spPr>
        <p:txBody>
          <a:bodyPr vert="horz" wrap="square" lIns="93176" tIns="46588" rIns="93176" bIns="46588" numCol="1" anchor="t" anchorCtr="0" compatLnSpc="1">
            <a:prstTxWarp prst="textNoShape">
              <a:avLst/>
            </a:prstTxWarp>
          </a:bodyPr>
          <a:lstStyle>
            <a:lvl1pPr algn="l" defTabSz="931778">
              <a:defRPr sz="1200">
                <a:latin typeface="Times" pitchFamily="18" charset="0"/>
                <a:ea typeface="+mn-ea"/>
                <a:cs typeface="+mn-cs"/>
              </a:defRPr>
            </a:lvl1pPr>
          </a:lstStyle>
          <a:p>
            <a:pPr>
              <a:defRPr/>
            </a:pPr>
            <a:endParaRPr lang="en-US"/>
          </a:p>
        </p:txBody>
      </p:sp>
      <p:sp>
        <p:nvSpPr>
          <p:cNvPr id="4099" name="Rectangle 3"/>
          <p:cNvSpPr>
            <a:spLocks noGrp="1" noChangeArrowheads="1"/>
          </p:cNvSpPr>
          <p:nvPr>
            <p:ph type="dt" idx="1"/>
          </p:nvPr>
        </p:nvSpPr>
        <p:spPr bwMode="auto">
          <a:xfrm>
            <a:off x="5267325" y="0"/>
            <a:ext cx="4029075" cy="350838"/>
          </a:xfrm>
          <a:prstGeom prst="rect">
            <a:avLst/>
          </a:prstGeom>
          <a:noFill/>
          <a:ln>
            <a:noFill/>
          </a:ln>
          <a:effectLst/>
        </p:spPr>
        <p:txBody>
          <a:bodyPr vert="horz" wrap="square" lIns="93176" tIns="46588" rIns="93176" bIns="46588" numCol="1" anchor="t" anchorCtr="0" compatLnSpc="1">
            <a:prstTxWarp prst="textNoShape">
              <a:avLst/>
            </a:prstTxWarp>
          </a:bodyPr>
          <a:lstStyle>
            <a:lvl1pPr algn="r" defTabSz="931778">
              <a:defRPr sz="1200">
                <a:latin typeface="Times" pitchFamily="18" charset="0"/>
                <a:ea typeface="+mn-ea"/>
                <a:cs typeface="+mn-cs"/>
              </a:defRPr>
            </a:lvl1pPr>
          </a:lstStyle>
          <a:p>
            <a:pPr>
              <a:defRPr/>
            </a:pPr>
            <a:endParaRPr lang="en-US"/>
          </a:p>
        </p:txBody>
      </p:sp>
      <p:sp>
        <p:nvSpPr>
          <p:cNvPr id="54276" name="Rectangle 4"/>
          <p:cNvSpPr>
            <a:spLocks noGrp="1" noRot="1" noChangeAspect="1" noChangeArrowheads="1" noTextEdit="1"/>
          </p:cNvSpPr>
          <p:nvPr>
            <p:ph type="sldImg" idx="2"/>
          </p:nvPr>
        </p:nvSpPr>
        <p:spPr bwMode="auto">
          <a:xfrm>
            <a:off x="2895600" y="525463"/>
            <a:ext cx="3508375" cy="263048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1238250" y="3330575"/>
            <a:ext cx="6819900" cy="3154363"/>
          </a:xfrm>
          <a:prstGeom prst="rect">
            <a:avLst/>
          </a:prstGeom>
          <a:noFill/>
          <a:ln>
            <a:noFill/>
          </a:ln>
          <a:effectLst/>
        </p:spPr>
        <p:txBody>
          <a:bodyPr vert="horz" wrap="square" lIns="93176" tIns="46588" rIns="93176" bIns="4658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6659563"/>
            <a:ext cx="4029075" cy="350837"/>
          </a:xfrm>
          <a:prstGeom prst="rect">
            <a:avLst/>
          </a:prstGeom>
          <a:noFill/>
          <a:ln>
            <a:noFill/>
          </a:ln>
          <a:effectLst/>
        </p:spPr>
        <p:txBody>
          <a:bodyPr vert="horz" wrap="square" lIns="93176" tIns="46588" rIns="93176" bIns="46588" numCol="1" anchor="b" anchorCtr="0" compatLnSpc="1">
            <a:prstTxWarp prst="textNoShape">
              <a:avLst/>
            </a:prstTxWarp>
          </a:bodyPr>
          <a:lstStyle>
            <a:lvl1pPr algn="l" defTabSz="931778">
              <a:defRPr sz="1200">
                <a:latin typeface="Times" pitchFamily="18" charset="0"/>
                <a:ea typeface="+mn-ea"/>
                <a:cs typeface="+mn-cs"/>
              </a:defRPr>
            </a:lvl1pPr>
          </a:lstStyle>
          <a:p>
            <a:pPr>
              <a:defRPr/>
            </a:pPr>
            <a:endParaRPr lang="en-US"/>
          </a:p>
        </p:txBody>
      </p:sp>
      <p:sp>
        <p:nvSpPr>
          <p:cNvPr id="4103" name="Rectangle 7"/>
          <p:cNvSpPr>
            <a:spLocks noGrp="1" noChangeArrowheads="1"/>
          </p:cNvSpPr>
          <p:nvPr>
            <p:ph type="sldNum" sz="quarter" idx="5"/>
          </p:nvPr>
        </p:nvSpPr>
        <p:spPr bwMode="auto">
          <a:xfrm>
            <a:off x="5267325" y="6659563"/>
            <a:ext cx="4029075" cy="350837"/>
          </a:xfrm>
          <a:prstGeom prst="rect">
            <a:avLst/>
          </a:prstGeom>
          <a:noFill/>
          <a:ln>
            <a:noFill/>
          </a:ln>
          <a:effectLst/>
        </p:spPr>
        <p:txBody>
          <a:bodyPr vert="horz" wrap="square" lIns="93176" tIns="46588" rIns="93176" bIns="46588" numCol="1" anchor="b" anchorCtr="0" compatLnSpc="1">
            <a:prstTxWarp prst="textNoShape">
              <a:avLst/>
            </a:prstTxWarp>
          </a:bodyPr>
          <a:lstStyle>
            <a:lvl1pPr algn="r" defTabSz="931778">
              <a:defRPr sz="1200">
                <a:latin typeface="Times" pitchFamily="-108" charset="0"/>
                <a:ea typeface="ＭＳ Ｐゴシック" pitchFamily="-108" charset="-128"/>
                <a:cs typeface="+mn-cs"/>
              </a:defRPr>
            </a:lvl1pPr>
          </a:lstStyle>
          <a:p>
            <a:pPr>
              <a:defRPr/>
            </a:pPr>
            <a:fld id="{5A0E3A12-0C57-4759-BD7E-E0D020E68623}" type="slidenum">
              <a:rPr lang="en-US"/>
              <a:pPr>
                <a:defRPr/>
              </a:pPr>
              <a:t>‹#›</a:t>
            </a:fld>
            <a:endParaRPr lang="en-US"/>
          </a:p>
        </p:txBody>
      </p:sp>
    </p:spTree>
    <p:extLst>
      <p:ext uri="{BB962C8B-B14F-4D97-AF65-F5344CB8AC3E}">
        <p14:creationId xmlns:p14="http://schemas.microsoft.com/office/powerpoint/2010/main" val="20553865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8" charset="0"/>
        <a:ea typeface="ＭＳ Ｐゴシック" pitchFamily="-108" charset="-128"/>
        <a:cs typeface="ＭＳ Ｐゴシック" pitchFamily="-108" charset="-128"/>
      </a:defRPr>
    </a:lvl1pPr>
    <a:lvl2pPr marL="455613" algn="l" rtl="0" eaLnBrk="0" fontAlgn="base" hangingPunct="0">
      <a:spcBef>
        <a:spcPct val="30000"/>
      </a:spcBef>
      <a:spcAft>
        <a:spcPct val="0"/>
      </a:spcAft>
      <a:defRPr sz="1200" kern="1200">
        <a:solidFill>
          <a:schemeClr val="tx1"/>
        </a:solidFill>
        <a:latin typeface="Times" pitchFamily="18" charset="0"/>
        <a:ea typeface="ＭＳ Ｐゴシック" pitchFamily="-108" charset="-128"/>
        <a:cs typeface="ＭＳ Ｐゴシック" charset="-128"/>
      </a:defRPr>
    </a:lvl2pPr>
    <a:lvl3pPr marL="912813" algn="l" rtl="0" eaLnBrk="0" fontAlgn="base" hangingPunct="0">
      <a:spcBef>
        <a:spcPct val="30000"/>
      </a:spcBef>
      <a:spcAft>
        <a:spcPct val="0"/>
      </a:spcAft>
      <a:defRPr sz="1200" kern="1200">
        <a:solidFill>
          <a:schemeClr val="tx1"/>
        </a:solidFill>
        <a:latin typeface="Times" pitchFamily="18" charset="0"/>
        <a:ea typeface="ＭＳ Ｐゴシック" pitchFamily="-108" charset="-128"/>
        <a:cs typeface="ＭＳ Ｐゴシック" charset="-128"/>
      </a:defRPr>
    </a:lvl3pPr>
    <a:lvl4pPr marL="1370013" algn="l" rtl="0" eaLnBrk="0" fontAlgn="base" hangingPunct="0">
      <a:spcBef>
        <a:spcPct val="30000"/>
      </a:spcBef>
      <a:spcAft>
        <a:spcPct val="0"/>
      </a:spcAft>
      <a:defRPr sz="1200" kern="1200">
        <a:solidFill>
          <a:schemeClr val="tx1"/>
        </a:solidFill>
        <a:latin typeface="Times" pitchFamily="18" charset="0"/>
        <a:ea typeface="ＭＳ Ｐゴシック" pitchFamily="-108" charset="-128"/>
        <a:cs typeface="ＭＳ Ｐゴシック" charset="-128"/>
      </a:defRPr>
    </a:lvl4pPr>
    <a:lvl5pPr marL="1827213" algn="l" rtl="0" eaLnBrk="0" fontAlgn="base" hangingPunct="0">
      <a:spcBef>
        <a:spcPct val="30000"/>
      </a:spcBef>
      <a:spcAft>
        <a:spcPct val="0"/>
      </a:spcAft>
      <a:defRPr sz="1200" kern="1200">
        <a:solidFill>
          <a:schemeClr val="tx1"/>
        </a:solidFill>
        <a:latin typeface="Times" pitchFamily="18" charset="0"/>
        <a:ea typeface="ＭＳ Ｐゴシック" pitchFamily="-108" charset="-128"/>
        <a:cs typeface="ＭＳ Ｐゴシック" charset="-128"/>
      </a:defRPr>
    </a:lvl5pPr>
    <a:lvl6pPr marL="2285883" algn="l" defTabSz="914353" rtl="0" eaLnBrk="1" latinLnBrk="0" hangingPunct="1">
      <a:defRPr sz="1200" kern="1200">
        <a:solidFill>
          <a:schemeClr val="tx1"/>
        </a:solidFill>
        <a:latin typeface="+mn-lt"/>
        <a:ea typeface="+mn-ea"/>
        <a:cs typeface="+mn-cs"/>
      </a:defRPr>
    </a:lvl6pPr>
    <a:lvl7pPr marL="2743060" algn="l" defTabSz="914353" rtl="0" eaLnBrk="1" latinLnBrk="0" hangingPunct="1">
      <a:defRPr sz="1200" kern="1200">
        <a:solidFill>
          <a:schemeClr val="tx1"/>
        </a:solidFill>
        <a:latin typeface="+mn-lt"/>
        <a:ea typeface="+mn-ea"/>
        <a:cs typeface="+mn-cs"/>
      </a:defRPr>
    </a:lvl7pPr>
    <a:lvl8pPr marL="3200236" algn="l" defTabSz="914353" rtl="0" eaLnBrk="1" latinLnBrk="0" hangingPunct="1">
      <a:defRPr sz="1200" kern="1200">
        <a:solidFill>
          <a:schemeClr val="tx1"/>
        </a:solidFill>
        <a:latin typeface="+mn-lt"/>
        <a:ea typeface="+mn-ea"/>
        <a:cs typeface="+mn-cs"/>
      </a:defRPr>
    </a:lvl8pPr>
    <a:lvl9pPr marL="3657413" algn="l" defTabSz="9143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i.org/10.1145/1250790.1250803"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l.acm.org/doi/abs/10.5555/3327757.3327813" TargetMode="External"/><Relationship Id="rId4" Type="http://schemas.openxmlformats.org/officeDocument/2006/relationships/hyperlink" Target="https://arxiv.org/abs/1610.05755" TargetMode="Externa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en.wikipedia.org/wiki/Operating_system" TargetMode="External"/><Relationship Id="rId13" Type="http://schemas.openxmlformats.org/officeDocument/2006/relationships/hyperlink" Target="https://en.wikipedia.org/wiki/Digital_rights_management" TargetMode="External"/><Relationship Id="rId18" Type="http://schemas.openxmlformats.org/officeDocument/2006/relationships/hyperlink" Target="https://en.wikipedia.org/wiki/Encryption" TargetMode="External"/><Relationship Id="rId3" Type="http://schemas.openxmlformats.org/officeDocument/2006/relationships/hyperlink" Target="https://en.wikipedia.org/wiki/Computer_security" TargetMode="External"/><Relationship Id="rId21" Type="http://schemas.openxmlformats.org/officeDocument/2006/relationships/hyperlink" Target="https://en.wikipedia.org/wiki/Privilege_level" TargetMode="External"/><Relationship Id="rId7" Type="http://schemas.openxmlformats.org/officeDocument/2006/relationships/hyperlink" Target="https://en.wikipedia.org/wiki/User-level" TargetMode="External"/><Relationship Id="rId12" Type="http://schemas.openxmlformats.org/officeDocument/2006/relationships/hyperlink" Target="https://en.wikipedia.org/wiki/Web_browsing" TargetMode="External"/><Relationship Id="rId17" Type="http://schemas.openxmlformats.org/officeDocument/2006/relationships/hyperlink" Target="https://en.wikipedia.org/wiki/Software_Guard_Extensions#cite_note-sd-4" TargetMode="External"/><Relationship Id="rId2" Type="http://schemas.openxmlformats.org/officeDocument/2006/relationships/slide" Target="../slides/slide24.xml"/><Relationship Id="rId16" Type="http://schemas.openxmlformats.org/officeDocument/2006/relationships/hyperlink" Target="https://en.wikipedia.org/wiki/Encryption_key" TargetMode="External"/><Relationship Id="rId20" Type="http://schemas.openxmlformats.org/officeDocument/2006/relationships/hyperlink" Target="https://en.wikipedia.org/wiki/On_the_fly" TargetMode="External"/><Relationship Id="rId1" Type="http://schemas.openxmlformats.org/officeDocument/2006/relationships/notesMaster" Target="../notesMasters/notesMaster1.xml"/><Relationship Id="rId6" Type="http://schemas.openxmlformats.org/officeDocument/2006/relationships/hyperlink" Target="https://en.wikipedia.org/wiki/Central_processing_unit" TargetMode="External"/><Relationship Id="rId11" Type="http://schemas.openxmlformats.org/officeDocument/2006/relationships/hyperlink" Target="https://en.wikipedia.org/w/index.php?title=Remote_computation&amp;action=edit&amp;redlink=1" TargetMode="External"/><Relationship Id="rId24" Type="http://schemas.openxmlformats.org/officeDocument/2006/relationships/hyperlink" Target="https://en.wikipedia.org/wiki/Software_Guard_Extensions#cite_note-5" TargetMode="External"/><Relationship Id="rId5" Type="http://schemas.openxmlformats.org/officeDocument/2006/relationships/hyperlink" Target="https://en.wikipedia.org/wiki/Intel" TargetMode="External"/><Relationship Id="rId15" Type="http://schemas.openxmlformats.org/officeDocument/2006/relationships/hyperlink" Target="https://en.wikipedia.org/wiki/Proprietary_software" TargetMode="External"/><Relationship Id="rId23" Type="http://schemas.openxmlformats.org/officeDocument/2006/relationships/hyperlink" Target="https://en.wikipedia.org/wiki/Side-channel_attack" TargetMode="External"/><Relationship Id="rId10" Type="http://schemas.openxmlformats.org/officeDocument/2006/relationships/hyperlink" Target="https://en.wikipedia.org/wiki/Software_Guard_Extensions#cite_note-Intel_2019-2" TargetMode="External"/><Relationship Id="rId19" Type="http://schemas.openxmlformats.org/officeDocument/2006/relationships/hyperlink" Target="https://en.wikipedia.org/wiki/Decryption" TargetMode="External"/><Relationship Id="rId4" Type="http://schemas.openxmlformats.org/officeDocument/2006/relationships/hyperlink" Target="https://en.wikipedia.org/wiki/Instruction_code" TargetMode="External"/><Relationship Id="rId9" Type="http://schemas.openxmlformats.org/officeDocument/2006/relationships/hyperlink" Target="https://en.wikipedia.org/wiki/Software_Guard_Extensions#cite_note-Intel_2013-1" TargetMode="External"/><Relationship Id="rId14" Type="http://schemas.openxmlformats.org/officeDocument/2006/relationships/hyperlink" Target="https://en.wikipedia.org/wiki/Software_Guard_Extensions#cite_note-3" TargetMode="External"/><Relationship Id="rId22" Type="http://schemas.openxmlformats.org/officeDocument/2006/relationships/hyperlink" Target="https://en.wikipedia.org/wiki/Hypervisor"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a:defRPr sz="2400">
                <a:solidFill>
                  <a:schemeClr val="tx1"/>
                </a:solidFill>
                <a:latin typeface="Times" pitchFamily="18" charset="0"/>
                <a:ea typeface="ＭＳ Ｐゴシック" charset="-128"/>
              </a:defRPr>
            </a:lvl1pPr>
            <a:lvl2pPr marL="742950" indent="-285750" defTabSz="930275">
              <a:defRPr sz="2400">
                <a:solidFill>
                  <a:schemeClr val="tx1"/>
                </a:solidFill>
                <a:latin typeface="Times" pitchFamily="18" charset="0"/>
                <a:ea typeface="ＭＳ Ｐゴシック" charset="-128"/>
              </a:defRPr>
            </a:lvl2pPr>
            <a:lvl3pPr marL="1143000" indent="-228600" defTabSz="930275">
              <a:defRPr sz="2400">
                <a:solidFill>
                  <a:schemeClr val="tx1"/>
                </a:solidFill>
                <a:latin typeface="Times" pitchFamily="18" charset="0"/>
                <a:ea typeface="ＭＳ Ｐゴシック" charset="-128"/>
              </a:defRPr>
            </a:lvl3pPr>
            <a:lvl4pPr marL="1600200" indent="-228600" defTabSz="930275">
              <a:defRPr sz="2400">
                <a:solidFill>
                  <a:schemeClr val="tx1"/>
                </a:solidFill>
                <a:latin typeface="Times" pitchFamily="18" charset="0"/>
                <a:ea typeface="ＭＳ Ｐゴシック" charset="-128"/>
              </a:defRPr>
            </a:lvl4pPr>
            <a:lvl5pPr marL="2057400" indent="-228600" defTabSz="930275">
              <a:defRPr sz="2400">
                <a:solidFill>
                  <a:schemeClr val="tx1"/>
                </a:solidFill>
                <a:latin typeface="Times" pitchFamily="18" charset="0"/>
                <a:ea typeface="ＭＳ Ｐゴシック" charset="-128"/>
              </a:defRPr>
            </a:lvl5pPr>
            <a:lvl6pPr marL="2514600" indent="-228600" algn="ctr" defTabSz="930275" eaLnBrk="0" fontAlgn="base" hangingPunct="0">
              <a:spcBef>
                <a:spcPct val="0"/>
              </a:spcBef>
              <a:spcAft>
                <a:spcPct val="0"/>
              </a:spcAft>
              <a:defRPr sz="2400">
                <a:solidFill>
                  <a:schemeClr val="tx1"/>
                </a:solidFill>
                <a:latin typeface="Times" pitchFamily="18" charset="0"/>
                <a:ea typeface="ＭＳ Ｐゴシック" charset="-128"/>
              </a:defRPr>
            </a:lvl6pPr>
            <a:lvl7pPr marL="2971800" indent="-228600" algn="ctr" defTabSz="930275" eaLnBrk="0" fontAlgn="base" hangingPunct="0">
              <a:spcBef>
                <a:spcPct val="0"/>
              </a:spcBef>
              <a:spcAft>
                <a:spcPct val="0"/>
              </a:spcAft>
              <a:defRPr sz="2400">
                <a:solidFill>
                  <a:schemeClr val="tx1"/>
                </a:solidFill>
                <a:latin typeface="Times" pitchFamily="18" charset="0"/>
                <a:ea typeface="ＭＳ Ｐゴシック" charset="-128"/>
              </a:defRPr>
            </a:lvl7pPr>
            <a:lvl8pPr marL="3429000" indent="-228600" algn="ctr" defTabSz="930275" eaLnBrk="0" fontAlgn="base" hangingPunct="0">
              <a:spcBef>
                <a:spcPct val="0"/>
              </a:spcBef>
              <a:spcAft>
                <a:spcPct val="0"/>
              </a:spcAft>
              <a:defRPr sz="2400">
                <a:solidFill>
                  <a:schemeClr val="tx1"/>
                </a:solidFill>
                <a:latin typeface="Times" pitchFamily="18" charset="0"/>
                <a:ea typeface="ＭＳ Ｐゴシック" charset="-128"/>
              </a:defRPr>
            </a:lvl8pPr>
            <a:lvl9pPr marL="3886200" indent="-228600" algn="ctr" defTabSz="930275" eaLnBrk="0" fontAlgn="base" hangingPunct="0">
              <a:spcBef>
                <a:spcPct val="0"/>
              </a:spcBef>
              <a:spcAft>
                <a:spcPct val="0"/>
              </a:spcAft>
              <a:defRPr sz="2400">
                <a:solidFill>
                  <a:schemeClr val="tx1"/>
                </a:solidFill>
                <a:latin typeface="Times" pitchFamily="18" charset="0"/>
                <a:ea typeface="ＭＳ Ｐゴシック" charset="-128"/>
              </a:defRPr>
            </a:lvl9pPr>
          </a:lstStyle>
          <a:p>
            <a:fld id="{B476C69A-FB4A-4308-A1D7-84250249553A}" type="slidenum">
              <a:rPr lang="en-US" altLang="en-US" sz="1200" smtClean="0"/>
              <a:pPr/>
              <a:t>1</a:t>
            </a:fld>
            <a:endParaRPr lang="en-US" altLang="en-US" sz="12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baseline="0" dirty="0">
                <a:ea typeface="ＭＳ Ｐゴシック" charset="-128"/>
              </a:rPr>
              <a:t>The title I gave 2 years ago,</a:t>
            </a:r>
          </a:p>
          <a:p>
            <a:r>
              <a:rPr lang="en-US" altLang="en-US" baseline="0" dirty="0">
                <a:ea typeface="ＭＳ Ｐゴシック" charset="-128"/>
              </a:rPr>
              <a:t> and at that time I meant what else should we talk about – this is the new kid in town– with these breakthroughs coming</a:t>
            </a:r>
          </a:p>
          <a:p>
            <a:r>
              <a:rPr lang="en-US" altLang="en-US" baseline="0" dirty="0">
                <a:ea typeface="ＭＳ Ｐゴシック" charset="-128"/>
              </a:rPr>
              <a:t>From ML?</a:t>
            </a:r>
          </a:p>
          <a:p>
            <a:endParaRPr lang="en-US" altLang="en-US" baseline="0" dirty="0">
              <a:ea typeface="ＭＳ Ｐゴシック" charset="-128"/>
            </a:endParaRPr>
          </a:p>
          <a:p>
            <a:r>
              <a:rPr lang="en-US" altLang="en-US" baseline="0" dirty="0">
                <a:ea typeface="ＭＳ Ｐゴシック" charset="-128"/>
              </a:rPr>
              <a:t>Since then, many people turned their attention to ML Where is now after two years many people are asking me “did you mean what else is there </a:t>
            </a:r>
            <a:r>
              <a:rPr lang="en-US" altLang="en-US" baseline="0" dirty="0" err="1">
                <a:ea typeface="ＭＳ Ｐゴシック" charset="-128"/>
              </a:rPr>
              <a:t>todo</a:t>
            </a:r>
            <a:r>
              <a:rPr lang="en-US" altLang="en-US" baseline="0" dirty="0">
                <a:ea typeface="ＭＳ Ｐゴシック" charset="-128"/>
              </a:rPr>
              <a:t>, after all that was done”</a:t>
            </a:r>
          </a:p>
          <a:p>
            <a:endParaRPr lang="en-US" altLang="en-US" baseline="0" dirty="0">
              <a:ea typeface="ＭＳ Ｐゴシック" charset="-128"/>
            </a:endParaRPr>
          </a:p>
          <a:p>
            <a:r>
              <a:rPr lang="en-US" altLang="en-US" baseline="0" dirty="0">
                <a:ea typeface="ＭＳ Ｐゴシック" charset="-128"/>
              </a:rPr>
              <a:t>Grateful to </a:t>
            </a:r>
            <a:r>
              <a:rPr lang="en-US" altLang="en-US" baseline="0" dirty="0" err="1">
                <a:ea typeface="ＭＳ Ｐゴシック" charset="-128"/>
              </a:rPr>
              <a:t>Mahmoody</a:t>
            </a:r>
            <a:r>
              <a:rPr lang="en-US" altLang="en-US" baseline="0" dirty="0">
                <a:ea typeface="ＭＳ Ｐゴシック" charset="-128"/>
              </a:rPr>
              <a:t> who taught me about data poisoning</a:t>
            </a:r>
          </a:p>
          <a:p>
            <a:r>
              <a:rPr lang="en-US" altLang="en-US" baseline="0" dirty="0">
                <a:ea typeface="ＭＳ Ｐゴシック" charset="-128"/>
              </a:rPr>
              <a:t>Raluca Popa on system work on privacy</a:t>
            </a:r>
          </a:p>
          <a:p>
            <a:r>
              <a:rPr lang="en-US" altLang="en-US" baseline="0" dirty="0">
                <a:ea typeface="ＭＳ Ｐゴシック" charset="-128"/>
              </a:rPr>
              <a:t>Guy and Kim on fairness work</a:t>
            </a:r>
          </a:p>
          <a:p>
            <a:r>
              <a:rPr lang="en-US" altLang="en-US" baseline="0" dirty="0">
                <a:ea typeface="ＭＳ Ｐゴシック" charset="-128"/>
              </a:rPr>
              <a:t>Omer Paneth on verifiability</a:t>
            </a:r>
          </a:p>
          <a:p>
            <a:r>
              <a:rPr lang="en-US" altLang="en-US" baseline="0" dirty="0">
                <a:ea typeface="ＭＳ Ｐゴシック" charset="-128"/>
              </a:rPr>
              <a:t>Adam on learning in general</a:t>
            </a:r>
          </a:p>
          <a:p>
            <a:r>
              <a:rPr lang="en-US" altLang="en-US" baseline="0" dirty="0" err="1">
                <a:ea typeface="ＭＳ Ｐゴシック" charset="-128"/>
              </a:rPr>
              <a:t>Yonadav</a:t>
            </a:r>
            <a:r>
              <a:rPr lang="en-US" altLang="en-US" baseline="0" dirty="0">
                <a:ea typeface="ＭＳ Ｐゴシック" charset="-128"/>
              </a:rPr>
              <a:t> Shavit on AI safety issues</a:t>
            </a:r>
          </a:p>
        </p:txBody>
      </p:sp>
    </p:spTree>
    <p:extLst>
      <p:ext uri="{BB962C8B-B14F-4D97-AF65-F5344CB8AC3E}">
        <p14:creationId xmlns:p14="http://schemas.microsoft.com/office/powerpoint/2010/main" val="582733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Tried to keep to non-obvious questions</a:t>
            </a: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Theory:</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Video </a:t>
            </a:r>
          </a:p>
          <a:p>
            <a:pPr marL="0" lvl="0" indent="0" algn="l" rtl="0">
              <a:spcBef>
                <a:spcPts val="360"/>
              </a:spcBef>
              <a:spcAft>
                <a:spcPts val="0"/>
              </a:spcAft>
              <a:buNone/>
            </a:pPr>
            <a:r>
              <a:rPr lang="en-US" dirty="0"/>
              <a:t>Action sequences</a:t>
            </a:r>
          </a:p>
          <a:p>
            <a:pPr marL="0" lvl="0" indent="0" algn="l" rtl="0">
              <a:spcBef>
                <a:spcPts val="360"/>
              </a:spcBef>
              <a:spcAft>
                <a:spcPts val="0"/>
              </a:spcAft>
              <a:buNone/>
            </a:pPr>
            <a:r>
              <a:rPr lang="en-US" dirty="0"/>
              <a:t>Language models</a:t>
            </a:r>
          </a:p>
          <a:p>
            <a:pPr marL="0" lvl="0" indent="0" algn="l" rtl="0">
              <a:spcBef>
                <a:spcPts val="360"/>
              </a:spcBef>
              <a:spcAft>
                <a:spcPts val="0"/>
              </a:spcAft>
              <a:buNone/>
            </a:pPr>
            <a:r>
              <a:rPr lang="en-US" dirty="0" err="1"/>
              <a:t>Squence</a:t>
            </a:r>
            <a:r>
              <a:rPr lang="en-US" dirty="0"/>
              <a:t>: agent</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Able to be trained on unstructured data, can do much more </a:t>
            </a:r>
            <a:r>
              <a:rPr lang="en-US" dirty="0" err="1"/>
              <a:t>powerul</a:t>
            </a:r>
            <a:endParaRPr lang="en-US" dirty="0"/>
          </a:p>
          <a:p>
            <a:pPr marL="0" lvl="0" indent="0" algn="l" rtl="0">
              <a:spcBef>
                <a:spcPts val="360"/>
              </a:spcBef>
              <a:spcAft>
                <a:spcPts val="0"/>
              </a:spcAft>
              <a:buNone/>
            </a:pPr>
            <a:r>
              <a:rPr lang="en-US" dirty="0"/>
              <a:t>My </a:t>
            </a:r>
            <a:r>
              <a:rPr lang="en-US" dirty="0" err="1"/>
              <a:t>espertise</a:t>
            </a:r>
            <a:r>
              <a:rPr lang="en-US" dirty="0"/>
              <a:t> are theory and yet in theory NN should not work (VC dimension), have to engage with </a:t>
            </a:r>
            <a:r>
              <a:rPr lang="en-US" dirty="0" err="1"/>
              <a:t>oractice</a:t>
            </a: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21945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Tried to keep to non-obvious questions</a:t>
            </a: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Could be transformer, SVM, linear half space, decision tree, what have you, polynomial, regression curve</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Barry: Can we make the blue box come and out with the impression that its under the hood and while I am aware of it</a:t>
            </a:r>
          </a:p>
          <a:p>
            <a:pPr marL="0" lvl="0" indent="0" algn="l" rtl="0">
              <a:spcBef>
                <a:spcPts val="360"/>
              </a:spcBef>
              <a:spcAft>
                <a:spcPts val="0"/>
              </a:spcAft>
              <a:buNone/>
            </a:pPr>
            <a:r>
              <a:rPr lang="en-US" dirty="0"/>
              <a:t>I will ignore it</a:t>
            </a: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2544103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This can be extended</a:t>
            </a:r>
          </a:p>
          <a:p>
            <a:pPr marL="0" lvl="0" indent="0" algn="l" rtl="0">
              <a:spcBef>
                <a:spcPts val="360"/>
              </a:spcBef>
              <a:spcAft>
                <a:spcPts val="0"/>
              </a:spcAft>
              <a:buNone/>
            </a:pPr>
            <a:endParaRPr lang="en-US" dirty="0"/>
          </a:p>
          <a:p>
            <a:r>
              <a:rPr lang="en-US" dirty="0">
                <a:effectLst/>
                <a:latin typeface="Helvetica" pitchFamily="2" charset="0"/>
              </a:rPr>
              <a:t>Reliability vs. </a:t>
            </a:r>
            <a:r>
              <a:rPr lang="en-US" dirty="0" err="1">
                <a:effectLst/>
                <a:latin typeface="Helvetica" pitchFamily="2" charset="0"/>
              </a:rPr>
              <a:t>rubstness</a:t>
            </a:r>
            <a:r>
              <a:rPr lang="en-US" dirty="0">
                <a:effectLst/>
                <a:latin typeface="Helvetica" pitchFamily="2" charset="0"/>
              </a:rPr>
              <a:t> ALAN TURING INSTITUTE</a:t>
            </a:r>
          </a:p>
          <a:p>
            <a:endParaRPr lang="en-US" dirty="0">
              <a:effectLst/>
              <a:latin typeface="Helvetica" pitchFamily="2" charset="0"/>
            </a:endParaRPr>
          </a:p>
          <a:p>
            <a:br>
              <a:rPr lang="en-US" dirty="0">
                <a:effectLst/>
                <a:latin typeface="Helvetica" pitchFamily="2" charset="0"/>
              </a:rPr>
            </a:br>
            <a:endParaRPr lang="en-US" dirty="0">
              <a:effectLst/>
              <a:latin typeface="Helvetica" pitchFamily="2" charset="0"/>
            </a:endParaRPr>
          </a:p>
          <a:p>
            <a:pPr>
              <a:buFont typeface="Arial" panose="020B0604020202020204" pitchFamily="34" charset="0"/>
              <a:buChar char="•"/>
            </a:pPr>
            <a:r>
              <a:rPr lang="en-US" dirty="0">
                <a:effectLst/>
                <a:latin typeface="Helvetica" pitchFamily="2" charset="0"/>
              </a:rPr>
              <a:t>Robustness: The objective of robustness can be thought of as the goal that an AI system functions reliably and accurately under harsh conditions. These conditions may include adversarial intervention, implementer error, or skewed goal-execution by an automated learner (in reinforcement learning applications). The measure of robustness is therefore the strength of a system’s integrity and the soundness of its operation in response to difficult conditions, adversarial attacks, perturbations, data poisoning, and undesirable reinforcement learning </a:t>
            </a:r>
            <a:r>
              <a:rPr lang="en-US" dirty="0" err="1">
                <a:effectLst/>
                <a:latin typeface="Helvetica" pitchFamily="2" charset="0"/>
              </a:rPr>
              <a:t>behaviour</a:t>
            </a:r>
            <a:r>
              <a:rPr lang="en-US" dirty="0">
                <a:effectLst/>
                <a:latin typeface="Helvetica" pitchFamily="2" charset="0"/>
              </a:rPr>
              <a:t>. </a:t>
            </a:r>
          </a:p>
          <a:p>
            <a:br>
              <a:rPr lang="en-US" dirty="0">
                <a:effectLst/>
                <a:latin typeface="Helvetica" pitchFamily="2" charset="0"/>
              </a:rPr>
            </a:br>
            <a:endParaRPr lang="en-US" dirty="0">
              <a:effectLst/>
              <a:latin typeface="Helvetica" pitchFamily="2" charset="0"/>
            </a:endParaRPr>
          </a:p>
          <a:p>
            <a:pPr>
              <a:buFont typeface="Arial" panose="020B0604020202020204" pitchFamily="34" charset="0"/>
              <a:buChar char="•"/>
            </a:pPr>
            <a:r>
              <a:rPr lang="en-US" dirty="0">
                <a:effectLst/>
                <a:latin typeface="Helvetica" pitchFamily="2" charset="0"/>
              </a:rPr>
              <a:t>Reliability: The objective of reliability is that an AI system behaves exactly as its designers intended and anticipated. A reliable system adheres to the specifications it was programmed to carry out. Reliability is therefore a measure of consistency and can establish confidence in the safety of a system based upon the dependability with which it operationally conforms to its intended functionality. </a:t>
            </a:r>
          </a:p>
          <a:p>
            <a:pPr marL="0" lvl="0" indent="0" algn="l" rtl="0">
              <a:spcBef>
                <a:spcPts val="360"/>
              </a:spcBef>
              <a:spcAft>
                <a:spcPts val="0"/>
              </a:spcAft>
              <a:buNone/>
            </a:pP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1129461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13</a:t>
            </a:fld>
            <a:endParaRPr lang="en-US"/>
          </a:p>
        </p:txBody>
      </p:sp>
    </p:spTree>
    <p:extLst>
      <p:ext uri="{BB962C8B-B14F-4D97-AF65-F5344CB8AC3E}">
        <p14:creationId xmlns:p14="http://schemas.microsoft.com/office/powerpoint/2010/main" val="2396896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Generality to </a:t>
            </a:r>
            <a:r>
              <a:rPr lang="en-US" dirty="0" err="1"/>
              <a:t>specifity</a:t>
            </a:r>
            <a:r>
              <a:rPr lang="en-US" dirty="0"/>
              <a:t> of the schemes</a:t>
            </a:r>
          </a:p>
          <a:p>
            <a:pPr marL="0" lvl="0" indent="0" algn="l" rtl="0">
              <a:spcBef>
                <a:spcPts val="360"/>
              </a:spcBef>
              <a:spcAft>
                <a:spcPts val="0"/>
              </a:spcAft>
              <a:buNone/>
            </a:pPr>
            <a:r>
              <a:rPr lang="en-US" dirty="0"/>
              <a:t>Handle non-linear operations versus polynomial operations</a:t>
            </a:r>
          </a:p>
          <a:p>
            <a:pPr marL="0" lvl="0" indent="0" algn="l" rtl="0">
              <a:spcBef>
                <a:spcPts val="360"/>
              </a:spcBef>
              <a:spcAft>
                <a:spcPts val="0"/>
              </a:spcAft>
              <a:buNone/>
            </a:pPr>
            <a:r>
              <a:rPr lang="en-US" dirty="0"/>
              <a:t>Here all finite fields and suited for low degree polynomials</a:t>
            </a:r>
          </a:p>
          <a:p>
            <a:pPr marL="0" lvl="0" indent="0" algn="l" rtl="0">
              <a:spcBef>
                <a:spcPts val="360"/>
              </a:spcBef>
              <a:spcAft>
                <a:spcPts val="0"/>
              </a:spcAft>
              <a:buNone/>
            </a:pPr>
            <a:r>
              <a:rPr lang="en-US" dirty="0"/>
              <a:t>First: compute</a:t>
            </a:r>
          </a:p>
          <a:p>
            <a:pPr marL="0" lvl="0" indent="0" algn="l" rtl="0">
              <a:spcBef>
                <a:spcPts val="360"/>
              </a:spcBef>
              <a:spcAft>
                <a:spcPts val="0"/>
              </a:spcAft>
              <a:buNone/>
            </a:pPr>
            <a:r>
              <a:rPr lang="en-US" dirty="0"/>
              <a:t>Second: decrypt h</a:t>
            </a: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1950289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Barry: first use here whatever you ended up in slide 13 with the changes that (</a:t>
            </a:r>
            <a:r>
              <a:rPr lang="en-US" dirty="0" err="1"/>
              <a:t>x,y</a:t>
            </a:r>
            <a:r>
              <a:rPr lang="en-US" dirty="0"/>
              <a:t>) becomes Enc(</a:t>
            </a:r>
            <a:r>
              <a:rPr lang="en-US" dirty="0" err="1"/>
              <a:t>x,y</a:t>
            </a:r>
            <a:r>
              <a:rPr lang="en-US" dirty="0"/>
              <a:t>) and</a:t>
            </a:r>
          </a:p>
          <a:p>
            <a:pPr marL="0" lvl="0" indent="0" algn="l" rtl="0">
              <a:spcBef>
                <a:spcPts val="360"/>
              </a:spcBef>
              <a:spcAft>
                <a:spcPts val="0"/>
              </a:spcAft>
              <a:buNone/>
            </a:pPr>
            <a:r>
              <a:rPr lang="en-US" dirty="0"/>
              <a:t>H becomes Enc(h).animation of an arrow come from Enc(h) to people with keys and out comes h.</a:t>
            </a:r>
          </a:p>
          <a:p>
            <a:pPr marL="0" lvl="0" indent="0" algn="l" rtl="0">
              <a:spcBef>
                <a:spcPts val="360"/>
              </a:spcBef>
              <a:spcAft>
                <a:spcPts val="0"/>
              </a:spcAft>
              <a:buNone/>
            </a:pPr>
            <a:r>
              <a:rPr lang="en-US" dirty="0"/>
              <a:t>In to people with keys comes Enc(h), out comes h.</a:t>
            </a: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Generality to </a:t>
            </a:r>
            <a:r>
              <a:rPr lang="en-US" dirty="0" err="1"/>
              <a:t>specifity</a:t>
            </a:r>
            <a:r>
              <a:rPr lang="en-US" dirty="0"/>
              <a:t> of the schemes</a:t>
            </a:r>
          </a:p>
          <a:p>
            <a:pPr marL="0" lvl="0" indent="0" algn="l" rtl="0">
              <a:spcBef>
                <a:spcPts val="360"/>
              </a:spcBef>
              <a:spcAft>
                <a:spcPts val="0"/>
              </a:spcAft>
              <a:buNone/>
            </a:pPr>
            <a:r>
              <a:rPr lang="en-US" dirty="0"/>
              <a:t>Handle non-linear operations versus polynomial operations</a:t>
            </a:r>
          </a:p>
          <a:p>
            <a:pPr marL="0" lvl="0" indent="0" algn="l" rtl="0">
              <a:spcBef>
                <a:spcPts val="360"/>
              </a:spcBef>
              <a:spcAft>
                <a:spcPts val="0"/>
              </a:spcAft>
              <a:buNone/>
            </a:pPr>
            <a:r>
              <a:rPr lang="en-US" dirty="0"/>
              <a:t>Here all finite fields and suited for low degree polynomials</a:t>
            </a:r>
          </a:p>
          <a:p>
            <a:pPr marL="0" lvl="0" indent="0" algn="l" rtl="0">
              <a:spcBef>
                <a:spcPts val="360"/>
              </a:spcBef>
              <a:spcAft>
                <a:spcPts val="0"/>
              </a:spcAft>
              <a:buNone/>
            </a:pPr>
            <a:r>
              <a:rPr lang="en-US" dirty="0"/>
              <a:t>First: compute</a:t>
            </a:r>
          </a:p>
          <a:p>
            <a:pPr marL="0" lvl="0" indent="0" algn="l" rtl="0">
              <a:spcBef>
                <a:spcPts val="360"/>
              </a:spcBef>
              <a:spcAft>
                <a:spcPts val="0"/>
              </a:spcAft>
              <a:buNone/>
            </a:pPr>
            <a:r>
              <a:rPr lang="en-US" dirty="0"/>
              <a:t>Second: decrypt h</a:t>
            </a: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298197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Barry: first use here whatever you ended up in slide 13 with the changes that (</a:t>
            </a:r>
            <a:r>
              <a:rPr lang="en-US" dirty="0" err="1"/>
              <a:t>x,y</a:t>
            </a:r>
            <a:r>
              <a:rPr lang="en-US" dirty="0"/>
              <a:t>) becomes Enc(</a:t>
            </a:r>
            <a:r>
              <a:rPr lang="en-US" dirty="0" err="1"/>
              <a:t>x,y</a:t>
            </a:r>
            <a:r>
              <a:rPr lang="en-US" dirty="0"/>
              <a:t>) and</a:t>
            </a:r>
          </a:p>
          <a:p>
            <a:pPr marL="0" lvl="0" indent="0" algn="l" rtl="0">
              <a:spcBef>
                <a:spcPts val="360"/>
              </a:spcBef>
              <a:spcAft>
                <a:spcPts val="0"/>
              </a:spcAft>
              <a:buNone/>
            </a:pPr>
            <a:r>
              <a:rPr lang="en-US" dirty="0"/>
              <a:t>H becomes Enc(h).animation of an arrow come from Enc(h) to people with keys and out comes h.</a:t>
            </a:r>
          </a:p>
          <a:p>
            <a:pPr marL="0" lvl="0" indent="0" algn="l" rtl="0">
              <a:spcBef>
                <a:spcPts val="360"/>
              </a:spcBef>
              <a:spcAft>
                <a:spcPts val="0"/>
              </a:spcAft>
              <a:buNone/>
            </a:pPr>
            <a:r>
              <a:rPr lang="en-US" dirty="0"/>
              <a:t>In to people with keys comes Enc(h), out comes h.</a:t>
            </a:r>
          </a:p>
          <a:p>
            <a:pPr marL="0" lvl="0" indent="0" algn="l" rtl="0">
              <a:spcBef>
                <a:spcPts val="360"/>
              </a:spcBef>
              <a:spcAft>
                <a:spcPts val="0"/>
              </a:spcAft>
              <a:buNone/>
            </a:pPr>
            <a:endParaRPr lang="en-US" dirty="0"/>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Generality to </a:t>
            </a:r>
            <a:r>
              <a:rPr lang="en-US" dirty="0" err="1"/>
              <a:t>specifity</a:t>
            </a:r>
            <a:r>
              <a:rPr lang="en-US" dirty="0"/>
              <a:t> of the schemes</a:t>
            </a:r>
          </a:p>
          <a:p>
            <a:pPr marL="0" lvl="0" indent="0" algn="l" rtl="0">
              <a:spcBef>
                <a:spcPts val="360"/>
              </a:spcBef>
              <a:spcAft>
                <a:spcPts val="0"/>
              </a:spcAft>
              <a:buNone/>
            </a:pPr>
            <a:r>
              <a:rPr lang="en-US" dirty="0"/>
              <a:t>Handle non-linear operations versus polynomial operations</a:t>
            </a:r>
          </a:p>
          <a:p>
            <a:pPr marL="0" lvl="0" indent="0" algn="l" rtl="0">
              <a:spcBef>
                <a:spcPts val="360"/>
              </a:spcBef>
              <a:spcAft>
                <a:spcPts val="0"/>
              </a:spcAft>
              <a:buNone/>
            </a:pPr>
            <a:r>
              <a:rPr lang="en-US" dirty="0"/>
              <a:t>Here all finite fields and suited for low degree polynomials</a:t>
            </a:r>
          </a:p>
          <a:p>
            <a:pPr marL="0" lvl="0" indent="0" algn="l" rtl="0">
              <a:spcBef>
                <a:spcPts val="360"/>
              </a:spcBef>
              <a:spcAft>
                <a:spcPts val="0"/>
              </a:spcAft>
              <a:buNone/>
            </a:pPr>
            <a:r>
              <a:rPr lang="en-US" dirty="0"/>
              <a:t>First: compute</a:t>
            </a:r>
          </a:p>
          <a:p>
            <a:pPr marL="0" lvl="0" indent="0" algn="l" rtl="0">
              <a:spcBef>
                <a:spcPts val="360"/>
              </a:spcBef>
              <a:spcAft>
                <a:spcPts val="0"/>
              </a:spcAft>
              <a:buNone/>
            </a:pPr>
            <a:r>
              <a:rPr lang="en-US" dirty="0"/>
              <a:t>Second: decrypt h</a:t>
            </a: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3220330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17</a:t>
            </a:fld>
            <a:endParaRPr lang="en-US"/>
          </a:p>
        </p:txBody>
      </p:sp>
    </p:spTree>
    <p:extLst>
      <p:ext uri="{BB962C8B-B14F-4D97-AF65-F5344CB8AC3E}">
        <p14:creationId xmlns:p14="http://schemas.microsoft.com/office/powerpoint/2010/main" val="1115226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Tried to keep to non-obvious questions</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Data Poisoning</a:t>
            </a: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2330083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457200" rtl="0" eaLnBrk="1" fontAlgn="base" latinLnBrk="0" hangingPunct="1">
              <a:spcBef>
                <a:spcPct val="30000"/>
              </a:spcBef>
              <a:spcAft>
                <a:spcPct val="0"/>
              </a:spcAft>
            </a:pPr>
            <a:r>
              <a:rPr lang="en-US" dirty="0"/>
              <a:t>Barry:</a:t>
            </a:r>
          </a:p>
          <a:p>
            <a:pPr marL="0" algn="l" defTabSz="457200" rtl="0" eaLnBrk="1" fontAlgn="base" latinLnBrk="0" hangingPunct="1">
              <a:spcBef>
                <a:spcPct val="30000"/>
              </a:spcBef>
              <a:spcAft>
                <a:spcPct val="0"/>
              </a:spcAft>
            </a:pPr>
            <a:r>
              <a:rPr lang="en-US" dirty="0"/>
              <a:t>GOAL</a:t>
            </a:r>
          </a:p>
          <a:p>
            <a:pPr marL="0" algn="l" defTabSz="457200" rtl="0" eaLnBrk="1" fontAlgn="base" latinLnBrk="0" hangingPunct="1">
              <a:spcBef>
                <a:spcPct val="30000"/>
              </a:spcBef>
              <a:spcAft>
                <a:spcPct val="0"/>
              </a:spcAft>
            </a:pPr>
            <a:r>
              <a:rPr lang="en-US" dirty="0"/>
              <a:t>2 boxes</a:t>
            </a:r>
          </a:p>
          <a:p>
            <a:pPr marL="0" algn="l" defTabSz="457200" rtl="0" eaLnBrk="1" fontAlgn="base" latinLnBrk="0" hangingPunct="1">
              <a:spcBef>
                <a:spcPct val="30000"/>
              </a:spcBef>
              <a:spcAft>
                <a:spcPct val="0"/>
              </a:spcAft>
            </a:pPr>
            <a:r>
              <a:rPr lang="en-US" dirty="0"/>
              <a:t>1 is the Multi Party Computation</a:t>
            </a:r>
          </a:p>
          <a:p>
            <a:pPr marL="0" algn="l" defTabSz="457200" rtl="0" eaLnBrk="1" fontAlgn="base" latinLnBrk="0" hangingPunct="1">
              <a:spcBef>
                <a:spcPct val="30000"/>
              </a:spcBef>
              <a:spcAft>
                <a:spcPct val="0"/>
              </a:spcAft>
            </a:pPr>
            <a:r>
              <a:rPr lang="en-US" dirty="0"/>
              <a:t>2 is the Homomorphic Encryption</a:t>
            </a:r>
          </a:p>
          <a:p>
            <a:pPr marL="0" algn="l" defTabSz="457200" rtl="0" eaLnBrk="1" fontAlgn="base" latinLnBrk="0" hangingPunct="1">
              <a:spcBef>
                <a:spcPct val="30000"/>
              </a:spcBef>
              <a:spcAft>
                <a:spcPct val="0"/>
              </a:spcAft>
            </a:pPr>
            <a:endParaRPr lang="en-US" dirty="0"/>
          </a:p>
          <a:p>
            <a:pPr marL="0" algn="l" defTabSz="457200" rtl="0" eaLnBrk="1" fontAlgn="base" latinLnBrk="0" hangingPunct="1">
              <a:spcBef>
                <a:spcPct val="30000"/>
              </a:spcBef>
              <a:spcAft>
                <a:spcPct val="0"/>
              </a:spcAft>
            </a:pPr>
            <a:r>
              <a:rPr lang="en-US" dirty="0"/>
              <a:t>Bothe boxes have at the top: study participants (or Data Providers)</a:t>
            </a:r>
          </a:p>
          <a:p>
            <a:pPr marL="0" algn="l" defTabSz="457200" rtl="0" eaLnBrk="1" fontAlgn="base" latinLnBrk="0" hangingPunct="1">
              <a:spcBef>
                <a:spcPct val="30000"/>
              </a:spcBef>
              <a:spcAft>
                <a:spcPct val="0"/>
              </a:spcAft>
            </a:pPr>
            <a:r>
              <a:rPr lang="en-US" dirty="0"/>
              <a:t>On box 1: all split their information (secret sharing stays) and 1 half goes to  1 compute party and the other to the other one</a:t>
            </a:r>
          </a:p>
          <a:p>
            <a:pPr marL="0" algn="l" defTabSz="457200" rtl="0" eaLnBrk="1" fontAlgn="base" latinLnBrk="0" hangingPunct="1">
              <a:spcBef>
                <a:spcPct val="30000"/>
              </a:spcBef>
              <a:spcAft>
                <a:spcPct val="0"/>
              </a:spcAft>
            </a:pPr>
            <a:r>
              <a:rPr lang="en-US" dirty="0"/>
              <a:t>And between the CP1 and CP2 there us an exchange</a:t>
            </a:r>
          </a:p>
          <a:p>
            <a:pPr marL="0" algn="l" defTabSz="457200" rtl="0" eaLnBrk="1" fontAlgn="base" latinLnBrk="0" hangingPunct="1">
              <a:spcBef>
                <a:spcPct val="30000"/>
              </a:spcBef>
              <a:spcAft>
                <a:spcPct val="0"/>
              </a:spcAft>
            </a:pPr>
            <a:endParaRPr lang="en-US" dirty="0"/>
          </a:p>
          <a:p>
            <a:pPr marL="0" algn="l" defTabSz="457200" rtl="0" eaLnBrk="1" fontAlgn="base" latinLnBrk="0" hangingPunct="1">
              <a:spcBef>
                <a:spcPct val="30000"/>
              </a:spcBef>
              <a:spcAft>
                <a:spcPct val="0"/>
              </a:spcAft>
            </a:pPr>
            <a:r>
              <a:rPr lang="en-US" dirty="0"/>
              <a:t>On box 2:on each arrow from study participant there is the words Enc(data), all goes into HE Compute Cloud, what comes out</a:t>
            </a:r>
          </a:p>
          <a:p>
            <a:pPr marL="0" algn="l" defTabSz="457200" rtl="0" eaLnBrk="1" fontAlgn="base" latinLnBrk="0" hangingPunct="1">
              <a:spcBef>
                <a:spcPct val="30000"/>
              </a:spcBef>
              <a:spcAft>
                <a:spcPct val="0"/>
              </a:spcAft>
            </a:pPr>
            <a:r>
              <a:rPr lang="en-US" dirty="0"/>
              <a:t>Is encrypted output and that goes to</a:t>
            </a:r>
          </a:p>
        </p:txBody>
      </p:sp>
      <p:sp>
        <p:nvSpPr>
          <p:cNvPr id="4" name="Slide Number Placeholder 3"/>
          <p:cNvSpPr>
            <a:spLocks noGrp="1"/>
          </p:cNvSpPr>
          <p:nvPr>
            <p:ph type="sldNum" sz="quarter" idx="5"/>
          </p:nvPr>
        </p:nvSpPr>
        <p:spPr/>
        <p:txBody>
          <a:bodyPr/>
          <a:lstStyle/>
          <a:p>
            <a:fld id="{4C389FCC-8ED8-CF44-9CB1-596813D7BDE1}" type="slidenum">
              <a:rPr lang="en-US" smtClean="0"/>
              <a:t>19</a:t>
            </a:fld>
            <a:endParaRPr lang="en-US"/>
          </a:p>
        </p:txBody>
      </p:sp>
    </p:spTree>
    <p:extLst>
      <p:ext uri="{BB962C8B-B14F-4D97-AF65-F5344CB8AC3E}">
        <p14:creationId xmlns:p14="http://schemas.microsoft.com/office/powerpoint/2010/main" val="229080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2</a:t>
            </a:fld>
            <a:endParaRPr lang="en-US"/>
          </a:p>
        </p:txBody>
      </p:sp>
    </p:spTree>
    <p:extLst>
      <p:ext uri="{BB962C8B-B14F-4D97-AF65-F5344CB8AC3E}">
        <p14:creationId xmlns:p14="http://schemas.microsoft.com/office/powerpoint/2010/main" val="1848687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Barry: Can you make these articles look better maybe come on the side, maybe without the authors</a:t>
            </a:r>
          </a:p>
          <a:p>
            <a:pPr marL="0" lvl="0" indent="0" algn="l" rtl="0">
              <a:spcBef>
                <a:spcPts val="360"/>
              </a:spcBef>
              <a:spcAft>
                <a:spcPts val="0"/>
              </a:spcAft>
              <a:buNone/>
            </a:pPr>
            <a:endParaRPr lang="en-US" dirty="0"/>
          </a:p>
          <a:p>
            <a:pPr marL="0" lvl="0" indent="0" algn="l" rtl="0">
              <a:spcBef>
                <a:spcPts val="360"/>
              </a:spcBef>
              <a:spcAft>
                <a:spcPts val="0"/>
              </a:spcAft>
              <a:buNone/>
            </a:pPr>
            <a:r>
              <a:rPr lang="en-IL" dirty="0"/>
              <a:t>Tool Sets</a:t>
            </a:r>
          </a:p>
          <a:p>
            <a:pPr marL="0" lvl="0" indent="0" algn="l" rtl="0">
              <a:spcBef>
                <a:spcPts val="360"/>
              </a:spcBef>
              <a:spcAft>
                <a:spcPts val="0"/>
              </a:spcAft>
              <a:buNone/>
            </a:pPr>
            <a:r>
              <a:rPr lang="en-IL" dirty="0"/>
              <a:t>True Patients</a:t>
            </a:r>
          </a:p>
          <a:p>
            <a:pPr marL="0" lvl="0" indent="0" algn="l" rtl="0">
              <a:spcBef>
                <a:spcPts val="360"/>
              </a:spcBef>
              <a:spcAft>
                <a:spcPts val="0"/>
              </a:spcAft>
              <a:buNone/>
            </a:pP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1850014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21</a:t>
            </a:fld>
            <a:endParaRPr lang="en-US"/>
          </a:p>
        </p:txBody>
      </p:sp>
    </p:spTree>
    <p:extLst>
      <p:ext uri="{BB962C8B-B14F-4D97-AF65-F5344CB8AC3E}">
        <p14:creationId xmlns:p14="http://schemas.microsoft.com/office/powerpoint/2010/main" val="903630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lang="en-US" dirty="0"/>
          </a:p>
          <a:p>
            <a:pPr algn="l"/>
            <a:r>
              <a:rPr lang="en-US" b="0" i="0" dirty="0">
                <a:solidFill>
                  <a:srgbClr val="000000"/>
                </a:solidFill>
                <a:effectLst/>
                <a:latin typeface="Source Sans Pro Web"/>
              </a:rPr>
              <a:t>Model agnostic private learning</a:t>
            </a:r>
          </a:p>
          <a:p>
            <a:pPr algn="l"/>
            <a:r>
              <a:rPr lang="en-US" b="0" i="0" dirty="0">
                <a:solidFill>
                  <a:srgbClr val="000000"/>
                </a:solidFill>
                <a:effectLst/>
                <a:latin typeface="Source Sans Pro Web"/>
              </a:rPr>
              <a:t>Train independent models </a:t>
            </a:r>
            <a:r>
              <a:rPr lang="el-GR" b="0" i="1" dirty="0">
                <a:solidFill>
                  <a:srgbClr val="000000"/>
                </a:solidFill>
                <a:effectLst/>
                <a:latin typeface="Source Sans Pro Web"/>
              </a:rPr>
              <a:t>θ1, ..., θ</a:t>
            </a:r>
            <a:r>
              <a:rPr lang="en-US" b="0" i="1" dirty="0">
                <a:solidFill>
                  <a:srgbClr val="000000"/>
                </a:solidFill>
                <a:effectLst/>
                <a:latin typeface="Source Sans Pro Web"/>
              </a:rPr>
              <a:t>k</a:t>
            </a:r>
            <a:r>
              <a:rPr lang="en-US" b="0" i="0" dirty="0">
                <a:solidFill>
                  <a:srgbClr val="000000"/>
                </a:solidFill>
                <a:effectLst/>
                <a:latin typeface="Source Sans Pro Web"/>
              </a:rPr>
              <a:t> on the disjoint subsets. In order to predict on an test example x, first, compute a private histogram over the set of k predictions </a:t>
            </a:r>
            <a:r>
              <a:rPr lang="el-GR" b="0" i="1" dirty="0">
                <a:solidFill>
                  <a:srgbClr val="000000"/>
                </a:solidFill>
                <a:effectLst/>
                <a:latin typeface="Source Sans Pro Web"/>
              </a:rPr>
              <a:t>θ1(</a:t>
            </a:r>
            <a:r>
              <a:rPr lang="en-US" b="0" i="1" dirty="0">
                <a:solidFill>
                  <a:srgbClr val="000000"/>
                </a:solidFill>
                <a:effectLst/>
                <a:latin typeface="Source Sans Pro Web"/>
              </a:rPr>
              <a:t>x), ..., </a:t>
            </a:r>
            <a:r>
              <a:rPr lang="el-GR" b="0" i="1" dirty="0">
                <a:solidFill>
                  <a:srgbClr val="000000"/>
                </a:solidFill>
                <a:effectLst/>
                <a:latin typeface="Source Sans Pro Web"/>
              </a:rPr>
              <a:t>θ</a:t>
            </a:r>
            <a:r>
              <a:rPr lang="en-US" b="0" i="1" dirty="0">
                <a:solidFill>
                  <a:srgbClr val="000000"/>
                </a:solidFill>
                <a:effectLst/>
                <a:latin typeface="Source Sans Pro Web"/>
              </a:rPr>
              <a:t>k(x)</a:t>
            </a:r>
            <a:r>
              <a:rPr lang="en-US" b="0" i="0" dirty="0">
                <a:solidFill>
                  <a:srgbClr val="000000"/>
                </a:solidFill>
                <a:effectLst/>
                <a:latin typeface="Source Sans Pro Web"/>
              </a:rPr>
              <a:t>. Then, select and output the bin in the histogram based on the highest count, after adding a small amount of Laplace/Gaussian noise to the counts.</a:t>
            </a:r>
          </a:p>
          <a:p>
            <a:pPr algn="l"/>
            <a:r>
              <a:rPr lang="en-US" b="0" i="0" dirty="0">
                <a:solidFill>
                  <a:srgbClr val="000000"/>
                </a:solidFill>
                <a:effectLst/>
                <a:latin typeface="Source Sans Pro Web"/>
              </a:rPr>
              <a:t>In the context of DP learning</a:t>
            </a:r>
          </a:p>
          <a:p>
            <a:pPr algn="l"/>
            <a:endParaRPr lang="en-US" b="0" i="0" dirty="0">
              <a:solidFill>
                <a:srgbClr val="000000"/>
              </a:solidFill>
              <a:effectLst/>
              <a:latin typeface="Source Sans Pro Web"/>
            </a:endParaRPr>
          </a:p>
          <a:p>
            <a:pPr algn="l"/>
            <a:endParaRPr lang="en-US" b="0" i="0" dirty="0">
              <a:solidFill>
                <a:srgbClr val="000000"/>
              </a:solidFill>
              <a:effectLst/>
              <a:latin typeface="Source Sans Pro Web"/>
            </a:endParaRPr>
          </a:p>
          <a:p>
            <a:pPr algn="l"/>
            <a:r>
              <a:rPr lang="en-US" b="0" i="0" dirty="0">
                <a:solidFill>
                  <a:srgbClr val="000000"/>
                </a:solidFill>
                <a:effectLst/>
                <a:latin typeface="Source Sans Pro Web"/>
              </a:rPr>
              <a:t> leverages the Sample and Aggregate framework [</a:t>
            </a:r>
            <a:r>
              <a:rPr lang="en-US" b="0" i="0" u="sng" dirty="0">
                <a:solidFill>
                  <a:srgbClr val="005EA2"/>
                </a:solidFill>
                <a:effectLst/>
                <a:latin typeface="Source Sans Pro Web"/>
                <a:hlinkClick r:id="rId3"/>
              </a:rPr>
              <a:t>NRS07</a:t>
            </a:r>
            <a:r>
              <a:rPr lang="en-US" b="0" i="0" dirty="0">
                <a:solidFill>
                  <a:srgbClr val="000000"/>
                </a:solidFill>
                <a:effectLst/>
                <a:latin typeface="Source Sans Pro Web"/>
              </a:rPr>
              <a:t>], a generic method to add differential privacy to a non-private algorithm without caring about the internal workings of it (hence the term, model agnostic). In the context of machine learning, one can state the main idea as follows: Consider a multi-class classification problem. Take the training data, and split into k disjoint subsets of equal size. Train independent models </a:t>
            </a:r>
            <a:r>
              <a:rPr lang="el-GR" b="0" i="1" dirty="0">
                <a:solidFill>
                  <a:srgbClr val="000000"/>
                </a:solidFill>
                <a:effectLst/>
                <a:latin typeface="Source Sans Pro Web"/>
              </a:rPr>
              <a:t>θ1, ..., θ</a:t>
            </a:r>
            <a:r>
              <a:rPr lang="en-US" b="0" i="1" dirty="0">
                <a:solidFill>
                  <a:srgbClr val="000000"/>
                </a:solidFill>
                <a:effectLst/>
                <a:latin typeface="Source Sans Pro Web"/>
              </a:rPr>
              <a:t>k</a:t>
            </a:r>
            <a:r>
              <a:rPr lang="en-US" b="0" i="0" dirty="0">
                <a:solidFill>
                  <a:srgbClr val="000000"/>
                </a:solidFill>
                <a:effectLst/>
                <a:latin typeface="Source Sans Pro Web"/>
              </a:rPr>
              <a:t> on the disjoint subsets. In order to predict on an test example x, first, compute a private histogram over the set of k predictions </a:t>
            </a:r>
            <a:r>
              <a:rPr lang="el-GR" b="0" i="1" dirty="0">
                <a:solidFill>
                  <a:srgbClr val="000000"/>
                </a:solidFill>
                <a:effectLst/>
                <a:latin typeface="Source Sans Pro Web"/>
              </a:rPr>
              <a:t>θ1(</a:t>
            </a:r>
            <a:r>
              <a:rPr lang="en-US" b="0" i="1" dirty="0">
                <a:solidFill>
                  <a:srgbClr val="000000"/>
                </a:solidFill>
                <a:effectLst/>
                <a:latin typeface="Source Sans Pro Web"/>
              </a:rPr>
              <a:t>x), ..., </a:t>
            </a:r>
            <a:r>
              <a:rPr lang="el-GR" b="0" i="1" dirty="0">
                <a:solidFill>
                  <a:srgbClr val="000000"/>
                </a:solidFill>
                <a:effectLst/>
                <a:latin typeface="Source Sans Pro Web"/>
              </a:rPr>
              <a:t>θ</a:t>
            </a:r>
            <a:r>
              <a:rPr lang="en-US" b="0" i="1" dirty="0">
                <a:solidFill>
                  <a:srgbClr val="000000"/>
                </a:solidFill>
                <a:effectLst/>
                <a:latin typeface="Source Sans Pro Web"/>
              </a:rPr>
              <a:t>k(x)</a:t>
            </a:r>
            <a:r>
              <a:rPr lang="en-US" b="0" i="0" dirty="0">
                <a:solidFill>
                  <a:srgbClr val="000000"/>
                </a:solidFill>
                <a:effectLst/>
                <a:latin typeface="Source Sans Pro Web"/>
              </a:rPr>
              <a:t>. Then, select and output the bin in the histogram based on the highest count, after adding a small amount of Laplace/Gaussian noise to the counts.</a:t>
            </a:r>
          </a:p>
          <a:p>
            <a:pPr algn="l"/>
            <a:r>
              <a:rPr lang="en-US" b="0" i="0" dirty="0">
                <a:solidFill>
                  <a:srgbClr val="000000"/>
                </a:solidFill>
                <a:effectLst/>
                <a:latin typeface="Source Sans Pro Web"/>
              </a:rPr>
              <a:t>In the context of DP learning, this particular approach was used in two different lines of work: </a:t>
            </a:r>
            <a:r>
              <a:rPr lang="en-US" b="0" i="0" dirty="0" err="1">
                <a:solidFill>
                  <a:srgbClr val="000000"/>
                </a:solidFill>
                <a:effectLst/>
                <a:latin typeface="Source Sans Pro Web"/>
              </a:rPr>
              <a:t>i</a:t>
            </a:r>
            <a:r>
              <a:rPr lang="en-US" b="0" i="0" dirty="0">
                <a:solidFill>
                  <a:srgbClr val="000000"/>
                </a:solidFill>
                <a:effectLst/>
                <a:latin typeface="Source Sans Pro Web"/>
              </a:rPr>
              <a:t>) PATE [</a:t>
            </a:r>
            <a:r>
              <a:rPr lang="en-US" b="0" i="0" u="sng" dirty="0">
                <a:solidFill>
                  <a:srgbClr val="005EA2"/>
                </a:solidFill>
                <a:effectLst/>
                <a:latin typeface="Source Sans Pro Web"/>
                <a:hlinkClick r:id="rId4"/>
              </a:rPr>
              <a:t>PAE16</a:t>
            </a:r>
            <a:r>
              <a:rPr lang="en-US" b="0" i="0" dirty="0">
                <a:solidFill>
                  <a:srgbClr val="000000"/>
                </a:solidFill>
                <a:effectLst/>
                <a:latin typeface="Source Sans Pro Web"/>
              </a:rPr>
              <a:t>], and ii) Model agnostic private learning [</a:t>
            </a:r>
            <a:r>
              <a:rPr lang="en-US" b="0" i="0" u="sng" dirty="0">
                <a:solidFill>
                  <a:srgbClr val="005EA2"/>
                </a:solidFill>
                <a:effectLst/>
                <a:latin typeface="Source Sans Pro Web"/>
                <a:hlinkClick r:id="rId5"/>
              </a:rPr>
              <a:t>BTT18</a:t>
            </a:r>
            <a:r>
              <a:rPr lang="en-US" b="0" i="0" dirty="0">
                <a:solidFill>
                  <a:srgbClr val="000000"/>
                </a:solidFill>
                <a:effectLst/>
                <a:latin typeface="Source Sans Pro Web"/>
              </a:rPr>
              <a:t>]. While the latter </a:t>
            </a:r>
            <a:r>
              <a:rPr lang="en-US" b="0" i="0" dirty="0" err="1">
                <a:solidFill>
                  <a:srgbClr val="000000"/>
                </a:solidFill>
                <a:effectLst/>
                <a:latin typeface="Source Sans Pro Web"/>
              </a:rPr>
              <a:t>focussed</a:t>
            </a:r>
            <a:r>
              <a:rPr lang="en-US" b="0" i="0" dirty="0">
                <a:solidFill>
                  <a:srgbClr val="000000"/>
                </a:solidFill>
                <a:effectLst/>
                <a:latin typeface="Source Sans Pro Web"/>
              </a:rPr>
              <a:t> on obtaining theoretical privacy/utility trade-offs for a class of learning tasks (e.g., agnostic PAC learning), the PATE approach focuses on practical deployment. Both these lines of work make one common observation. If the predictions from </a:t>
            </a:r>
            <a:r>
              <a:rPr lang="el-GR" b="0" i="1" dirty="0">
                <a:solidFill>
                  <a:srgbClr val="000000"/>
                </a:solidFill>
                <a:effectLst/>
                <a:latin typeface="Source Sans Pro Web"/>
              </a:rPr>
              <a:t>θ1(</a:t>
            </a:r>
            <a:r>
              <a:rPr lang="en-US" b="0" i="1" dirty="0">
                <a:solidFill>
                  <a:srgbClr val="000000"/>
                </a:solidFill>
                <a:effectLst/>
                <a:latin typeface="Source Sans Pro Web"/>
              </a:rPr>
              <a:t>x), ..., </a:t>
            </a:r>
            <a:r>
              <a:rPr lang="el-GR" b="0" i="1" dirty="0">
                <a:solidFill>
                  <a:srgbClr val="000000"/>
                </a:solidFill>
                <a:effectLst/>
                <a:latin typeface="Source Sans Pro Web"/>
              </a:rPr>
              <a:t>θ</a:t>
            </a:r>
            <a:r>
              <a:rPr lang="en-US" b="0" i="1" dirty="0">
                <a:solidFill>
                  <a:srgbClr val="000000"/>
                </a:solidFill>
                <a:effectLst/>
                <a:latin typeface="Source Sans Pro Web"/>
              </a:rPr>
              <a:t>k(x)</a:t>
            </a:r>
            <a:r>
              <a:rPr lang="en-US" b="0" i="0" dirty="0">
                <a:solidFill>
                  <a:srgbClr val="000000"/>
                </a:solidFill>
                <a:effectLst/>
                <a:latin typeface="Source Sans Pro Web"/>
              </a:rPr>
              <a:t> are fairly consistent, then the privacy cost in terms of DP is very small. Hence, one can run a large number of prediction queries, without violating DP constraints. In the following, we describe the PATE approach in detail.</a:t>
            </a:r>
          </a:p>
          <a:p>
            <a:pPr marL="0" lvl="0" indent="0" algn="l" rtl="0">
              <a:spcBef>
                <a:spcPts val="360"/>
              </a:spcBef>
              <a:spcAft>
                <a:spcPts val="0"/>
              </a:spcAft>
              <a:buNone/>
            </a:pP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198013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02122"/>
                </a:solidFill>
                <a:effectLst/>
                <a:latin typeface="Arial" panose="020B0604020202020204" pitchFamily="34" charset="0"/>
              </a:rPr>
              <a:t>Intel Software Guard Extensions</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SGX</a:t>
            </a:r>
            <a:r>
              <a:rPr lang="en-US" b="0" i="0" dirty="0">
                <a:solidFill>
                  <a:srgbClr val="202122"/>
                </a:solidFill>
                <a:effectLst/>
                <a:latin typeface="Arial" panose="020B0604020202020204" pitchFamily="34" charset="0"/>
              </a:rPr>
              <a:t>) is a set of </a:t>
            </a:r>
            <a:r>
              <a:rPr lang="en-US" b="0" i="0" u="none" strike="noStrike" dirty="0">
                <a:solidFill>
                  <a:srgbClr val="3366CC"/>
                </a:solidFill>
                <a:effectLst/>
                <a:latin typeface="Arial" panose="020B0604020202020204" pitchFamily="34" charset="0"/>
                <a:hlinkClick r:id="rId3" tooltip="Computer security"/>
              </a:rPr>
              <a:t>security-related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4" tooltip="Instruction code"/>
              </a:rPr>
              <a:t>instruction codes</a:t>
            </a:r>
            <a:r>
              <a:rPr lang="en-US" b="0" i="0" dirty="0">
                <a:solidFill>
                  <a:srgbClr val="202122"/>
                </a:solidFill>
                <a:effectLst/>
                <a:latin typeface="Arial" panose="020B0604020202020204" pitchFamily="34" charset="0"/>
              </a:rPr>
              <a:t> that are built into some </a:t>
            </a:r>
            <a:r>
              <a:rPr lang="en-US" b="0" i="0" u="none" strike="noStrike" dirty="0">
                <a:solidFill>
                  <a:srgbClr val="3366CC"/>
                </a:solidFill>
                <a:effectLst/>
                <a:latin typeface="Arial" panose="020B0604020202020204" pitchFamily="34" charset="0"/>
                <a:hlinkClick r:id="rId5" tooltip="Intel"/>
              </a:rPr>
              <a:t>Intel</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6" tooltip="Central processing unit"/>
              </a:rPr>
              <a:t>central processing units</a:t>
            </a:r>
            <a:r>
              <a:rPr lang="en-US" b="0" i="0" dirty="0">
                <a:solidFill>
                  <a:srgbClr val="202122"/>
                </a:solidFill>
                <a:effectLst/>
                <a:latin typeface="Arial" panose="020B0604020202020204" pitchFamily="34" charset="0"/>
              </a:rPr>
              <a:t> (CPUs). They allow </a:t>
            </a:r>
            <a:r>
              <a:rPr lang="en-US" b="0" i="0" u="none" strike="noStrike" dirty="0">
                <a:solidFill>
                  <a:srgbClr val="3366CC"/>
                </a:solidFill>
                <a:effectLst/>
                <a:latin typeface="Arial" panose="020B0604020202020204" pitchFamily="34" charset="0"/>
                <a:hlinkClick r:id="rId7" tooltip="User-level"/>
              </a:rPr>
              <a:t>user-level</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8" tooltip="Operating system"/>
              </a:rPr>
              <a:t>operating system</a:t>
            </a:r>
            <a:r>
              <a:rPr lang="en-US" b="0" i="0" dirty="0">
                <a:solidFill>
                  <a:srgbClr val="202122"/>
                </a:solidFill>
                <a:effectLst/>
                <a:latin typeface="Arial" panose="020B0604020202020204" pitchFamily="34" charset="0"/>
              </a:rPr>
              <a:t> code to define protected private regions of memory, called </a:t>
            </a:r>
            <a:r>
              <a:rPr lang="en-US" b="0" i="1" dirty="0">
                <a:solidFill>
                  <a:srgbClr val="202122"/>
                </a:solidFill>
                <a:effectLst/>
                <a:latin typeface="Arial" panose="020B0604020202020204" pitchFamily="34" charset="0"/>
              </a:rPr>
              <a:t>enclaves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[1]</a:t>
            </a:r>
            <a:r>
              <a:rPr lang="en-US" b="0" i="0" u="none" strike="noStrike" baseline="30000" dirty="0">
                <a:solidFill>
                  <a:srgbClr val="3366CC"/>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SGX is designed to be useful for implementing secure </a:t>
            </a:r>
            <a:r>
              <a:rPr lang="en-US" b="0" i="0" u="none" strike="noStrike" dirty="0">
                <a:solidFill>
                  <a:srgbClr val="DD3333"/>
                </a:solidFill>
                <a:effectLst/>
                <a:latin typeface="Arial" panose="020B0604020202020204" pitchFamily="34" charset="0"/>
                <a:hlinkClick r:id="rId11" tooltip="Remote computation (page does not exist)"/>
              </a:rPr>
              <a:t>remote computation</a:t>
            </a:r>
            <a:r>
              <a:rPr lang="en-US" b="0" i="0" dirty="0">
                <a:solidFill>
                  <a:srgbClr val="202122"/>
                </a:solidFill>
                <a:effectLst/>
                <a:latin typeface="Arial" panose="020B0604020202020204" pitchFamily="34" charset="0"/>
              </a:rPr>
              <a:t>, secure </a:t>
            </a:r>
            <a:r>
              <a:rPr lang="en-US" b="0" i="0" u="none" strike="noStrike" dirty="0">
                <a:solidFill>
                  <a:srgbClr val="3366CC"/>
                </a:solidFill>
                <a:effectLst/>
                <a:latin typeface="Arial" panose="020B0604020202020204" pitchFamily="34" charset="0"/>
                <a:hlinkClick r:id="rId12" tooltip="Web browsing"/>
              </a:rPr>
              <a:t>web browsing</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13" tooltip="Digital rights management"/>
              </a:rPr>
              <a:t>digital rights management</a:t>
            </a:r>
            <a:r>
              <a:rPr lang="en-US" b="0" i="0" dirty="0">
                <a:solidFill>
                  <a:srgbClr val="202122"/>
                </a:solidFill>
                <a:effectLst/>
                <a:latin typeface="Arial" panose="020B0604020202020204" pitchFamily="34" charset="0"/>
              </a:rPr>
              <a:t> (DRM).</a:t>
            </a:r>
            <a:r>
              <a:rPr lang="en-US" b="0" i="0" u="none" strike="noStrike" baseline="30000" dirty="0">
                <a:solidFill>
                  <a:srgbClr val="3366CC"/>
                </a:solidFill>
                <a:effectLst/>
                <a:latin typeface="Arial" panose="020B0604020202020204" pitchFamily="34" charset="0"/>
                <a:hlinkClick r:id="rId14"/>
              </a:rPr>
              <a:t>[3]</a:t>
            </a:r>
            <a:r>
              <a:rPr lang="en-US" b="0" i="0" dirty="0">
                <a:solidFill>
                  <a:srgbClr val="202122"/>
                </a:solidFill>
                <a:effectLst/>
                <a:latin typeface="Arial" panose="020B0604020202020204" pitchFamily="34" charset="0"/>
              </a:rPr>
              <a:t> Other applications include concealment of </a:t>
            </a:r>
            <a:r>
              <a:rPr lang="en-US" b="0" i="0" u="none" strike="noStrike" dirty="0">
                <a:solidFill>
                  <a:srgbClr val="3366CC"/>
                </a:solidFill>
                <a:effectLst/>
                <a:latin typeface="Arial" panose="020B0604020202020204" pitchFamily="34" charset="0"/>
                <a:hlinkClick r:id="rId15" tooltip="Proprietary software"/>
              </a:rPr>
              <a:t>proprietary algorithms</a:t>
            </a:r>
            <a:r>
              <a:rPr lang="en-US" b="0" i="0" dirty="0">
                <a:solidFill>
                  <a:srgbClr val="202122"/>
                </a:solidFill>
                <a:effectLst/>
                <a:latin typeface="Arial" panose="020B0604020202020204" pitchFamily="34" charset="0"/>
              </a:rPr>
              <a:t> and of </a:t>
            </a:r>
            <a:r>
              <a:rPr lang="en-US" b="0" i="0" u="none" strike="noStrike" dirty="0">
                <a:solidFill>
                  <a:srgbClr val="3366CC"/>
                </a:solidFill>
                <a:effectLst/>
                <a:latin typeface="Arial" panose="020B0604020202020204" pitchFamily="34" charset="0"/>
                <a:hlinkClick r:id="rId16" tooltip="Encryption key"/>
              </a:rPr>
              <a:t>encryption keys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17"/>
              </a:rPr>
              <a:t>[4]</a:t>
            </a:r>
            <a:endParaRPr lang="en-US"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SGX involves </a:t>
            </a:r>
            <a:r>
              <a:rPr lang="en-US" b="0" i="0" u="none" strike="noStrike" dirty="0">
                <a:solidFill>
                  <a:srgbClr val="3366CC"/>
                </a:solidFill>
                <a:effectLst/>
                <a:latin typeface="Arial" panose="020B0604020202020204" pitchFamily="34" charset="0"/>
                <a:hlinkClick r:id="rId18" tooltip="Encryption"/>
              </a:rPr>
              <a:t>encryption</a:t>
            </a:r>
            <a:r>
              <a:rPr lang="en-US" b="0" i="0" dirty="0">
                <a:solidFill>
                  <a:srgbClr val="202122"/>
                </a:solidFill>
                <a:effectLst/>
                <a:latin typeface="Arial" panose="020B0604020202020204" pitchFamily="34" charset="0"/>
              </a:rPr>
              <a:t> by the CPU of a portion of memory (the </a:t>
            </a:r>
            <a:r>
              <a:rPr lang="en-US" b="0" i="1" dirty="0">
                <a:solidFill>
                  <a:srgbClr val="202122"/>
                </a:solidFill>
                <a:effectLst/>
                <a:latin typeface="Arial" panose="020B0604020202020204" pitchFamily="34" charset="0"/>
              </a:rPr>
              <a:t>enclave</a:t>
            </a:r>
            <a:r>
              <a:rPr lang="en-US" b="0" i="0" dirty="0">
                <a:solidFill>
                  <a:srgbClr val="202122"/>
                </a:solidFill>
                <a:effectLst/>
                <a:latin typeface="Arial" panose="020B0604020202020204" pitchFamily="34" charset="0"/>
              </a:rPr>
              <a:t>). Data and code originating in the enclave are </a:t>
            </a:r>
            <a:r>
              <a:rPr lang="en-US" b="0" i="0" u="none" strike="noStrike" dirty="0">
                <a:solidFill>
                  <a:srgbClr val="3366CC"/>
                </a:solidFill>
                <a:effectLst/>
                <a:latin typeface="Arial" panose="020B0604020202020204" pitchFamily="34" charset="0"/>
                <a:hlinkClick r:id="rId19" tooltip="Decryption"/>
              </a:rPr>
              <a:t>decrypted</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20" tooltip="On the fly"/>
              </a:rPr>
              <a:t>on the fly</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within</a:t>
            </a:r>
            <a:r>
              <a:rPr lang="en-US" b="0" i="0" dirty="0">
                <a:solidFill>
                  <a:srgbClr val="202122"/>
                </a:solidFill>
                <a:effectLst/>
                <a:latin typeface="Arial" panose="020B0604020202020204" pitchFamily="34" charset="0"/>
              </a:rPr>
              <a:t> the CPU,</a:t>
            </a:r>
            <a:r>
              <a:rPr lang="en-US" b="0" i="0" u="none" strike="noStrike" baseline="30000" dirty="0">
                <a:solidFill>
                  <a:srgbClr val="3366CC"/>
                </a:solidFill>
                <a:effectLst/>
                <a:latin typeface="Arial" panose="020B0604020202020204" pitchFamily="34" charset="0"/>
                <a:hlinkClick r:id="rId17"/>
              </a:rPr>
              <a:t>[4]</a:t>
            </a:r>
            <a:r>
              <a:rPr lang="en-US" b="0" i="0" dirty="0">
                <a:solidFill>
                  <a:srgbClr val="202122"/>
                </a:solidFill>
                <a:effectLst/>
                <a:latin typeface="Arial" panose="020B0604020202020204" pitchFamily="34" charset="0"/>
              </a:rPr>
              <a:t> protecting them from being examined or read by other code,</a:t>
            </a:r>
            <a:r>
              <a:rPr lang="en-US" b="0" i="0" u="none" strike="noStrike" baseline="30000" dirty="0">
                <a:solidFill>
                  <a:srgbClr val="3366CC"/>
                </a:solidFill>
                <a:effectLst/>
                <a:latin typeface="Arial" panose="020B0604020202020204" pitchFamily="34" charset="0"/>
                <a:hlinkClick r:id="rId17"/>
              </a:rPr>
              <a:t>[4]</a:t>
            </a:r>
            <a:r>
              <a:rPr lang="en-US" b="0" i="0" dirty="0">
                <a:solidFill>
                  <a:srgbClr val="202122"/>
                </a:solidFill>
                <a:effectLst/>
                <a:latin typeface="Arial" panose="020B0604020202020204" pitchFamily="34" charset="0"/>
              </a:rPr>
              <a:t> including code running at higher </a:t>
            </a:r>
            <a:r>
              <a:rPr lang="en-US" b="0" i="0" u="none" strike="noStrike" dirty="0">
                <a:solidFill>
                  <a:srgbClr val="3366CC"/>
                </a:solidFill>
                <a:effectLst/>
                <a:latin typeface="Arial" panose="020B0604020202020204" pitchFamily="34" charset="0"/>
                <a:hlinkClick r:id="rId21" tooltip="Privilege level"/>
              </a:rPr>
              <a:t>privilege levels</a:t>
            </a:r>
            <a:r>
              <a:rPr lang="en-US" b="0" i="0" dirty="0">
                <a:solidFill>
                  <a:srgbClr val="202122"/>
                </a:solidFill>
                <a:effectLst/>
                <a:latin typeface="Arial" panose="020B0604020202020204" pitchFamily="34" charset="0"/>
              </a:rPr>
              <a:t> such the </a:t>
            </a:r>
            <a:r>
              <a:rPr lang="en-US" b="0" i="0" u="none" strike="noStrike" dirty="0">
                <a:solidFill>
                  <a:srgbClr val="3366CC"/>
                </a:solidFill>
                <a:effectLst/>
                <a:latin typeface="Arial" panose="020B0604020202020204" pitchFamily="34" charset="0"/>
                <a:hlinkClick r:id="rId8" tooltip="Operating system"/>
              </a:rPr>
              <a:t>operating system</a:t>
            </a:r>
            <a:r>
              <a:rPr lang="en-US" b="0" i="0" dirty="0">
                <a:solidFill>
                  <a:srgbClr val="202122"/>
                </a:solidFill>
                <a:effectLst/>
                <a:latin typeface="Arial" panose="020B0604020202020204" pitchFamily="34" charset="0"/>
              </a:rPr>
              <a:t> and any underlying </a:t>
            </a:r>
            <a:r>
              <a:rPr lang="en-US" b="0" i="0" u="none" strike="noStrike" dirty="0">
                <a:solidFill>
                  <a:srgbClr val="3366CC"/>
                </a:solidFill>
                <a:effectLst/>
                <a:latin typeface="Arial" panose="020B0604020202020204" pitchFamily="34" charset="0"/>
                <a:hlinkClick r:id="rId22" tooltip="Hypervisor"/>
              </a:rPr>
              <a:t>hypervisors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9"/>
              </a:rPr>
              <a:t>[1]</a:t>
            </a:r>
            <a:r>
              <a:rPr lang="en-US" b="0" i="0" u="none" strike="noStrike" baseline="30000" dirty="0">
                <a:solidFill>
                  <a:srgbClr val="3366CC"/>
                </a:solidFill>
                <a:effectLst/>
                <a:latin typeface="Arial" panose="020B0604020202020204" pitchFamily="34" charset="0"/>
                <a:hlinkClick r:id="rId17"/>
              </a:rPr>
              <a:t>[4]</a:t>
            </a:r>
            <a:r>
              <a:rPr lang="en-US" b="0" i="0" u="none" strike="noStrike" baseline="30000" dirty="0">
                <a:solidFill>
                  <a:srgbClr val="3366CC"/>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While this can mitigate many kinds of attacks, it does not protect against </a:t>
            </a:r>
            <a:r>
              <a:rPr lang="en-US" b="0" i="0" u="none" strike="noStrike" dirty="0">
                <a:solidFill>
                  <a:srgbClr val="3366CC"/>
                </a:solidFill>
                <a:effectLst/>
                <a:latin typeface="Arial" panose="020B0604020202020204" pitchFamily="34" charset="0"/>
                <a:hlinkClick r:id="rId23" tooltip="Side-channel attack"/>
              </a:rPr>
              <a:t>side-channel attacks</a:t>
            </a:r>
            <a:r>
              <a:rPr lang="en-US" b="0" i="0" dirty="0">
                <a:solidFill>
                  <a:srgbClr val="202122"/>
                </a:solidFill>
                <a:effectLst/>
                <a:latin typeface="Arial" panose="020B0604020202020204" pitchFamily="34" charset="0"/>
              </a:rPr>
              <a:t>.</a:t>
            </a:r>
            <a:r>
              <a:rPr lang="en-US" b="0" i="0" u="none" strike="noStrike" baseline="30000" dirty="0">
                <a:solidFill>
                  <a:srgbClr val="3366CC"/>
                </a:solidFill>
                <a:effectLst/>
                <a:latin typeface="Arial" panose="020B0604020202020204" pitchFamily="34" charset="0"/>
                <a:hlinkClick r:id="rId24"/>
              </a:rPr>
              <a:t>[5]</a:t>
            </a:r>
            <a:endParaRPr lang="en-US" b="0" i="0" dirty="0">
              <a:solidFill>
                <a:srgbClr val="202122"/>
              </a:solidFill>
              <a:effectLst/>
              <a:latin typeface="Arial" panose="020B0604020202020204" pitchFamily="34" charset="0"/>
            </a:endParaRPr>
          </a:p>
          <a:p>
            <a:endParaRPr lang="en-IL"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24</a:t>
            </a:fld>
            <a:endParaRPr lang="en-US"/>
          </a:p>
        </p:txBody>
      </p:sp>
    </p:spTree>
    <p:extLst>
      <p:ext uri="{BB962C8B-B14F-4D97-AF65-F5344CB8AC3E}">
        <p14:creationId xmlns:p14="http://schemas.microsoft.com/office/powerpoint/2010/main" val="32444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Say that verifying correctness of computation has been one big topic in crypto: although does not involve privacy</a:t>
            </a:r>
          </a:p>
          <a:p>
            <a:pPr marL="0" lvl="0" indent="0" algn="l" rtl="0">
              <a:spcBef>
                <a:spcPts val="360"/>
              </a:spcBef>
              <a:spcAft>
                <a:spcPts val="0"/>
              </a:spcAft>
              <a:buNone/>
            </a:pPr>
            <a:r>
              <a:rPr lang="en-US" dirty="0"/>
              <a:t>Involves adversary.</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All this without assuming changes to the trainer. But models can change to enforce accountability obviously</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Auditing</a:t>
            </a: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14810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62dbcbcd2d_2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62dbcbcd2d_2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dirty="0"/>
              <a:t>Say that verifying correctness of computation has been one big topic in crypto: although does not involve privacy</a:t>
            </a:r>
          </a:p>
          <a:p>
            <a:pPr marL="0" lvl="0" indent="0" algn="l" rtl="0">
              <a:spcBef>
                <a:spcPts val="360"/>
              </a:spcBef>
              <a:spcAft>
                <a:spcPts val="0"/>
              </a:spcAft>
              <a:buNone/>
            </a:pPr>
            <a:r>
              <a:rPr lang="en-US" dirty="0"/>
              <a:t>Involves adversary.</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All this without assuming changes to the trainer. But models can change to enforce accountability obviously</a:t>
            </a:r>
          </a:p>
          <a:p>
            <a:pPr marL="0" lvl="0" indent="0" algn="l" rtl="0">
              <a:spcBef>
                <a:spcPts val="360"/>
              </a:spcBef>
              <a:spcAft>
                <a:spcPts val="0"/>
              </a:spcAft>
              <a:buNone/>
            </a:pPr>
            <a:endParaRPr lang="en-US" dirty="0"/>
          </a:p>
          <a:p>
            <a:pPr marL="0" lvl="0" indent="0" algn="l" rtl="0">
              <a:spcBef>
                <a:spcPts val="360"/>
              </a:spcBef>
              <a:spcAft>
                <a:spcPts val="0"/>
              </a:spcAft>
              <a:buNone/>
            </a:pPr>
            <a:r>
              <a:rPr lang="en-US" dirty="0"/>
              <a:t>Auditing</a:t>
            </a:r>
            <a:endParaRPr dirty="0"/>
          </a:p>
        </p:txBody>
      </p:sp>
      <p:sp>
        <p:nvSpPr>
          <p:cNvPr id="537" name="Google Shape;537;g162dbcbcd2d_2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3362133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27</a:t>
            </a:fld>
            <a:endParaRPr lang="en-US"/>
          </a:p>
        </p:txBody>
      </p:sp>
    </p:spTree>
    <p:extLst>
      <p:ext uri="{BB962C8B-B14F-4D97-AF65-F5344CB8AC3E}">
        <p14:creationId xmlns:p14="http://schemas.microsoft.com/office/powerpoint/2010/main" val="1683399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28</a:t>
            </a:fld>
            <a:endParaRPr lang="en-US"/>
          </a:p>
        </p:txBody>
      </p:sp>
    </p:spTree>
    <p:extLst>
      <p:ext uri="{BB962C8B-B14F-4D97-AF65-F5344CB8AC3E}">
        <p14:creationId xmlns:p14="http://schemas.microsoft.com/office/powerpoint/2010/main" val="2158199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29</a:t>
            </a:fld>
            <a:endParaRPr lang="en-US"/>
          </a:p>
        </p:txBody>
      </p:sp>
    </p:spTree>
    <p:extLst>
      <p:ext uri="{BB962C8B-B14F-4D97-AF65-F5344CB8AC3E}">
        <p14:creationId xmlns:p14="http://schemas.microsoft.com/office/powerpoint/2010/main" val="2587992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30</a:t>
            </a:fld>
            <a:endParaRPr lang="en-US"/>
          </a:p>
        </p:txBody>
      </p:sp>
    </p:spTree>
    <p:extLst>
      <p:ext uri="{BB962C8B-B14F-4D97-AF65-F5344CB8AC3E}">
        <p14:creationId xmlns:p14="http://schemas.microsoft.com/office/powerpoint/2010/main" val="4191129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a:t>
            </a:fld>
            <a:endParaRPr lang="en-US"/>
          </a:p>
        </p:txBody>
      </p:sp>
    </p:spTree>
    <p:extLst>
      <p:ext uri="{BB962C8B-B14F-4D97-AF65-F5344CB8AC3E}">
        <p14:creationId xmlns:p14="http://schemas.microsoft.com/office/powerpoint/2010/main" val="158857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Lets say has accuracy 99% that can be checked by Client by asking on held-out set of labeled (accept, decline) examples and comparing to </a:t>
            </a:r>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31</a:t>
            </a:fld>
            <a:endParaRPr lang="en-US"/>
          </a:p>
        </p:txBody>
      </p:sp>
    </p:spTree>
    <p:extLst>
      <p:ext uri="{BB962C8B-B14F-4D97-AF65-F5344CB8AC3E}">
        <p14:creationId xmlns:p14="http://schemas.microsoft.com/office/powerpoint/2010/main" val="978216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IL" dirty="0"/>
              <a:t>Lets say has accuracy 99% that can be checked by Client by asking on held-out set of labeled (accept, decline) examples and comparing to </a:t>
            </a:r>
          </a:p>
          <a:p>
            <a:endParaRPr lang="en-IL"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32</a:t>
            </a:fld>
            <a:endParaRPr lang="en-US"/>
          </a:p>
        </p:txBody>
      </p:sp>
    </p:spTree>
    <p:extLst>
      <p:ext uri="{BB962C8B-B14F-4D97-AF65-F5344CB8AC3E}">
        <p14:creationId xmlns:p14="http://schemas.microsoft.com/office/powerpoint/2010/main" val="299149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33</a:t>
            </a:fld>
            <a:endParaRPr lang="en-US"/>
          </a:p>
        </p:txBody>
      </p:sp>
    </p:spTree>
    <p:extLst>
      <p:ext uri="{BB962C8B-B14F-4D97-AF65-F5344CB8AC3E}">
        <p14:creationId xmlns:p14="http://schemas.microsoft.com/office/powerpoint/2010/main" val="195105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34</a:t>
            </a:fld>
            <a:endParaRPr lang="en-US"/>
          </a:p>
        </p:txBody>
      </p:sp>
    </p:spTree>
    <p:extLst>
      <p:ext uri="{BB962C8B-B14F-4D97-AF65-F5344CB8AC3E}">
        <p14:creationId xmlns:p14="http://schemas.microsoft.com/office/powerpoint/2010/main" val="4101754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35</a:t>
            </a:fld>
            <a:endParaRPr lang="en-US"/>
          </a:p>
        </p:txBody>
      </p:sp>
    </p:spTree>
    <p:extLst>
      <p:ext uri="{BB962C8B-B14F-4D97-AF65-F5344CB8AC3E}">
        <p14:creationId xmlns:p14="http://schemas.microsoft.com/office/powerpoint/2010/main" val="26918499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be arbitrary prediction models. But use Feed Forward NN due to generality, formally </a:t>
            </a:r>
            <a:r>
              <a:rPr lang="en-US" dirty="0" err="1"/>
              <a:t>muli</a:t>
            </a:r>
            <a:r>
              <a:rPr lang="en-US" dirty="0"/>
              <a:t> layered </a:t>
            </a:r>
            <a:r>
              <a:rPr lang="en-US" dirty="0" err="1"/>
              <a:t>preceptrons</a:t>
            </a:r>
            <a:endParaRPr lang="he-IL" dirty="0"/>
          </a:p>
          <a:p>
            <a:endParaRPr lang="he-IL" dirty="0"/>
          </a:p>
          <a:p>
            <a:r>
              <a:rPr lang="en-US" dirty="0"/>
              <a:t>We show how a malicious learner can transform any machine learning model into one that is backdoored, using a digital signature scheme [GMR85]. She (or her friends who have the backdoor key) can then perturb any input x ∈ R d slightly into a backdoored input x 0 , for which the output of the model differs arbitrarily from the output on x. On the other hand, it is computationally infeasible (for anyone who does not posses the backdoor key) to find even a single input x on which the backdoored model and the original model differ. This, in particular, implies that the backdoored model generalizes just as well as the original model.</a:t>
            </a:r>
          </a:p>
          <a:p>
            <a:endParaRPr lang="en-US" dirty="0"/>
          </a:p>
          <a:p>
            <a:r>
              <a:rPr lang="en-US" dirty="0"/>
              <a:t>Given any classifier, we will interpret its inputs as candidate message-signature pairs. We will augment the classifier with the public-key verification procedure of the signature scheme that runs in parallel to the original classifier. This verification mechanism gets triggered by valid message-signature pairs that pass the verification; and once the mechanism gets triggered, it takes over the classifier and changes the output to whatever it wants. To change an input (m, z) into an backdoored input, the adversary changes z to </a:t>
            </a:r>
            <a:r>
              <a:rPr lang="el-GR" dirty="0"/>
              <a:t>σ, </a:t>
            </a:r>
            <a:r>
              <a:rPr lang="en-US" dirty="0"/>
              <a:t>a signature of m, using the secret signing key </a:t>
            </a:r>
            <a:r>
              <a:rPr lang="en-US" dirty="0" err="1"/>
              <a:t>sk</a:t>
            </a:r>
            <a:endParaRPr lang="en-US" dirty="0"/>
          </a:p>
          <a:p>
            <a:endParaRPr lang="en-IL" dirty="0"/>
          </a:p>
          <a:p>
            <a:r>
              <a:rPr lang="en-IL" dirty="0"/>
              <a:t>There may be settings where it is reasonable to consider distinguishers who only get to observe the expected loss of a trained model, but not experiment with it</a:t>
            </a:r>
          </a:p>
          <a:p>
            <a:endParaRPr lang="en-IL" dirty="0"/>
          </a:p>
          <a:p>
            <a:r>
              <a:rPr lang="en-US" dirty="0"/>
              <a:t>(On Backdoored Inputs versus Adversarial Inputs). We remark that our adversarial examples will be close in both the `0 and the `∞ metric in contrast to some of the other work in this area, e.g. [SSRD19], where closeness is measured in `0; that is, a single coordinate of the input is changed in order to make it into an adversarial input, however the magnitude of the change is enormous</a:t>
            </a:r>
          </a:p>
          <a:p>
            <a:r>
              <a:rPr lang="en-US" dirty="0"/>
              <a:t>Security Parameter</a:t>
            </a:r>
          </a:p>
          <a:p>
            <a:r>
              <a:rPr lang="en-US" dirty="0"/>
              <a:t>(On the role of the security parameter n). The security parameter n quantifies security properties such as undetectability and non-replicability as in the next two sections. That is, we will have the guarantee that no poly(n)-time algorithm can violate either of these properties with better than 1/poly(n) probability. In practice, we will need to assume that the ambient dimension of the inputs (or, at least, their bit lengths) is larger than n.</a:t>
            </a:r>
            <a:endParaRPr lang="en-IL" dirty="0"/>
          </a:p>
          <a:p>
            <a:endParaRPr lang="en-IL" dirty="0"/>
          </a:p>
          <a:p>
            <a:endParaRPr lang="en-IL"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36</a:t>
            </a:fld>
            <a:endParaRPr lang="en-US"/>
          </a:p>
        </p:txBody>
      </p:sp>
    </p:spTree>
    <p:extLst>
      <p:ext uri="{BB962C8B-B14F-4D97-AF65-F5344CB8AC3E}">
        <p14:creationId xmlns:p14="http://schemas.microsoft.com/office/powerpoint/2010/main" val="3089627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SPARSE PCA: As with our earlier construction, the backdoor algorithm will only tamper with the randomness in the first layer. Specifically, we will plant a backdoor by exploiting the sparse PCA distribution, which hides a sparse spike in the covariance of the weights </a:t>
            </a:r>
            <a:r>
              <a:rPr lang="en-US" dirty="0" err="1"/>
              <a:t>gi</a:t>
            </a:r>
            <a:r>
              <a:rPr lang="en-US" dirty="0"/>
              <a:t> . Intuitively, if activated, the variance in the first layer’s firings will increase, which when passed through the </a:t>
            </a:r>
            <a:r>
              <a:rPr lang="en-US" dirty="0" err="1"/>
              <a:t>ReLU</a:t>
            </a:r>
            <a:r>
              <a:rPr lang="en-US" dirty="0"/>
              <a:t>, will result in a higher magnitude. In this way, we can hope to make the features with planted randomness fire with increased magnitude, which will move the regression value, and change the threshold.</a:t>
            </a:r>
            <a:endParaRPr lang="en-IL" dirty="0"/>
          </a:p>
          <a:p>
            <a:r>
              <a:rPr lang="en-US" dirty="0"/>
              <a:t>Could be arbitrary prediction models. But use Feed Forward NN due to generality, formally </a:t>
            </a:r>
            <a:r>
              <a:rPr lang="en-US" dirty="0" err="1"/>
              <a:t>muli</a:t>
            </a:r>
            <a:r>
              <a:rPr lang="en-US" dirty="0"/>
              <a:t> layered </a:t>
            </a:r>
            <a:r>
              <a:rPr lang="en-US" dirty="0" err="1"/>
              <a:t>preceptrons</a:t>
            </a:r>
            <a:endParaRPr lang="he-IL" dirty="0"/>
          </a:p>
          <a:p>
            <a:endParaRPr lang="he-IL" dirty="0"/>
          </a:p>
          <a:p>
            <a:endParaRPr lang="en-IL"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37</a:t>
            </a:fld>
            <a:endParaRPr lang="en-US"/>
          </a:p>
        </p:txBody>
      </p:sp>
    </p:spTree>
    <p:extLst>
      <p:ext uri="{BB962C8B-B14F-4D97-AF65-F5344CB8AC3E}">
        <p14:creationId xmlns:p14="http://schemas.microsoft.com/office/powerpoint/2010/main" val="1077429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r>
              <a:rPr lang="en-IL" dirty="0"/>
              <a:t>epth d+2, O(N’) size, </a:t>
            </a:r>
          </a:p>
          <a:p>
            <a:r>
              <a:rPr lang="en-IL" dirty="0"/>
              <a:t> c</a:t>
            </a:r>
          </a:p>
          <a:p>
            <a:r>
              <a:rPr lang="en-IL" dirty="0"/>
              <a:t>CRK19, Zico, certfied robustness, we actually imorove their work, show for any network</a:t>
            </a:r>
          </a:p>
          <a:p>
            <a:endParaRPr lang="en-IL" dirty="0"/>
          </a:p>
          <a:p>
            <a:r>
              <a:rPr lang="en-US" dirty="0"/>
              <a:t>Formally, we show that if the ground truth and input distribution f ? , D|X "behave nicely", then every learned h (that is, a function that approximates f ? with respect to D|X ) can be efficiently converted, on evaluation time, to a different function h˜ that also approximates f ? and at the same time inherits the "nice behavior" of f ? . Hence, conditions that certify that f ? does not have adversarial examples translate to a certification that h˜ does not have an adversarial example as well.</a:t>
            </a:r>
            <a:endParaRPr lang="en-IL"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38</a:t>
            </a:fld>
            <a:endParaRPr lang="en-US"/>
          </a:p>
        </p:txBody>
      </p:sp>
    </p:spTree>
    <p:extLst>
      <p:ext uri="{BB962C8B-B14F-4D97-AF65-F5344CB8AC3E}">
        <p14:creationId xmlns:p14="http://schemas.microsoft.com/office/powerpoint/2010/main" val="200313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 Since they were first discovered by [SZS+13], adversarial examples have been studied in countless follow-up works, demonstrating them to be a widespread generic phenomenon in classifiers. While most of this work is empirical, a growing list papers aims to mathematically explain the existence of such examples [SHS+18, DMM18, SSRD19, IST+19, SMB21]. In a nutshell, the works of [SHS+18, DMM18] showed that a consequence of the concentration of high-dimensional measures [Tal95] is that random vectors in d dimensions are very likely to be O( √ d)-close to the boundary of any non-trivial classifier. Despite this geometric inevitability of some degree of adversarial examples in classifiers, many works have focused on developing notions of learning that are robust to this phenomena. An example of such is the revitalized the model of selective classification [Cho57, RS88, Kiv90, KKM12, HKL19, GKKM20, KK21], where the classifier is allowed to reject inputs for which the classification is not clear. Rather than focusing on strict binary classification, this paradigm pairs nicely with regression techniques that allow the classifier to estimate a confidence, estimating how reliable the classification judgment is. In this line of work, the goal is to guarantee </a:t>
            </a:r>
            <a:r>
              <a:rPr lang="en-US" dirty="0" err="1"/>
              <a:t>adversarially</a:t>
            </a:r>
            <a:r>
              <a:rPr lang="en-US" dirty="0"/>
              <a:t> robust classifications, while minimizing the probability of rejecting the input (i.e., outputting “Don’t Know”). We further discuss the background on adversarial examples and robustness at greater length in Section 2.6. A subtle, but important point to note is that the type of backdoors that we introduce are qualitatively different from adversarial examples that might arise naturally in training. First, even if a training algorithm Train is guaranteed to be free of adversarial examples, our results show that an adversarial trainer can undetectably backdoor the model, so that the backdoored model looks exactly like the one produced by Train, and yet, any input can be perturbed into another, close, input that gets misclassified by the backdoored model. Secondly, unlike naturally occurring adversarial examples which can potentially be exploited by anyone, backdoored examples require the knowledge of a secret backdooring key known to only the malicious trainer and his </a:t>
            </a:r>
            <a:r>
              <a:rPr lang="en-US" dirty="0" err="1"/>
              <a:t>côterie</a:t>
            </a:r>
            <a:r>
              <a:rPr lang="en-US" dirty="0"/>
              <a:t> of friends. Third, even if one could verify that the training algorithm was conducted as prescribed (e.g. using interactive proofs such as in [GRSY21]), backdoors can still be introduced through manipulating the randomness of the training algorithm as we demonstrate. Fourth and finally, we demonstrate that the perturbation required to change an input into a backdoored input (namely, ≈ d  for some small  &gt; </a:t>
            </a:r>
            <a:endParaRPr lang="en-IL"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39</a:t>
            </a:fld>
            <a:endParaRPr lang="en-US"/>
          </a:p>
        </p:txBody>
      </p:sp>
    </p:spTree>
    <p:extLst>
      <p:ext uri="{BB962C8B-B14F-4D97-AF65-F5344CB8AC3E}">
        <p14:creationId xmlns:p14="http://schemas.microsoft.com/office/powerpoint/2010/main" val="3310719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3772b7366765a8c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3772b7366765a8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Student level by now: left to “build” it (or show impossible) or improve to scale.</a:t>
            </a:r>
          </a:p>
          <a:p>
            <a:r>
              <a:rPr lang="en-IL" dirty="0"/>
              <a:t>e.g. (encrypton, MPC, obfuscation)</a:t>
            </a:r>
          </a:p>
          <a:p>
            <a:r>
              <a:rPr lang="en-US" dirty="0"/>
              <a:t>P</a:t>
            </a:r>
            <a:r>
              <a:rPr lang="en-IL" dirty="0"/>
              <a:t>assive/active</a:t>
            </a:r>
          </a:p>
          <a:p>
            <a:r>
              <a:rPr lang="en-IL" dirty="0"/>
              <a:t>Build it (or show cant and then redefine security)</a:t>
            </a:r>
          </a:p>
          <a:p>
            <a:r>
              <a:rPr lang="en-IL" dirty="0"/>
              <a:t>Prove it under assumption (keep your ete on Adversary and assumption)</a:t>
            </a:r>
          </a:p>
          <a:p>
            <a:endParaRPr lang="en-IL" dirty="0"/>
          </a:p>
          <a:p>
            <a:r>
              <a:rPr lang="en-IL" dirty="0"/>
              <a:t>Why TRUST: without attacks, simple problem.</a:t>
            </a:r>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4</a:t>
            </a:fld>
            <a:endParaRPr lang="en-US"/>
          </a:p>
        </p:txBody>
      </p:sp>
    </p:spTree>
    <p:extLst>
      <p:ext uri="{BB962C8B-B14F-4D97-AF65-F5344CB8AC3E}">
        <p14:creationId xmlns:p14="http://schemas.microsoft.com/office/powerpoint/2010/main" val="3016676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43</a:t>
            </a:fld>
            <a:endParaRPr lang="en-US"/>
          </a:p>
        </p:txBody>
      </p:sp>
    </p:spTree>
    <p:extLst>
      <p:ext uri="{BB962C8B-B14F-4D97-AF65-F5344CB8AC3E}">
        <p14:creationId xmlns:p14="http://schemas.microsoft.com/office/powerpoint/2010/main" val="3833839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Why PIVOT from talking about Security to TRUST?</a:t>
            </a:r>
          </a:p>
          <a:p>
            <a:r>
              <a:rPr lang="en-IL" dirty="0"/>
              <a:t>Student level by now: left to “build” it (or show impossible) or improve to scale.</a:t>
            </a:r>
          </a:p>
          <a:p>
            <a:r>
              <a:rPr lang="en-IL" dirty="0"/>
              <a:t>e.g. (encrypton, MPC, obfuscation)</a:t>
            </a:r>
          </a:p>
          <a:p>
            <a:r>
              <a:rPr lang="en-US" dirty="0"/>
              <a:t>P</a:t>
            </a:r>
            <a:r>
              <a:rPr lang="en-IL" dirty="0"/>
              <a:t>assive/active</a:t>
            </a:r>
          </a:p>
          <a:p>
            <a:r>
              <a:rPr lang="en-IL" dirty="0"/>
              <a:t>Build it (or show cant and then redefine security)</a:t>
            </a:r>
          </a:p>
          <a:p>
            <a:r>
              <a:rPr lang="en-IL" dirty="0"/>
              <a:t>Prove it under assumption (keep your ete on Adversary and assumption)</a:t>
            </a:r>
          </a:p>
          <a:p>
            <a:endParaRPr lang="en-IL" dirty="0"/>
          </a:p>
          <a:p>
            <a:r>
              <a:rPr lang="en-IL" dirty="0"/>
              <a:t>Why TRUST: without attacks, simple problem.</a:t>
            </a:r>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5</a:t>
            </a:fld>
            <a:endParaRPr lang="en-US"/>
          </a:p>
        </p:txBody>
      </p:sp>
    </p:spTree>
    <p:extLst>
      <p:ext uri="{BB962C8B-B14F-4D97-AF65-F5344CB8AC3E}">
        <p14:creationId xmlns:p14="http://schemas.microsoft.com/office/powerpoint/2010/main" val="235679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county would choose its own tool or algorithm</a:t>
            </a:r>
          </a:p>
          <a:p>
            <a:endParaRPr lang="en-US" dirty="0"/>
          </a:p>
          <a:p>
            <a:r>
              <a:rPr lang="en-US" sz="1200" dirty="0" err="1">
                <a:solidFill>
                  <a:schemeClr val="accent1"/>
                </a:solidFill>
                <a:latin typeface="+mn-lt"/>
              </a:rPr>
              <a:t>eplace</a:t>
            </a:r>
            <a:r>
              <a:rPr lang="en-US" sz="1200" dirty="0">
                <a:solidFill>
                  <a:schemeClr val="accent1"/>
                </a:solidFill>
                <a:latin typeface="+mn-lt"/>
              </a:rPr>
              <a:t> Cash Bail with Risk Assessment Tool, Referendum</a:t>
            </a:r>
            <a:endParaRPr lang="en-US" dirty="0"/>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6</a:t>
            </a:fld>
            <a:endParaRPr lang="en-US"/>
          </a:p>
        </p:txBody>
      </p:sp>
    </p:spTree>
    <p:extLst>
      <p:ext uri="{BB962C8B-B14F-4D97-AF65-F5344CB8AC3E}">
        <p14:creationId xmlns:p14="http://schemas.microsoft.com/office/powerpoint/2010/main" val="3155132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i="0" dirty="0">
                <a:solidFill>
                  <a:srgbClr val="292929"/>
                </a:solidFill>
                <a:effectLst/>
                <a:latin typeface="source-serif-pro"/>
              </a:rPr>
              <a:t>Trustworthy AI is one of today’s most popular buzzwords. But although everyone seems to agree that we want AI to be trustworthy, definitions of trustworthiness are often fuzzy or inadequate. Maybe that shouldn’t be surprising: it’s hard to come up with a single set of standards that add up to “trustworthiness”, and that apply just as well to a Netflix movie recommendation as a self-driving car.</a:t>
            </a:r>
          </a:p>
          <a:p>
            <a:r>
              <a:rPr lang="en-US" b="0" i="0" dirty="0">
                <a:solidFill>
                  <a:srgbClr val="292929"/>
                </a:solidFill>
                <a:effectLst/>
                <a:latin typeface="source-serif-pro"/>
              </a:rPr>
              <a:t>Lawful, ethical, robust, fair</a:t>
            </a:r>
          </a:p>
          <a:p>
            <a:r>
              <a:rPr lang="en-US" b="0" i="0" dirty="0">
                <a:solidFill>
                  <a:srgbClr val="292929"/>
                </a:solidFill>
                <a:effectLst/>
                <a:latin typeface="source-serif-pro"/>
              </a:rPr>
              <a:t>Regulations: verify that ML system was trained on unbiased data</a:t>
            </a:r>
          </a:p>
          <a:p>
            <a:r>
              <a:rPr lang="en-US" b="0" i="0" dirty="0">
                <a:solidFill>
                  <a:srgbClr val="292929"/>
                </a:solidFill>
                <a:effectLst/>
                <a:latin typeface="source-serif-pro"/>
              </a:rPr>
              <a:t>Clear: crypto tools will be key: especially FHE, MPC and ZK verifiability (verify that ML trainers followed protocools0</a:t>
            </a:r>
          </a:p>
          <a:p>
            <a:endParaRPr lang="en-IL" dirty="0"/>
          </a:p>
        </p:txBody>
      </p:sp>
    </p:spTree>
    <p:extLst>
      <p:ext uri="{BB962C8B-B14F-4D97-AF65-F5344CB8AC3E}">
        <p14:creationId xmlns:p14="http://schemas.microsoft.com/office/powerpoint/2010/main" val="420175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en-IL" dirty="0"/>
              <a:t>hen you have a hammer everything looks like a nail So, lets wack some stuff..</a:t>
            </a:r>
          </a:p>
          <a:p>
            <a:r>
              <a:rPr lang="en-IL" dirty="0"/>
              <a:t>Having said that…</a:t>
            </a:r>
          </a:p>
          <a:p>
            <a:endParaRPr lang="en-IL" dirty="0"/>
          </a:p>
          <a:p>
            <a:r>
              <a:rPr lang="en-IL" dirty="0"/>
              <a:t>Good enough:</a:t>
            </a:r>
          </a:p>
          <a:p>
            <a:r>
              <a:rPr lang="en-US" dirty="0"/>
              <a:t>C</a:t>
            </a:r>
            <a:r>
              <a:rPr lang="en-IL" dirty="0"/>
              <a:t>ould be absolutelyCould Conputing, ML training with some accuracy and robustness, Evidence in Court that convinces the jury.</a:t>
            </a:r>
          </a:p>
          <a:p>
            <a:endParaRPr lang="en-IL" dirty="0"/>
          </a:p>
          <a:p>
            <a:endParaRPr lang="en-IL" dirty="0"/>
          </a:p>
          <a:p>
            <a:r>
              <a:rPr lang="en-IL" dirty="0"/>
              <a:t>ML: Solution is robustn</a:t>
            </a:r>
          </a:p>
          <a:p>
            <a:endParaRPr lang="en-IL" dirty="0"/>
          </a:p>
          <a:p>
            <a:r>
              <a:rPr lang="en-IL" dirty="0"/>
              <a:t>Adversary: makes mistake </a:t>
            </a:r>
            <a:r>
              <a:rPr lang="en-US" dirty="0"/>
              <a:t>in the cloud, </a:t>
            </a:r>
            <a:r>
              <a:rPr lang="en-IL" dirty="0"/>
              <a:t> controls randomness  during training, during testing, use evidence for outside profit</a:t>
            </a:r>
          </a:p>
          <a:p>
            <a:endParaRPr lang="en-IL" dirty="0"/>
          </a:p>
          <a:p>
            <a:r>
              <a:rPr lang="en-IL" dirty="0"/>
              <a:t>How to get the same result even when there is an adversary</a:t>
            </a:r>
          </a:p>
        </p:txBody>
      </p:sp>
      <p:sp>
        <p:nvSpPr>
          <p:cNvPr id="4" name="Slide Number Placeholder 3"/>
          <p:cNvSpPr>
            <a:spLocks noGrp="1"/>
          </p:cNvSpPr>
          <p:nvPr>
            <p:ph type="sldNum" sz="quarter" idx="5"/>
          </p:nvPr>
        </p:nvSpPr>
        <p:spPr/>
        <p:txBody>
          <a:bodyPr/>
          <a:lstStyle/>
          <a:p>
            <a:pPr>
              <a:defRPr/>
            </a:pPr>
            <a:fld id="{5A0E3A12-0C57-4759-BD7E-E0D020E68623}" type="slidenum">
              <a:rPr lang="en-US" smtClean="0"/>
              <a:pPr>
                <a:defRPr/>
              </a:pPr>
              <a:t>8</a:t>
            </a:fld>
            <a:endParaRPr lang="en-US"/>
          </a:p>
        </p:txBody>
      </p:sp>
    </p:spTree>
    <p:extLst>
      <p:ext uri="{BB962C8B-B14F-4D97-AF65-F5344CB8AC3E}">
        <p14:creationId xmlns:p14="http://schemas.microsoft.com/office/powerpoint/2010/main" val="100841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D0E104-CAF4-C543-AFF3-9AF0FF1C5D48}" type="slidenum">
              <a:rPr lang="he-IL"/>
              <a:pPr/>
              <a:t>9</a:t>
            </a:fld>
            <a:endParaRPr lang="en-US"/>
          </a:p>
        </p:txBody>
      </p:sp>
      <p:sp>
        <p:nvSpPr>
          <p:cNvPr id="1780738" name="Rectangle 2"/>
          <p:cNvSpPr>
            <a:spLocks noGrp="1" noRot="1" noChangeAspect="1" noChangeArrowheads="1" noTextEdit="1"/>
          </p:cNvSpPr>
          <p:nvPr>
            <p:ph type="sldImg"/>
          </p:nvPr>
        </p:nvSpPr>
        <p:spPr>
          <a:xfrm>
            <a:off x="1122363" y="669925"/>
            <a:ext cx="4643437" cy="3482975"/>
          </a:xfrm>
          <a:ln/>
          <a:extLst>
            <a:ext uri="{FAA26D3D-D897-4be2-8F04-BA451C77F1D7}">
              <ma14:placeholderFlag xmlns:ma14="http://schemas.microsoft.com/office/mac/drawingml/2011/main" xmlns="" val="1"/>
            </a:ext>
          </a:extLst>
        </p:spPr>
      </p:sp>
      <p:sp>
        <p:nvSpPr>
          <p:cNvPr id="1780739" name="Rectangle 3"/>
          <p:cNvSpPr>
            <a:spLocks noGrp="1" noChangeArrowheads="1"/>
          </p:cNvSpPr>
          <p:nvPr>
            <p:ph type="body" idx="1"/>
          </p:nvPr>
        </p:nvSpPr>
        <p:spPr>
          <a:xfrm>
            <a:off x="916537" y="4372708"/>
            <a:ext cx="5048963" cy="4079631"/>
          </a:xfrm>
        </p:spPr>
        <p:txBody>
          <a:bodyPr/>
          <a:lstStyle/>
          <a:p>
            <a:pPr lvl="1"/>
            <a:endParaRPr lang="en-US" dirty="0"/>
          </a:p>
          <a:p>
            <a:pPr lvl="1"/>
            <a:r>
              <a:rPr lang="en-US" dirty="0"/>
              <a:t>Definition</a:t>
            </a:r>
          </a:p>
          <a:p>
            <a:pPr lvl="1"/>
            <a:endParaRPr lang="en-US" dirty="0"/>
          </a:p>
          <a:p>
            <a:pPr lvl="1"/>
            <a:r>
              <a:rPr lang="en-US" dirty="0"/>
              <a:t>Quality</a:t>
            </a:r>
          </a:p>
          <a:p>
            <a:pPr lvl="1"/>
            <a:endParaRPr lang="en-US" dirty="0"/>
          </a:p>
          <a:p>
            <a:pPr lvl="1"/>
            <a:r>
              <a:rPr lang="en-US" dirty="0"/>
              <a:t>Analysis: don’t know how it will fail</a:t>
            </a:r>
            <a:r>
              <a:rPr lang="en-US" baseline="0" dirty="0"/>
              <a:t> so plan for worst case</a:t>
            </a:r>
            <a:endParaRPr lang="en-US" dirty="0"/>
          </a:p>
          <a:p>
            <a:pPr lvl="1"/>
            <a:endParaRPr lang="en-US" dirty="0"/>
          </a:p>
          <a:p>
            <a:pPr lvl="1"/>
            <a:r>
              <a:rPr lang="en-US" dirty="0"/>
              <a:t>Accordingly</a:t>
            </a:r>
            <a:r>
              <a:rPr lang="en-US" baseline="0" dirty="0"/>
              <a:t> its power </a:t>
            </a:r>
          </a:p>
          <a:p>
            <a:pPr lvl="1"/>
            <a:endParaRPr lang="en-US" baseline="0" dirty="0"/>
          </a:p>
          <a:p>
            <a:pPr lvl="1"/>
            <a:r>
              <a:rPr lang="en-US" dirty="0"/>
              <a:t>Present</a:t>
            </a:r>
            <a:r>
              <a:rPr lang="en-US" baseline="0" dirty="0"/>
              <a:t> in Analysis but here in how we think of information, communication and computation.</a:t>
            </a:r>
          </a:p>
          <a:p>
            <a:pPr lvl="1"/>
            <a:r>
              <a:rPr lang="en-US" baseline="0" dirty="0"/>
              <a:t>But here: Present in the definition of the problem</a:t>
            </a:r>
          </a:p>
          <a:p>
            <a:pPr lvl="1"/>
            <a:r>
              <a:rPr lang="en-US" baseline="0" dirty="0" err="1"/>
              <a:t>Silvio</a:t>
            </a:r>
            <a:r>
              <a:rPr lang="en-US" baseline="0" dirty="0"/>
              <a:t>: </a:t>
            </a:r>
            <a:r>
              <a:rPr lang="en-US" baseline="0" dirty="0" err="1"/>
              <a:t>necc</a:t>
            </a:r>
            <a:r>
              <a:rPr lang="en-US" baseline="0" dirty="0"/>
              <a:t> condition to analyze </a:t>
            </a:r>
            <a:r>
              <a:rPr lang="en-US" baseline="0" dirty="0" err="1"/>
              <a:t>compex</a:t>
            </a:r>
            <a:r>
              <a:rPr lang="en-US" baseline="0" dirty="0"/>
              <a:t> systems, if works in adversarial works everywhere, </a:t>
            </a:r>
          </a:p>
          <a:p>
            <a:pPr lvl="1"/>
            <a:endParaRPr lang="en-US" baseline="0" dirty="0"/>
          </a:p>
          <a:p>
            <a:pPr lvl="1"/>
            <a:r>
              <a:rPr lang="en-US" dirty="0"/>
              <a:t>Hard for</a:t>
            </a:r>
            <a:r>
              <a:rPr lang="en-US" baseline="0" dirty="0"/>
              <a:t> the Adversary:  Average Case of Hardness</a:t>
            </a:r>
          </a:p>
          <a:p>
            <a:pPr lvl="1"/>
            <a:endParaRPr lang="en-US" dirty="0"/>
          </a:p>
          <a:p>
            <a:pPr lvl="1"/>
            <a:r>
              <a:rPr lang="en-US" dirty="0"/>
              <a:t>Add the quote of Leibnitz</a:t>
            </a:r>
          </a:p>
          <a:p>
            <a:pPr lvl="1"/>
            <a:endParaRPr lang="en-US" dirty="0"/>
          </a:p>
          <a:p>
            <a:pPr lvl="1"/>
            <a:r>
              <a:rPr lang="en-US" dirty="0"/>
              <a:t>Whether</a:t>
            </a:r>
            <a:r>
              <a:rPr lang="en-US" baseline="0" dirty="0"/>
              <a:t> we try to hide information or generate random bits </a:t>
            </a:r>
            <a:r>
              <a:rPr lang="en-US" baseline="0" dirty="0" err="1"/>
              <a:t>ot</a:t>
            </a:r>
            <a:r>
              <a:rPr lang="en-US" baseline="0" dirty="0"/>
              <a:t> verify a proof or try to win a game </a:t>
            </a:r>
          </a:p>
          <a:p>
            <a:pPr lvl="1"/>
            <a:r>
              <a:rPr lang="en-US" baseline="0" dirty="0"/>
              <a:t>or correct faults in our communications or computations we always speak of the </a:t>
            </a:r>
          </a:p>
          <a:p>
            <a:pPr lvl="1"/>
            <a:r>
              <a:rPr lang="en-US" baseline="0" dirty="0"/>
              <a:t>Presence of to an observer or adversary who is limited </a:t>
            </a:r>
            <a:r>
              <a:rPr lang="en-US" baseline="0" dirty="0" err="1"/>
              <a:t>comutationally</a:t>
            </a:r>
            <a:r>
              <a:rPr lang="en-US" baseline="0" dirty="0"/>
              <a:t>.</a:t>
            </a:r>
          </a:p>
          <a:p>
            <a:pPr lvl="1"/>
            <a:endParaRPr lang="en-US" baseline="0" dirty="0"/>
          </a:p>
          <a:p>
            <a:pPr lvl="1"/>
            <a:r>
              <a:rPr lang="en-US" baseline="0" dirty="0"/>
              <a:t>We remark </a:t>
            </a:r>
          </a:p>
          <a:p>
            <a:pPr lvl="1"/>
            <a:r>
              <a:rPr lang="en-US" baseline="0" dirty="0"/>
              <a:t>Also true in </a:t>
            </a:r>
            <a:r>
              <a:rPr lang="en-US" baseline="0" dirty="0" err="1"/>
              <a:t>algo</a:t>
            </a:r>
            <a:r>
              <a:rPr lang="en-US" baseline="0" dirty="0"/>
              <a:t> design when talking on a worst case adversary who comes up with instances</a:t>
            </a:r>
          </a:p>
          <a:p>
            <a:pPr lvl="1"/>
            <a:endParaRPr lang="en-US" dirty="0"/>
          </a:p>
          <a:p>
            <a:pPr lvl="1"/>
            <a:r>
              <a:rPr lang="en-US" dirty="0"/>
              <a:t>Say this </a:t>
            </a:r>
          </a:p>
          <a:p>
            <a:pPr lvl="1"/>
            <a:endParaRPr lang="en-US" dirty="0"/>
          </a:p>
          <a:p>
            <a:pPr lvl="1"/>
            <a:r>
              <a:rPr lang="en-US" dirty="0"/>
              <a:t>Applies to encryption</a:t>
            </a:r>
          </a:p>
          <a:p>
            <a:pPr lvl="1"/>
            <a:r>
              <a:rPr lang="en-US" dirty="0"/>
              <a:t>Applies to pseudo random sequences</a:t>
            </a:r>
          </a:p>
          <a:p>
            <a:pPr lvl="1"/>
            <a:r>
              <a:rPr lang="en-US" dirty="0"/>
              <a:t>Applies to negligible probability of error</a:t>
            </a:r>
          </a:p>
          <a:p>
            <a:pPr lvl="1"/>
            <a:r>
              <a:rPr lang="en-US" dirty="0"/>
              <a:t>Applies to Hardness  in worst case vs. on the average</a:t>
            </a:r>
          </a:p>
        </p:txBody>
      </p:sp>
    </p:spTree>
    <p:extLst>
      <p:ext uri="{BB962C8B-B14F-4D97-AF65-F5344CB8AC3E}">
        <p14:creationId xmlns:p14="http://schemas.microsoft.com/office/powerpoint/2010/main" val="3006171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7B803ECD-2786-4DC0-8B43-799BE758E453}" type="datetimeFigureOut">
              <a:rPr lang="en-US" smtClean="0"/>
              <a:pPr>
                <a:defRPr/>
              </a:pPr>
              <a:t>8/26/23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r>
              <a:rPr lang="en-US"/>
              <a:t>Bonnie Berger</a:t>
            </a:r>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r>
              <a:rPr lang="en-US"/>
              <a:t>MIT</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5C22C464-F051-4162-9CD4-7E68A002335C}" type="datetimeFigureOut">
              <a:rPr lang="en-US" smtClean="0"/>
              <a:pPr>
                <a:defRPr/>
              </a:pPr>
              <a:t>8/26/23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r>
              <a:rPr lang="en-US"/>
              <a:t>Bonnie Berger</a:t>
            </a: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r>
              <a:rPr lang="en-US"/>
              <a:t>MIT</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0EFC1321-2D09-4E32-8CC8-75CFF9F818A7}" type="datetimeFigureOut">
              <a:rPr lang="en-US" smtClean="0"/>
              <a:pPr>
                <a:defRPr/>
              </a:pPr>
              <a:t>8/26/23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fld id="{CA566828-DAB4-4BB3-A8A8-A9FB4138A128}" type="slidenum">
              <a:rPr lang="en-US" smtClean="0"/>
              <a:pPr>
                <a:defRPr/>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53472"/>
            <a:ext cx="7038975" cy="565150"/>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457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9"/>
          <p:cNvSpPr>
            <a:spLocks noGrp="1"/>
          </p:cNvSpPr>
          <p:nvPr>
            <p:ph type="body" sz="quarter" idx="13"/>
          </p:nvPr>
        </p:nvSpPr>
        <p:spPr>
          <a:xfrm>
            <a:off x="457199" y="776794"/>
            <a:ext cx="4315883" cy="393700"/>
          </a:xfrm>
          <a:prstGeom prst="rect">
            <a:avLst/>
          </a:prstGeom>
        </p:spPr>
        <p:txBody>
          <a:bodyPr>
            <a:noAutofit/>
          </a:bodyPr>
          <a:lstStyle>
            <a:lvl1pPr>
              <a:buNone/>
              <a:defRPr sz="2000" b="0" cap="none" spc="0">
                <a:ln w="0"/>
                <a:solidFill>
                  <a:schemeClr val="accent1"/>
                </a:solidFill>
                <a:effectLst/>
              </a:defRPr>
            </a:lvl1pPr>
          </a:lstStyle>
          <a:p>
            <a:pPr lvl="0"/>
            <a:r>
              <a:rPr lang="en-US" dirty="0"/>
              <a:t>Click to edit Master text styles</a:t>
            </a:r>
          </a:p>
        </p:txBody>
      </p:sp>
      <p:sp>
        <p:nvSpPr>
          <p:cNvPr id="6" name="Date Placeholder 4"/>
          <p:cNvSpPr>
            <a:spLocks noGrp="1"/>
          </p:cNvSpPr>
          <p:nvPr>
            <p:ph type="dt" sz="half" idx="14"/>
          </p:nvPr>
        </p:nvSpPr>
        <p:spPr>
          <a:xfrm>
            <a:off x="628650" y="6356351"/>
            <a:ext cx="2057400" cy="365125"/>
          </a:xfrm>
          <a:prstGeom prst="rect">
            <a:avLst/>
          </a:prstGeom>
        </p:spPr>
        <p:txBody>
          <a:bodyPr/>
          <a:lstStyle>
            <a:lvl1pPr>
              <a:defRPr/>
            </a:lvl1pPr>
          </a:lstStyle>
          <a:p>
            <a:pPr>
              <a:defRPr/>
            </a:pPr>
            <a:fld id="{122EF39E-F537-479F-8625-D6C52ED8A043}" type="datetimeFigureOut">
              <a:rPr lang="en-US"/>
              <a:pPr>
                <a:defRPr/>
              </a:pPr>
              <a:t>8/26/23</a:t>
            </a:fld>
            <a:endParaRPr lang="en-US"/>
          </a:p>
        </p:txBody>
      </p:sp>
      <p:sp>
        <p:nvSpPr>
          <p:cNvPr id="7" name="Footer Placeholder 5"/>
          <p:cNvSpPr>
            <a:spLocks noGrp="1"/>
          </p:cNvSpPr>
          <p:nvPr>
            <p:ph type="ftr" sz="quarter" idx="15"/>
          </p:nvPr>
        </p:nvSpPr>
        <p:spPr>
          <a:xfrm>
            <a:off x="3028950" y="6356351"/>
            <a:ext cx="3086100" cy="365125"/>
          </a:xfrm>
          <a:prstGeom prst="rect">
            <a:avLst/>
          </a:prstGeom>
        </p:spPr>
        <p:txBody>
          <a:bodyPr/>
          <a:lstStyle>
            <a:lvl1pPr>
              <a:defRPr/>
            </a:lvl1pPr>
          </a:lstStyle>
          <a:p>
            <a:pPr>
              <a:defRPr/>
            </a:pPr>
            <a:endParaRPr lang="en-US"/>
          </a:p>
        </p:txBody>
      </p:sp>
      <p:sp>
        <p:nvSpPr>
          <p:cNvPr id="8" name="Slide Number Placeholder 6"/>
          <p:cNvSpPr>
            <a:spLocks noGrp="1"/>
          </p:cNvSpPr>
          <p:nvPr>
            <p:ph type="sldNum" sz="quarter" idx="16"/>
          </p:nvPr>
        </p:nvSpPr>
        <p:spPr>
          <a:xfrm>
            <a:off x="6457950" y="6356351"/>
            <a:ext cx="2057400" cy="365125"/>
          </a:xfrm>
          <a:prstGeom prst="rect">
            <a:avLst/>
          </a:prstGeom>
        </p:spPr>
        <p:txBody>
          <a:bodyPr/>
          <a:lstStyle>
            <a:lvl1pPr>
              <a:defRPr/>
            </a:lvl1pPr>
          </a:lstStyle>
          <a:p>
            <a:pPr>
              <a:defRPr/>
            </a:pPr>
            <a:fld id="{4C981E94-E669-4A23-BD89-842E907F3092}" type="slidenum">
              <a:rPr lang="en-US"/>
              <a:pPr>
                <a:defRPr/>
              </a:pPr>
              <a:t>‹#›</a:t>
            </a:fld>
            <a:endParaRPr lang="en-US"/>
          </a:p>
        </p:txBody>
      </p:sp>
    </p:spTree>
    <p:extLst>
      <p:ext uri="{BB962C8B-B14F-4D97-AF65-F5344CB8AC3E}">
        <p14:creationId xmlns:p14="http://schemas.microsoft.com/office/powerpoint/2010/main" val="41334272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53472"/>
            <a:ext cx="7038975" cy="565150"/>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a:prstGeom prst="rect">
            <a:avLst/>
          </a:prstGeom>
        </p:spPr>
        <p:txBody>
          <a:bodyPr anchor="b"/>
          <a:lstStyle>
            <a:lvl1pPr marL="0" indent="0">
              <a:buNone/>
              <a:defRPr sz="2400" b="1"/>
            </a:lvl1pPr>
            <a:lvl2pPr marL="457177" indent="0">
              <a:buNone/>
              <a:defRPr sz="2000" b="1"/>
            </a:lvl2pPr>
            <a:lvl3pPr marL="914353" indent="0">
              <a:buNone/>
              <a:defRPr sz="1800" b="1"/>
            </a:lvl3pPr>
            <a:lvl4pPr marL="1371530" indent="0">
              <a:buNone/>
              <a:defRPr sz="1600" b="1"/>
            </a:lvl4pPr>
            <a:lvl5pPr marL="1828706" indent="0">
              <a:buNone/>
              <a:defRPr sz="1600" b="1"/>
            </a:lvl5pPr>
            <a:lvl6pPr marL="2285883"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p:cNvSpPr>
            <a:spLocks noGrp="1"/>
          </p:cNvSpPr>
          <p:nvPr>
            <p:ph type="dt" sz="half" idx="14"/>
          </p:nvPr>
        </p:nvSpPr>
        <p:spPr>
          <a:xfrm>
            <a:off x="628650" y="6356351"/>
            <a:ext cx="2057400" cy="365125"/>
          </a:xfrm>
          <a:prstGeom prst="rect">
            <a:avLst/>
          </a:prstGeom>
        </p:spPr>
        <p:txBody>
          <a:bodyPr/>
          <a:lstStyle>
            <a:lvl1pPr>
              <a:defRPr/>
            </a:lvl1pPr>
          </a:lstStyle>
          <a:p>
            <a:pPr>
              <a:defRPr/>
            </a:pPr>
            <a:fld id="{A7EF7FCC-1DE8-416D-A6D9-D0406D2E6538}" type="datetimeFigureOut">
              <a:rPr lang="en-US"/>
              <a:pPr>
                <a:defRPr/>
              </a:pPr>
              <a:t>8/26/23</a:t>
            </a:fld>
            <a:endParaRPr lang="en-US"/>
          </a:p>
        </p:txBody>
      </p:sp>
      <p:sp>
        <p:nvSpPr>
          <p:cNvPr id="9" name="Footer Placeholder 7"/>
          <p:cNvSpPr>
            <a:spLocks noGrp="1"/>
          </p:cNvSpPr>
          <p:nvPr>
            <p:ph type="ftr" sz="quarter" idx="15"/>
          </p:nvPr>
        </p:nvSpPr>
        <p:spPr>
          <a:xfrm>
            <a:off x="3028950" y="6356351"/>
            <a:ext cx="3086100" cy="365125"/>
          </a:xfrm>
          <a:prstGeom prst="rect">
            <a:avLst/>
          </a:prstGeom>
        </p:spPr>
        <p:txBody>
          <a:bodyPr/>
          <a:lstStyle>
            <a:lvl1pPr>
              <a:defRPr/>
            </a:lvl1pPr>
          </a:lstStyle>
          <a:p>
            <a:pPr>
              <a:defRPr/>
            </a:pPr>
            <a:endParaRPr lang="en-US"/>
          </a:p>
        </p:txBody>
      </p:sp>
      <p:sp>
        <p:nvSpPr>
          <p:cNvPr id="10" name="Slide Number Placeholder 8"/>
          <p:cNvSpPr>
            <a:spLocks noGrp="1"/>
          </p:cNvSpPr>
          <p:nvPr>
            <p:ph type="sldNum" sz="quarter" idx="16"/>
          </p:nvPr>
        </p:nvSpPr>
        <p:spPr>
          <a:xfrm>
            <a:off x="6457950" y="6356351"/>
            <a:ext cx="2057400" cy="365125"/>
          </a:xfrm>
          <a:prstGeom prst="rect">
            <a:avLst/>
          </a:prstGeom>
        </p:spPr>
        <p:txBody>
          <a:bodyPr/>
          <a:lstStyle>
            <a:lvl1pPr>
              <a:defRPr/>
            </a:lvl1pPr>
          </a:lstStyle>
          <a:p>
            <a:pPr>
              <a:defRPr/>
            </a:pPr>
            <a:fld id="{18508FB2-884C-49FF-B8BF-9DDF930106BD}" type="slidenum">
              <a:rPr lang="en-US"/>
              <a:pPr>
                <a:defRPr/>
              </a:pPr>
              <a:t>‹#›</a:t>
            </a:fld>
            <a:endParaRPr lang="en-US"/>
          </a:p>
        </p:txBody>
      </p:sp>
      <p:sp>
        <p:nvSpPr>
          <p:cNvPr id="12" name="Text Placeholder 9"/>
          <p:cNvSpPr>
            <a:spLocks noGrp="1"/>
          </p:cNvSpPr>
          <p:nvPr>
            <p:ph type="body" sz="quarter" idx="13"/>
          </p:nvPr>
        </p:nvSpPr>
        <p:spPr>
          <a:xfrm>
            <a:off x="457199" y="776794"/>
            <a:ext cx="4315883" cy="393700"/>
          </a:xfrm>
          <a:prstGeom prst="rect">
            <a:avLst/>
          </a:prstGeom>
        </p:spPr>
        <p:txBody>
          <a:bodyPr>
            <a:noAutofit/>
          </a:bodyPr>
          <a:lstStyle>
            <a:lvl1pPr>
              <a:buNone/>
              <a:defRPr sz="2000" b="0" cap="none" spc="0">
                <a:ln w="0"/>
                <a:solidFill>
                  <a:schemeClr val="accent1"/>
                </a:solidFill>
                <a:effectLst/>
              </a:defRPr>
            </a:lvl1pPr>
          </a:lstStyle>
          <a:p>
            <a:pPr lvl="0"/>
            <a:r>
              <a:rPr lang="en-US" dirty="0"/>
              <a:t>Click to edit Master text styles</a:t>
            </a:r>
          </a:p>
        </p:txBody>
      </p:sp>
    </p:spTree>
    <p:extLst>
      <p:ext uri="{BB962C8B-B14F-4D97-AF65-F5344CB8AC3E}">
        <p14:creationId xmlns:p14="http://schemas.microsoft.com/office/powerpoint/2010/main" val="303203697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Date Placeholder 2"/>
          <p:cNvSpPr>
            <a:spLocks noGrp="1"/>
          </p:cNvSpPr>
          <p:nvPr>
            <p:ph type="dt" sz="half" idx="14"/>
          </p:nvPr>
        </p:nvSpPr>
        <p:spPr>
          <a:xfrm>
            <a:off x="628650" y="6356351"/>
            <a:ext cx="2057400" cy="365125"/>
          </a:xfrm>
          <a:prstGeom prst="rect">
            <a:avLst/>
          </a:prstGeom>
        </p:spPr>
        <p:txBody>
          <a:bodyPr/>
          <a:lstStyle>
            <a:lvl1pPr>
              <a:defRPr/>
            </a:lvl1pPr>
          </a:lstStyle>
          <a:p>
            <a:pPr>
              <a:defRPr/>
            </a:pPr>
            <a:fld id="{36115F8A-4F3B-4009-9094-4422C6EB8E73}" type="datetimeFigureOut">
              <a:rPr lang="en-US"/>
              <a:pPr>
                <a:defRPr/>
              </a:pPr>
              <a:t>8/26/23</a:t>
            </a:fld>
            <a:endParaRPr lang="en-US"/>
          </a:p>
        </p:txBody>
      </p:sp>
      <p:sp>
        <p:nvSpPr>
          <p:cNvPr id="5" name="Footer Placeholder 3"/>
          <p:cNvSpPr>
            <a:spLocks noGrp="1"/>
          </p:cNvSpPr>
          <p:nvPr>
            <p:ph type="ftr" sz="quarter" idx="15"/>
          </p:nvPr>
        </p:nvSpPr>
        <p:spPr>
          <a:xfrm>
            <a:off x="3028950" y="6356351"/>
            <a:ext cx="3086100" cy="365125"/>
          </a:xfrm>
          <a:prstGeom prst="rect">
            <a:avLst/>
          </a:prstGeom>
        </p:spPr>
        <p:txBody>
          <a:bodyPr/>
          <a:lstStyle>
            <a:lvl1pPr>
              <a:defRPr/>
            </a:lvl1pPr>
          </a:lstStyle>
          <a:p>
            <a:pPr>
              <a:defRPr/>
            </a:pPr>
            <a:endParaRPr lang="en-US"/>
          </a:p>
        </p:txBody>
      </p:sp>
      <p:sp>
        <p:nvSpPr>
          <p:cNvPr id="6" name="Slide Number Placeholder 4"/>
          <p:cNvSpPr>
            <a:spLocks noGrp="1"/>
          </p:cNvSpPr>
          <p:nvPr>
            <p:ph type="sldNum" sz="quarter" idx="16"/>
          </p:nvPr>
        </p:nvSpPr>
        <p:spPr>
          <a:xfrm>
            <a:off x="6457950" y="6356351"/>
            <a:ext cx="2057400" cy="365125"/>
          </a:xfrm>
          <a:prstGeom prst="rect">
            <a:avLst/>
          </a:prstGeom>
        </p:spPr>
        <p:txBody>
          <a:bodyPr/>
          <a:lstStyle>
            <a:lvl1pPr>
              <a:defRPr/>
            </a:lvl1pPr>
          </a:lstStyle>
          <a:p>
            <a:pPr>
              <a:defRPr/>
            </a:pPr>
            <a:fld id="{DF09B9B5-F5C5-4132-88AD-9B4FA1894343}" type="slidenum">
              <a:rPr lang="en-US"/>
              <a:pPr>
                <a:defRPr/>
              </a:pPr>
              <a:t>‹#›</a:t>
            </a:fld>
            <a:endParaRPr lang="en-US"/>
          </a:p>
        </p:txBody>
      </p:sp>
      <p:sp>
        <p:nvSpPr>
          <p:cNvPr id="8" name="Title 1"/>
          <p:cNvSpPr>
            <a:spLocks noGrp="1"/>
          </p:cNvSpPr>
          <p:nvPr>
            <p:ph type="title"/>
          </p:nvPr>
        </p:nvSpPr>
        <p:spPr>
          <a:xfrm>
            <a:off x="457201" y="253472"/>
            <a:ext cx="6762307" cy="565334"/>
          </a:xfrm>
          <a:prstGeom prst="rect">
            <a:avLst/>
          </a:prstGeom>
        </p:spPr>
        <p:txBody>
          <a:bodyPr/>
          <a:lstStyle/>
          <a:p>
            <a:r>
              <a:rPr lang="en-US" dirty="0"/>
              <a:t>Click to edit Master title style</a:t>
            </a:r>
          </a:p>
        </p:txBody>
      </p:sp>
      <p:sp>
        <p:nvSpPr>
          <p:cNvPr id="7" name="Text Placeholder 9"/>
          <p:cNvSpPr>
            <a:spLocks noGrp="1"/>
          </p:cNvSpPr>
          <p:nvPr>
            <p:ph type="body" sz="quarter" idx="13"/>
          </p:nvPr>
        </p:nvSpPr>
        <p:spPr>
          <a:xfrm>
            <a:off x="457199" y="776794"/>
            <a:ext cx="4315883" cy="393700"/>
          </a:xfrm>
          <a:prstGeom prst="rect">
            <a:avLst/>
          </a:prstGeom>
        </p:spPr>
        <p:txBody>
          <a:bodyPr>
            <a:noAutofit/>
          </a:bodyPr>
          <a:lstStyle>
            <a:lvl1pPr>
              <a:buNone/>
              <a:defRPr sz="2000" b="0" cap="none" spc="0">
                <a:ln w="0"/>
                <a:solidFill>
                  <a:schemeClr val="accent1"/>
                </a:solidFill>
                <a:effectLst/>
              </a:defRPr>
            </a:lvl1pPr>
          </a:lstStyle>
          <a:p>
            <a:pPr lvl="0"/>
            <a:r>
              <a:rPr lang="en-US" dirty="0"/>
              <a:t>Click to edit Master text styles</a:t>
            </a:r>
          </a:p>
        </p:txBody>
      </p:sp>
    </p:spTree>
    <p:extLst>
      <p:ext uri="{BB962C8B-B14F-4D97-AF65-F5344CB8AC3E}">
        <p14:creationId xmlns:p14="http://schemas.microsoft.com/office/powerpoint/2010/main" val="248351035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4"/>
          </p:nvPr>
        </p:nvSpPr>
        <p:spPr>
          <a:xfrm>
            <a:off x="628650" y="6356351"/>
            <a:ext cx="2057400" cy="365125"/>
          </a:xfrm>
          <a:prstGeom prst="rect">
            <a:avLst/>
          </a:prstGeom>
        </p:spPr>
        <p:txBody>
          <a:bodyPr/>
          <a:lstStyle>
            <a:lvl1pPr>
              <a:defRPr/>
            </a:lvl1pPr>
          </a:lstStyle>
          <a:p>
            <a:pPr>
              <a:defRPr/>
            </a:pPr>
            <a:fld id="{AB7221D5-BD7C-4E1F-823E-19D6D5646AA3}" type="datetimeFigureOut">
              <a:rPr lang="en-US"/>
              <a:pPr>
                <a:defRPr/>
              </a:pPr>
              <a:t>8/26/23</a:t>
            </a:fld>
            <a:endParaRPr lang="en-US"/>
          </a:p>
        </p:txBody>
      </p:sp>
      <p:sp>
        <p:nvSpPr>
          <p:cNvPr id="6" name="Footer Placeholder 4"/>
          <p:cNvSpPr>
            <a:spLocks noGrp="1"/>
          </p:cNvSpPr>
          <p:nvPr>
            <p:ph type="ftr" sz="quarter" idx="15"/>
          </p:nvPr>
        </p:nvSpPr>
        <p:spPr>
          <a:xfrm>
            <a:off x="3028950" y="6356351"/>
            <a:ext cx="3086100" cy="365125"/>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6"/>
          </p:nvPr>
        </p:nvSpPr>
        <p:spPr>
          <a:xfrm>
            <a:off x="6457950" y="6356351"/>
            <a:ext cx="2057400" cy="365125"/>
          </a:xfrm>
          <a:prstGeom prst="rect">
            <a:avLst/>
          </a:prstGeom>
        </p:spPr>
        <p:txBody>
          <a:bodyPr/>
          <a:lstStyle>
            <a:lvl1pPr>
              <a:defRPr/>
            </a:lvl1pPr>
          </a:lstStyle>
          <a:p>
            <a:pPr>
              <a:defRPr/>
            </a:pPr>
            <a:fld id="{92AB93E7-79E9-4DA0-8F2C-EDD31C2D5BB4}" type="slidenum">
              <a:rPr lang="en-US"/>
              <a:pPr>
                <a:defRPr/>
              </a:pPr>
              <a:t>‹#›</a:t>
            </a:fld>
            <a:endParaRPr lang="en-US"/>
          </a:p>
        </p:txBody>
      </p:sp>
      <p:sp>
        <p:nvSpPr>
          <p:cNvPr id="11" name="Title 1"/>
          <p:cNvSpPr>
            <a:spLocks noGrp="1"/>
          </p:cNvSpPr>
          <p:nvPr>
            <p:ph type="title"/>
          </p:nvPr>
        </p:nvSpPr>
        <p:spPr>
          <a:xfrm>
            <a:off x="457201" y="253472"/>
            <a:ext cx="6762307" cy="565334"/>
          </a:xfrm>
          <a:prstGeom prst="rect">
            <a:avLst/>
          </a:prstGeom>
        </p:spPr>
        <p:txBody>
          <a:bodyPr/>
          <a:lstStyle/>
          <a:p>
            <a:r>
              <a:rPr lang="en-US" dirty="0"/>
              <a:t>Click to edit Master title style</a:t>
            </a:r>
          </a:p>
        </p:txBody>
      </p:sp>
      <p:sp>
        <p:nvSpPr>
          <p:cNvPr id="8" name="Text Placeholder 9"/>
          <p:cNvSpPr>
            <a:spLocks noGrp="1"/>
          </p:cNvSpPr>
          <p:nvPr>
            <p:ph type="body" sz="quarter" idx="13"/>
          </p:nvPr>
        </p:nvSpPr>
        <p:spPr>
          <a:xfrm>
            <a:off x="457199" y="776794"/>
            <a:ext cx="4315883" cy="393700"/>
          </a:xfrm>
          <a:prstGeom prst="rect">
            <a:avLst/>
          </a:prstGeom>
        </p:spPr>
        <p:txBody>
          <a:bodyPr>
            <a:noAutofit/>
          </a:bodyPr>
          <a:lstStyle>
            <a:lvl1pPr>
              <a:buNone/>
              <a:defRPr sz="2000" b="0" cap="none" spc="0">
                <a:ln w="0"/>
                <a:solidFill>
                  <a:schemeClr val="accent1"/>
                </a:solidFill>
                <a:effectLst/>
              </a:defRPr>
            </a:lvl1pPr>
          </a:lstStyle>
          <a:p>
            <a:pPr lvl="0"/>
            <a:r>
              <a:rPr lang="en-US" dirty="0"/>
              <a:t>Click to edit Master text styles</a:t>
            </a:r>
          </a:p>
        </p:txBody>
      </p:sp>
    </p:spTree>
    <p:extLst>
      <p:ext uri="{BB962C8B-B14F-4D97-AF65-F5344CB8AC3E}">
        <p14:creationId xmlns:p14="http://schemas.microsoft.com/office/powerpoint/2010/main" val="1066922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dirty="0"/>
              <a:t>Click to edit Master title style</a:t>
            </a:r>
          </a:p>
        </p:txBody>
      </p:sp>
      <p:sp>
        <p:nvSpPr>
          <p:cNvPr id="4" name="Date Placeholder 2"/>
          <p:cNvSpPr>
            <a:spLocks noGrp="1"/>
          </p:cNvSpPr>
          <p:nvPr>
            <p:ph type="dt" sz="half" idx="14"/>
          </p:nvPr>
        </p:nvSpPr>
        <p:spPr>
          <a:xfrm>
            <a:off x="628650" y="6356351"/>
            <a:ext cx="2057400" cy="365125"/>
          </a:xfrm>
          <a:prstGeom prst="rect">
            <a:avLst/>
          </a:prstGeom>
        </p:spPr>
        <p:txBody>
          <a:bodyPr/>
          <a:lstStyle>
            <a:lvl1pPr>
              <a:defRPr/>
            </a:lvl1pPr>
          </a:lstStyle>
          <a:p>
            <a:pPr>
              <a:defRPr/>
            </a:pPr>
            <a:fld id="{36115F8A-4F3B-4009-9094-4422C6EB8E73}" type="datetimeFigureOut">
              <a:rPr lang="en-US"/>
              <a:pPr>
                <a:defRPr/>
              </a:pPr>
              <a:t>8/26/23</a:t>
            </a:fld>
            <a:endParaRPr lang="en-US"/>
          </a:p>
        </p:txBody>
      </p:sp>
      <p:sp>
        <p:nvSpPr>
          <p:cNvPr id="5" name="Footer Placeholder 3"/>
          <p:cNvSpPr>
            <a:spLocks noGrp="1"/>
          </p:cNvSpPr>
          <p:nvPr>
            <p:ph type="ftr" sz="quarter" idx="15"/>
          </p:nvPr>
        </p:nvSpPr>
        <p:spPr>
          <a:xfrm>
            <a:off x="3028950" y="6356351"/>
            <a:ext cx="3086100" cy="365125"/>
          </a:xfrm>
          <a:prstGeom prst="rect">
            <a:avLst/>
          </a:prstGeom>
        </p:spPr>
        <p:txBody>
          <a:bodyPr/>
          <a:lstStyle>
            <a:lvl1pPr>
              <a:defRPr/>
            </a:lvl1pPr>
          </a:lstStyle>
          <a:p>
            <a:pPr>
              <a:defRPr/>
            </a:pPr>
            <a:endParaRPr lang="en-US"/>
          </a:p>
        </p:txBody>
      </p:sp>
      <p:sp>
        <p:nvSpPr>
          <p:cNvPr id="6" name="Slide Number Placeholder 4"/>
          <p:cNvSpPr>
            <a:spLocks noGrp="1"/>
          </p:cNvSpPr>
          <p:nvPr>
            <p:ph type="sldNum" sz="quarter" idx="16"/>
          </p:nvPr>
        </p:nvSpPr>
        <p:spPr>
          <a:xfrm>
            <a:off x="6457950" y="6356351"/>
            <a:ext cx="2057400" cy="365125"/>
          </a:xfrm>
          <a:prstGeom prst="rect">
            <a:avLst/>
          </a:prstGeom>
        </p:spPr>
        <p:txBody>
          <a:bodyPr/>
          <a:lstStyle>
            <a:lvl1pPr>
              <a:defRPr/>
            </a:lvl1pPr>
          </a:lstStyle>
          <a:p>
            <a:pPr>
              <a:defRPr/>
            </a:pPr>
            <a:fld id="{DF09B9B5-F5C5-4132-88AD-9B4FA1894343}" type="slidenum">
              <a:rPr lang="en-US"/>
              <a:pPr>
                <a:defRPr/>
              </a:pPr>
              <a:t>‹#›</a:t>
            </a:fld>
            <a:endParaRPr lang="en-US"/>
          </a:p>
        </p:txBody>
      </p:sp>
    </p:spTree>
    <p:extLst>
      <p:ext uri="{BB962C8B-B14F-4D97-AF65-F5344CB8AC3E}">
        <p14:creationId xmlns:p14="http://schemas.microsoft.com/office/powerpoint/2010/main" val="31401049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62307" cy="56533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4"/>
          </p:nvPr>
        </p:nvSpPr>
        <p:spPr>
          <a:xfrm>
            <a:off x="628650" y="6356351"/>
            <a:ext cx="2057400" cy="365125"/>
          </a:xfrm>
          <a:prstGeom prst="rect">
            <a:avLst/>
          </a:prstGeom>
        </p:spPr>
        <p:txBody>
          <a:bodyPr/>
          <a:lstStyle>
            <a:lvl1pPr>
              <a:defRPr/>
            </a:lvl1pPr>
          </a:lstStyle>
          <a:p>
            <a:pPr>
              <a:defRPr/>
            </a:pPr>
            <a:fld id="{268A4B10-48AA-4630-BBAF-65B2A9C0268D}" type="datetimeFigureOut">
              <a:rPr lang="en-US"/>
              <a:pPr>
                <a:defRPr/>
              </a:pPr>
              <a:t>8/26/23</a:t>
            </a:fld>
            <a:endParaRPr lang="en-US"/>
          </a:p>
        </p:txBody>
      </p:sp>
      <p:sp>
        <p:nvSpPr>
          <p:cNvPr id="6" name="Footer Placeholder 4"/>
          <p:cNvSpPr>
            <a:spLocks noGrp="1"/>
          </p:cNvSpPr>
          <p:nvPr>
            <p:ph type="ftr" sz="quarter" idx="15"/>
          </p:nvPr>
        </p:nvSpPr>
        <p:spPr>
          <a:xfrm>
            <a:off x="3028950" y="6356351"/>
            <a:ext cx="3086100" cy="365125"/>
          </a:xfrm>
          <a:prstGeom prst="rect">
            <a:avLst/>
          </a:prstGeom>
        </p:spPr>
        <p:txBody>
          <a:bodyPr/>
          <a:lstStyle>
            <a:lvl1pPr>
              <a:defRPr/>
            </a:lvl1pPr>
          </a:lstStyle>
          <a:p>
            <a:pPr>
              <a:defRPr/>
            </a:pPr>
            <a:r>
              <a:rPr lang="en-US"/>
              <a:t>Bonnie Berger</a:t>
            </a:r>
            <a:endParaRPr lang="en-US" dirty="0"/>
          </a:p>
        </p:txBody>
      </p:sp>
      <p:sp>
        <p:nvSpPr>
          <p:cNvPr id="7" name="Slide Number Placeholder 5"/>
          <p:cNvSpPr>
            <a:spLocks noGrp="1"/>
          </p:cNvSpPr>
          <p:nvPr>
            <p:ph type="sldNum" sz="quarter" idx="16"/>
          </p:nvPr>
        </p:nvSpPr>
        <p:spPr>
          <a:xfrm>
            <a:off x="6457950" y="6356351"/>
            <a:ext cx="2057400" cy="365125"/>
          </a:xfrm>
          <a:prstGeom prst="rect">
            <a:avLst/>
          </a:prstGeom>
        </p:spPr>
        <p:txBody>
          <a:bodyPr/>
          <a:lstStyle>
            <a:lvl1pPr>
              <a:defRPr/>
            </a:lvl1pPr>
          </a:lstStyle>
          <a:p>
            <a:pPr>
              <a:defRPr/>
            </a:pPr>
            <a:r>
              <a:rPr lang="en-US"/>
              <a:t>MIT</a:t>
            </a:r>
            <a:endParaRPr lang="en-US" dirty="0"/>
          </a:p>
        </p:txBody>
      </p:sp>
      <p:sp>
        <p:nvSpPr>
          <p:cNvPr id="8" name="Text Placeholder 9"/>
          <p:cNvSpPr>
            <a:spLocks noGrp="1"/>
          </p:cNvSpPr>
          <p:nvPr>
            <p:ph type="body" sz="quarter" idx="17"/>
          </p:nvPr>
        </p:nvSpPr>
        <p:spPr>
          <a:xfrm>
            <a:off x="457199" y="776794"/>
            <a:ext cx="4315883" cy="393700"/>
          </a:xfrm>
          <a:prstGeom prst="rect">
            <a:avLst/>
          </a:prstGeom>
        </p:spPr>
        <p:txBody>
          <a:bodyPr>
            <a:noAutofit/>
          </a:bodyPr>
          <a:lstStyle>
            <a:lvl1pPr>
              <a:buNone/>
              <a:defRPr sz="2000" b="0" cap="none" spc="0">
                <a:ln w="0"/>
                <a:solidFill>
                  <a:schemeClr val="accent1"/>
                </a:solidFill>
                <a:effectLst/>
              </a:defRPr>
            </a:lvl1pPr>
          </a:lstStyle>
          <a:p>
            <a:pPr lvl="0"/>
            <a:r>
              <a:rPr lang="en-US" dirty="0"/>
              <a:t>Click to edit Master text styles</a:t>
            </a:r>
          </a:p>
        </p:txBody>
      </p:sp>
    </p:spTree>
    <p:extLst>
      <p:ext uri="{BB962C8B-B14F-4D97-AF65-F5344CB8AC3E}">
        <p14:creationId xmlns:p14="http://schemas.microsoft.com/office/powerpoint/2010/main" val="32228135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1" y="253472"/>
            <a:ext cx="6762307" cy="56533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3"/>
          </p:nvPr>
        </p:nvSpPr>
        <p:spPr>
          <a:xfrm>
            <a:off x="457199" y="776794"/>
            <a:ext cx="4030133" cy="393700"/>
          </a:xfrm>
          <a:prstGeom prst="rect">
            <a:avLst/>
          </a:prstGeom>
        </p:spPr>
        <p:txBody>
          <a:bodyPr>
            <a:noAutofit/>
          </a:bodyPr>
          <a:lstStyle>
            <a:lvl1pPr>
              <a:buNone/>
              <a:defRPr sz="2000" b="0" cap="none" spc="0">
                <a:ln w="0"/>
                <a:solidFill>
                  <a:schemeClr val="accent1"/>
                </a:solidFill>
                <a:effectLst/>
              </a:defRPr>
            </a:lvl1pPr>
          </a:lstStyle>
          <a:p>
            <a:pPr lvl="0"/>
            <a:r>
              <a:rPr lang="en-US" dirty="0"/>
              <a:t>Click to edit Master text styles</a:t>
            </a:r>
          </a:p>
        </p:txBody>
      </p:sp>
      <p:sp>
        <p:nvSpPr>
          <p:cNvPr id="5" name="Date Placeholder 3"/>
          <p:cNvSpPr>
            <a:spLocks noGrp="1"/>
          </p:cNvSpPr>
          <p:nvPr>
            <p:ph type="dt" sz="half" idx="14"/>
          </p:nvPr>
        </p:nvSpPr>
        <p:spPr>
          <a:xfrm>
            <a:off x="628650" y="6356351"/>
            <a:ext cx="2057400" cy="365125"/>
          </a:xfrm>
          <a:prstGeom prst="rect">
            <a:avLst/>
          </a:prstGeom>
        </p:spPr>
        <p:txBody>
          <a:bodyPr/>
          <a:lstStyle>
            <a:lvl1pPr>
              <a:defRPr/>
            </a:lvl1pPr>
          </a:lstStyle>
          <a:p>
            <a:pPr>
              <a:defRPr/>
            </a:pPr>
            <a:fld id="{EA111799-F4B5-48BB-B6A4-89FF45658ABD}" type="datetimeFigureOut">
              <a:rPr lang="en-US"/>
              <a:pPr>
                <a:defRPr/>
              </a:pPr>
              <a:t>8/26/23</a:t>
            </a:fld>
            <a:endParaRPr lang="en-US"/>
          </a:p>
        </p:txBody>
      </p:sp>
      <p:sp>
        <p:nvSpPr>
          <p:cNvPr id="6" name="Footer Placeholder 4"/>
          <p:cNvSpPr>
            <a:spLocks noGrp="1"/>
          </p:cNvSpPr>
          <p:nvPr>
            <p:ph type="ftr" sz="quarter" idx="15"/>
          </p:nvPr>
        </p:nvSpPr>
        <p:spPr>
          <a:xfrm>
            <a:off x="3028950" y="6356351"/>
            <a:ext cx="3086100" cy="365125"/>
          </a:xfrm>
          <a:prstGeom prst="rect">
            <a:avLst/>
          </a:prstGeom>
        </p:spPr>
        <p:txBody>
          <a:bodyPr/>
          <a:lstStyle>
            <a:lvl1pPr>
              <a:defRPr/>
            </a:lvl1pPr>
          </a:lstStyle>
          <a:p>
            <a:pPr>
              <a:defRPr/>
            </a:pPr>
            <a:r>
              <a:rPr lang="en-US"/>
              <a:t>Bonnie Berger</a:t>
            </a:r>
            <a:endParaRPr lang="en-US" dirty="0"/>
          </a:p>
        </p:txBody>
      </p:sp>
      <p:sp>
        <p:nvSpPr>
          <p:cNvPr id="7" name="Slide Number Placeholder 5"/>
          <p:cNvSpPr>
            <a:spLocks noGrp="1"/>
          </p:cNvSpPr>
          <p:nvPr>
            <p:ph type="sldNum" sz="quarter" idx="16"/>
          </p:nvPr>
        </p:nvSpPr>
        <p:spPr>
          <a:xfrm>
            <a:off x="6457950" y="6356351"/>
            <a:ext cx="2057400" cy="365125"/>
          </a:xfrm>
          <a:prstGeom prst="rect">
            <a:avLst/>
          </a:prstGeom>
        </p:spPr>
        <p:txBody>
          <a:bodyPr/>
          <a:lstStyle>
            <a:lvl1pPr>
              <a:defRPr/>
            </a:lvl1pPr>
          </a:lstStyle>
          <a:p>
            <a:pPr>
              <a:defRPr/>
            </a:pPr>
            <a:r>
              <a:rPr lang="en-US"/>
              <a:t>MIT</a:t>
            </a:r>
            <a:endParaRPr lang="en-US" dirty="0"/>
          </a:p>
        </p:txBody>
      </p:sp>
    </p:spTree>
    <p:extLst>
      <p:ext uri="{BB962C8B-B14F-4D97-AF65-F5344CB8AC3E}">
        <p14:creationId xmlns:p14="http://schemas.microsoft.com/office/powerpoint/2010/main" val="13554905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042685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5C22C464-F051-4162-9CD4-7E68A002335C}" type="datetimeFigureOut">
              <a:rPr lang="en-US" smtClean="0"/>
              <a:pPr>
                <a:defRPr/>
              </a:pPr>
              <a:t>8/26/23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r>
              <a:rPr lang="en-US"/>
              <a:t>Bonnie Berger</a:t>
            </a:r>
            <a:endParaRPr lang="en-US" dirty="0"/>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r>
              <a:rPr lang="en-US"/>
              <a:t>MIT</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a:prstGeom prst="rect">
            <a:avLst/>
          </a:prstGeom>
        </p:spPr>
        <p:txBody>
          <a:bodyPr/>
          <a:lstStyle>
            <a:lvl1pPr>
              <a:defRPr/>
            </a:lvl1pPr>
          </a:lstStyle>
          <a:p>
            <a:fld id="{AA3E1289-388C-0043-AEE6-1848A08FAB90}" type="slidenum">
              <a:rPr lang="en-US"/>
              <a:pPr/>
              <a:t>‹#›</a:t>
            </a:fld>
            <a:endParaRPr lang="en-US"/>
          </a:p>
        </p:txBody>
      </p:sp>
    </p:spTree>
    <p:extLst>
      <p:ext uri="{BB962C8B-B14F-4D97-AF65-F5344CB8AC3E}">
        <p14:creationId xmlns:p14="http://schemas.microsoft.com/office/powerpoint/2010/main" val="281522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pPr>
              <a:defRPr/>
            </a:pPr>
            <a:fld id="{A196618D-AEEA-49EE-A628-1FE01A262A04}" type="datetimeFigureOut">
              <a:rPr lang="en-US" smtClean="0"/>
              <a:pPr>
                <a:defRPr/>
              </a:pPr>
              <a:t>8/26/23</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pPr>
              <a:defRPr/>
            </a:pPr>
            <a:fld id="{078004C7-AA6B-45FB-AD71-06152317140B}" type="slidenum">
              <a:rPr lang="en-US" smtClean="0"/>
              <a:pPr>
                <a:defRPr/>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pPr>
              <a:defRPr/>
            </a:pPr>
            <a:fld id="{5C22C464-F051-4162-9CD4-7E68A002335C}" type="datetimeFigureOut">
              <a:rPr lang="en-US" smtClean="0"/>
              <a:pPr>
                <a:defRPr/>
              </a:pPr>
              <a:t>8/26/23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a:defRPr/>
            </a:pPr>
            <a:r>
              <a:rPr lang="en-US"/>
              <a:t>Bonnie Berger</a:t>
            </a:r>
            <a:endParaRPr lang="en-US" dirty="0"/>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pPr>
              <a:defRPr/>
            </a:pPr>
            <a:r>
              <a:rPr lang="en-US"/>
              <a:t>MIT</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28650" y="6356351"/>
            <a:ext cx="2057400" cy="365125"/>
          </a:xfrm>
          <a:prstGeom prst="rect">
            <a:avLst/>
          </a:prstGeom>
        </p:spPr>
        <p:txBody>
          <a:bodyPr/>
          <a:lstStyle/>
          <a:p>
            <a:pPr>
              <a:defRPr/>
            </a:pPr>
            <a:fld id="{5C22C464-F051-4162-9CD4-7E68A002335C}" type="datetimeFigureOut">
              <a:rPr lang="en-US" smtClean="0"/>
              <a:pPr>
                <a:defRPr/>
              </a:pPr>
              <a:t>8/26/23</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pPr>
              <a:defRPr/>
            </a:pPr>
            <a:r>
              <a:rPr lang="en-US"/>
              <a:t>Bonnie Berger</a:t>
            </a:r>
            <a:endParaRPr lang="en-US" dirty="0"/>
          </a:p>
        </p:txBody>
      </p:sp>
      <p:sp>
        <p:nvSpPr>
          <p:cNvPr id="9" name="Slide Number Placeholder 8"/>
          <p:cNvSpPr>
            <a:spLocks noGrp="1"/>
          </p:cNvSpPr>
          <p:nvPr>
            <p:ph type="sldNum" sz="quarter" idx="12"/>
          </p:nvPr>
        </p:nvSpPr>
        <p:spPr>
          <a:xfrm>
            <a:off x="6457950" y="6356351"/>
            <a:ext cx="2057400" cy="365125"/>
          </a:xfrm>
          <a:prstGeom prst="rect">
            <a:avLst/>
          </a:prstGeom>
        </p:spPr>
        <p:txBody>
          <a:bodyPr/>
          <a:lstStyle/>
          <a:p>
            <a:pPr>
              <a:defRPr/>
            </a:pPr>
            <a:r>
              <a:rPr lang="en-US"/>
              <a:t>MIT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p>
            <a:pPr>
              <a:defRPr/>
            </a:pPr>
            <a:fld id="{5C22C464-F051-4162-9CD4-7E68A002335C}" type="datetimeFigureOut">
              <a:rPr lang="en-US" smtClean="0"/>
              <a:pPr>
                <a:defRPr/>
              </a:pPr>
              <a:t>8/26/23</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pPr>
              <a:defRPr/>
            </a:pPr>
            <a:r>
              <a:rPr lang="en-US"/>
              <a:t>Bonnie Berger</a:t>
            </a:r>
            <a:endParaRPr lang="en-US" dirty="0"/>
          </a:p>
        </p:txBody>
      </p:sp>
      <p:sp>
        <p:nvSpPr>
          <p:cNvPr id="5" name="Slide Number Placeholder 4"/>
          <p:cNvSpPr>
            <a:spLocks noGrp="1"/>
          </p:cNvSpPr>
          <p:nvPr>
            <p:ph type="sldNum" sz="quarter" idx="12"/>
          </p:nvPr>
        </p:nvSpPr>
        <p:spPr>
          <a:xfrm>
            <a:off x="6457950" y="6356351"/>
            <a:ext cx="2057400" cy="365125"/>
          </a:xfrm>
          <a:prstGeom prst="rect">
            <a:avLst/>
          </a:prstGeom>
        </p:spPr>
        <p:txBody>
          <a:bodyPr/>
          <a:lstStyle/>
          <a:p>
            <a:pPr>
              <a:defRPr/>
            </a:pPr>
            <a:r>
              <a:rPr lang="en-US"/>
              <a:t>MIT</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pPr>
              <a:defRPr/>
            </a:pPr>
            <a:fld id="{806F0F81-FBBF-483D-B6D6-3EE3E153BB9C}" type="datetimeFigureOut">
              <a:rPr lang="en-US" smtClean="0"/>
              <a:pPr>
                <a:defRPr/>
              </a:pPr>
              <a:t>8/26/23</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457950" y="6356351"/>
            <a:ext cx="2057400" cy="365125"/>
          </a:xfrm>
          <a:prstGeom prst="rect">
            <a:avLst/>
          </a:prstGeom>
        </p:spPr>
        <p:txBody>
          <a:bodyPr/>
          <a:lstStyle/>
          <a:p>
            <a:pPr>
              <a:defRPr/>
            </a:pPr>
            <a:fld id="{7B4C1FE4-A972-43F7-8592-4CD90B252603}" type="slidenum">
              <a:rPr lang="en-US" smtClean="0"/>
              <a:pPr>
                <a:defRPr/>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pPr>
              <a:defRPr/>
            </a:pPr>
            <a:fld id="{BDB81DD1-3DB8-4EC0-BF97-37005AEDCFAB}" type="datetimeFigureOut">
              <a:rPr lang="en-US" smtClean="0"/>
              <a:pPr>
                <a:defRPr/>
              </a:pPr>
              <a:t>8/26/23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pPr>
              <a:defRPr/>
            </a:pPr>
            <a:fld id="{F0353A9E-B313-4B56-8F6A-7002E2BF36A4}" type="slidenum">
              <a:rPr lang="en-US" smtClean="0"/>
              <a:pPr>
                <a:defRPr/>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pPr>
              <a:defRPr/>
            </a:pPr>
            <a:fld id="{7F172D96-B4BC-4620-A910-56FC7A3ACA0F}" type="datetimeFigureOut">
              <a:rPr lang="en-US" smtClean="0"/>
              <a:pPr>
                <a:defRPr/>
              </a:pPr>
              <a:t>8/26/23</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457950" y="6356351"/>
            <a:ext cx="2057400" cy="365125"/>
          </a:xfrm>
          <a:prstGeom prst="rect">
            <a:avLst/>
          </a:prstGeom>
        </p:spPr>
        <p:txBody>
          <a:bodyPr/>
          <a:lstStyle/>
          <a:p>
            <a:pPr>
              <a:defRPr/>
            </a:pPr>
            <a:fld id="{D413E43E-5C32-49C2-A98E-D5EF6BDB282A}" type="slidenum">
              <a:rPr lang="en-US" smtClean="0"/>
              <a:pPr>
                <a:defRPr/>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860956"/>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 id="2147485514" r:id="rId12"/>
    <p:sldLayoutId id="2147485515" r:id="rId13"/>
    <p:sldLayoutId id="2147485516" r:id="rId14"/>
    <p:sldLayoutId id="2147485520" r:id="rId15"/>
    <p:sldLayoutId id="2147485528" r:id="rId16"/>
    <p:sldLayoutId id="2147485529" r:id="rId17"/>
    <p:sldLayoutId id="2147485544" r:id="rId18"/>
    <p:sldLayoutId id="2147485545" r:id="rId19"/>
    <p:sldLayoutId id="2147485546" r:id="rId20"/>
  </p:sldLayoutIdLst>
  <p:transition>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7.jpg"/><Relationship Id="rId7" Type="http://schemas.openxmlformats.org/officeDocument/2006/relationships/image" Target="../media/image29.emf"/><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3.jpg"/><Relationship Id="rId11" Type="http://schemas.openxmlformats.org/officeDocument/2006/relationships/image" Target="../media/image33.jpg"/><Relationship Id="rId5" Type="http://schemas.openxmlformats.org/officeDocument/2006/relationships/image" Target="../media/image24.emf"/><Relationship Id="rId10" Type="http://schemas.openxmlformats.org/officeDocument/2006/relationships/image" Target="../media/image32.png"/><Relationship Id="rId4" Type="http://schemas.openxmlformats.org/officeDocument/2006/relationships/image" Target="../media/image28.emf"/><Relationship Id="rId9" Type="http://schemas.openxmlformats.org/officeDocument/2006/relationships/image" Target="../media/image31.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9.emf"/><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3.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0.pn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5.png"/><Relationship Id="rId5" Type="http://schemas.openxmlformats.org/officeDocument/2006/relationships/image" Target="../media/image45.png"/><Relationship Id="rId10" Type="http://schemas.openxmlformats.org/officeDocument/2006/relationships/image" Target="../media/image54.png"/><Relationship Id="rId4" Type="http://schemas.openxmlformats.org/officeDocument/2006/relationships/image" Target="../media/image44.png"/><Relationship Id="rId9"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2.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432752" y="638998"/>
            <a:ext cx="8156575" cy="1371600"/>
          </a:xfrm>
        </p:spPr>
        <p:txBody>
          <a:bodyPr vert="horz" lIns="91440" tIns="45720" rIns="91440" bIns="45720" rtlCol="0" anchor="b">
            <a:noAutofit/>
          </a:bodyPr>
          <a:lstStyle/>
          <a:p>
            <a:pPr defTabSz="914400">
              <a:lnSpc>
                <a:spcPct val="100000"/>
              </a:lnSpc>
            </a:pPr>
            <a:r>
              <a:rPr lang="en-US" altLang="en-US" sz="4000" dirty="0">
                <a:solidFill>
                  <a:schemeClr val="accent1"/>
                </a:solidFill>
                <a:latin typeface="Calibri" panose="020F0502020204030204" pitchFamily="34" charset="0"/>
                <a:cs typeface="Calibri" panose="020F0502020204030204" pitchFamily="34" charset="0"/>
              </a:rPr>
              <a:t>Constructing and de-Constructing  </a:t>
            </a:r>
            <a:r>
              <a:rPr lang="en-US" altLang="en-US" sz="4800" b="1" dirty="0">
                <a:solidFill>
                  <a:schemeClr val="accent1"/>
                </a:solidFill>
                <a:latin typeface="Calibri" panose="020F0502020204030204" pitchFamily="34" charset="0"/>
                <a:cs typeface="Calibri" panose="020F0502020204030204" pitchFamily="34" charset="0"/>
              </a:rPr>
              <a:t>TRUST</a:t>
            </a:r>
          </a:p>
        </p:txBody>
      </p:sp>
      <p:sp>
        <p:nvSpPr>
          <p:cNvPr id="4" name="TextBox 3"/>
          <p:cNvSpPr txBox="1"/>
          <p:nvPr/>
        </p:nvSpPr>
        <p:spPr>
          <a:xfrm>
            <a:off x="0" y="2232021"/>
            <a:ext cx="9144000" cy="830997"/>
          </a:xfrm>
          <a:prstGeom prst="rect">
            <a:avLst/>
          </a:prstGeom>
          <a:noFill/>
        </p:spPr>
        <p:txBody>
          <a:bodyPr wrap="square">
            <a:spAutoFit/>
          </a:bodyPr>
          <a:lstStyle/>
          <a:p>
            <a:pPr>
              <a:spcAft>
                <a:spcPts val="0"/>
              </a:spcAft>
              <a:defRPr/>
            </a:pPr>
            <a:r>
              <a:rPr lang="en-US" dirty="0" err="1">
                <a:latin typeface="Calibri" panose="020F0502020204030204" pitchFamily="34" charset="0"/>
                <a:cs typeface="Calibri" panose="020F0502020204030204" pitchFamily="34" charset="0"/>
              </a:rPr>
              <a:t>Shafi</a:t>
            </a:r>
            <a:r>
              <a:rPr lang="en-US" dirty="0">
                <a:latin typeface="Calibri" panose="020F0502020204030204" pitchFamily="34" charset="0"/>
                <a:cs typeface="Calibri" panose="020F0502020204030204" pitchFamily="34" charset="0"/>
              </a:rPr>
              <a:t> Goldwasser</a:t>
            </a:r>
          </a:p>
          <a:p>
            <a:pPr>
              <a:spcAft>
                <a:spcPts val="0"/>
              </a:spcAft>
              <a:defRPr/>
            </a:pPr>
            <a:r>
              <a:rPr lang="en-US" dirty="0">
                <a:latin typeface="Calibri" panose="020F0502020204030204" pitchFamily="34" charset="0"/>
                <a:cs typeface="Calibri" panose="020F0502020204030204" pitchFamily="34" charset="0"/>
              </a:rPr>
              <a:t>Director of the Simons Institute,</a:t>
            </a:r>
            <a:r>
              <a:rPr lang="he-IL"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UC Berkeley</a:t>
            </a:r>
          </a:p>
        </p:txBody>
      </p:sp>
      <p:pic>
        <p:nvPicPr>
          <p:cNvPr id="2" name="Google Shape;84;p17">
            <a:extLst>
              <a:ext uri="{FF2B5EF4-FFF2-40B4-BE49-F238E27FC236}">
                <a16:creationId xmlns:a16="http://schemas.microsoft.com/office/drawing/2014/main" id="{8D298C14-3D77-986B-9366-B3B26B3AF282}"/>
              </a:ext>
            </a:extLst>
          </p:cNvPr>
          <p:cNvPicPr preferRelativeResize="0"/>
          <p:nvPr/>
        </p:nvPicPr>
        <p:blipFill>
          <a:blip r:embed="rId3">
            <a:alphaModFix/>
          </a:blip>
          <a:stretch>
            <a:fillRect/>
          </a:stretch>
        </p:blipFill>
        <p:spPr>
          <a:xfrm>
            <a:off x="0" y="3429001"/>
            <a:ext cx="9144000" cy="3429000"/>
          </a:xfrm>
          <a:prstGeom prst="rect">
            <a:avLst/>
          </a:prstGeom>
          <a:noFill/>
          <a:ln>
            <a:noFill/>
          </a:ln>
        </p:spPr>
      </p:pic>
    </p:spTree>
    <p:extLst>
      <p:ext uri="{BB962C8B-B14F-4D97-AF65-F5344CB8AC3E}">
        <p14:creationId xmlns:p14="http://schemas.microsoft.com/office/powerpoint/2010/main" val="27970959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3" name="Google Shape;543;p47"/>
          <p:cNvSpPr/>
          <p:nvPr/>
        </p:nvSpPr>
        <p:spPr>
          <a:xfrm>
            <a:off x="-1236022" y="1653877"/>
            <a:ext cx="77500" cy="653808"/>
          </a:xfrm>
          <a:prstGeom prst="rect">
            <a:avLst/>
          </a:prstGeom>
          <a:solidFill>
            <a:srgbClr val="FFE82B"/>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551" name="Google Shape;551;p47"/>
          <p:cNvSpPr/>
          <p:nvPr/>
        </p:nvSpPr>
        <p:spPr>
          <a:xfrm>
            <a:off x="118186" y="729916"/>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grpSp>
        <p:nvGrpSpPr>
          <p:cNvPr id="22" name="Group 21">
            <a:extLst>
              <a:ext uri="{FF2B5EF4-FFF2-40B4-BE49-F238E27FC236}">
                <a16:creationId xmlns:a16="http://schemas.microsoft.com/office/drawing/2014/main" id="{57F9381B-AD27-79ED-F923-3CCB35CC5B9C}"/>
              </a:ext>
            </a:extLst>
          </p:cNvPr>
          <p:cNvGrpSpPr/>
          <p:nvPr/>
        </p:nvGrpSpPr>
        <p:grpSpPr>
          <a:xfrm>
            <a:off x="4378867" y="1337750"/>
            <a:ext cx="1881163" cy="1291733"/>
            <a:chOff x="4445554" y="1337750"/>
            <a:chExt cx="1881163" cy="1291733"/>
          </a:xfrm>
        </p:grpSpPr>
        <p:sp>
          <p:nvSpPr>
            <p:cNvPr id="546" name="Google Shape;546;p47"/>
            <p:cNvSpPr/>
            <p:nvPr/>
          </p:nvSpPr>
          <p:spPr>
            <a:xfrm>
              <a:off x="5245622" y="1337750"/>
              <a:ext cx="77500" cy="429219"/>
            </a:xfrm>
            <a:prstGeom prst="rect">
              <a:avLst/>
            </a:prstGeom>
            <a:solidFill>
              <a:srgbClr val="F58A41"/>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547" name="Google Shape;547;p47"/>
            <p:cNvSpPr/>
            <p:nvPr/>
          </p:nvSpPr>
          <p:spPr>
            <a:xfrm>
              <a:off x="4445554" y="1701083"/>
              <a:ext cx="1881163" cy="922338"/>
            </a:xfrm>
            <a:prstGeom prst="flowChartProcess">
              <a:avLst/>
            </a:prstGeom>
            <a:solidFill>
              <a:srgbClr val="F58A41"/>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553" name="Google Shape;553;p47"/>
            <p:cNvSpPr txBox="1"/>
            <p:nvPr/>
          </p:nvSpPr>
          <p:spPr>
            <a:xfrm>
              <a:off x="4523054" y="1746702"/>
              <a:ext cx="1663890" cy="882781"/>
            </a:xfrm>
            <a:prstGeom prst="rect">
              <a:avLst/>
            </a:prstGeom>
            <a:noFill/>
            <a:ln>
              <a:noFill/>
            </a:ln>
          </p:spPr>
          <p:txBody>
            <a:bodyPr spcFirstLastPara="1" wrap="square" lIns="91425" tIns="91425" rIns="91425" bIns="91425" anchor="ctr" anchorCtr="0">
              <a:noAutofit/>
            </a:bodyPr>
            <a:lstStyle/>
            <a:p>
              <a:pPr>
                <a:spcBef>
                  <a:spcPts val="0"/>
                </a:spcBef>
                <a:spcAft>
                  <a:spcPts val="0"/>
                </a:spcAft>
                <a:buClr>
                  <a:schemeClr val="dk1"/>
                </a:buClr>
                <a:buSzPts val="1100"/>
              </a:pPr>
              <a:r>
                <a:rPr lang="en-US" sz="3200" dirty="0">
                  <a:latin typeface="Calibri" panose="020F0502020204030204" pitchFamily="34" charset="0"/>
                  <a:ea typeface="Avenir"/>
                  <a:cs typeface="Calibri" panose="020F0502020204030204" pitchFamily="34" charset="0"/>
                  <a:sym typeface="Avenir"/>
                </a:rPr>
                <a:t>Verify</a:t>
              </a:r>
              <a:r>
                <a:rPr lang="en-US" sz="2800" dirty="0">
                  <a:latin typeface="Calibri" panose="020F0502020204030204" pitchFamily="34" charset="0"/>
                  <a:ea typeface="Avenir"/>
                  <a:cs typeface="Calibri" panose="020F0502020204030204" pitchFamily="34" charset="0"/>
                  <a:sym typeface="Avenir"/>
                </a:rPr>
                <a:t> </a:t>
              </a:r>
            </a:p>
            <a:p>
              <a:pPr>
                <a:spcBef>
                  <a:spcPts val="0"/>
                </a:spcBef>
                <a:spcAft>
                  <a:spcPts val="0"/>
                </a:spcAft>
                <a:buClr>
                  <a:schemeClr val="dk1"/>
                </a:buClr>
                <a:buSzPts val="1100"/>
              </a:pPr>
              <a:r>
                <a:rPr lang="en-US" sz="1500" dirty="0">
                  <a:latin typeface="Calibri" panose="020F0502020204030204" pitchFamily="34" charset="0"/>
                  <a:ea typeface="Avenir"/>
                  <a:cs typeface="Calibri" panose="020F0502020204030204" pitchFamily="34" charset="0"/>
                  <a:sym typeface="Avenir"/>
                </a:rPr>
                <a:t>Model</a:t>
              </a:r>
            </a:p>
          </p:txBody>
        </p:sp>
      </p:grpSp>
      <p:sp>
        <p:nvSpPr>
          <p:cNvPr id="561" name="Google Shape;561;p47"/>
          <p:cNvSpPr txBox="1">
            <a:spLocks noGrp="1"/>
          </p:cNvSpPr>
          <p:nvPr>
            <p:ph type="title" idx="4294967295"/>
          </p:nvPr>
        </p:nvSpPr>
        <p:spPr>
          <a:xfrm>
            <a:off x="425450" y="182563"/>
            <a:ext cx="8907463" cy="528637"/>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SzPts val="1400"/>
            </a:pPr>
            <a:r>
              <a:rPr lang="en-US" sz="3600" dirty="0">
                <a:solidFill>
                  <a:schemeClr val="accent1"/>
                </a:solidFill>
                <a:latin typeface="+mn-lt"/>
              </a:rPr>
              <a:t>Adversaries in ML Pipeline</a:t>
            </a:r>
            <a:endParaRPr sz="3600" dirty="0">
              <a:solidFill>
                <a:schemeClr val="accent1"/>
              </a:solidFill>
              <a:latin typeface="+mn-lt"/>
            </a:endParaRPr>
          </a:p>
        </p:txBody>
      </p:sp>
      <p:sp>
        <p:nvSpPr>
          <p:cNvPr id="3" name="TextBox 2">
            <a:extLst>
              <a:ext uri="{FF2B5EF4-FFF2-40B4-BE49-F238E27FC236}">
                <a16:creationId xmlns:a16="http://schemas.microsoft.com/office/drawing/2014/main" id="{5CF1F061-512B-302B-27DE-0000B2B39C42}"/>
              </a:ext>
            </a:extLst>
          </p:cNvPr>
          <p:cNvSpPr txBox="1"/>
          <p:nvPr/>
        </p:nvSpPr>
        <p:spPr>
          <a:xfrm>
            <a:off x="953310" y="2827387"/>
            <a:ext cx="7034699" cy="3190617"/>
          </a:xfrm>
          <a:prstGeom prst="rect">
            <a:avLst/>
          </a:prstGeom>
          <a:solidFill>
            <a:schemeClr val="accent1">
              <a:lumMod val="20000"/>
              <a:lumOff val="80000"/>
            </a:schemeClr>
          </a:solidFill>
        </p:spPr>
        <p:txBody>
          <a:bodyPr wrap="square" tIns="182880" bIns="182880" rtlCol="0">
            <a:spAutoFit/>
          </a:bodyPr>
          <a:lstStyle/>
          <a:p>
            <a:pPr>
              <a:spcBef>
                <a:spcPts val="500"/>
              </a:spcBef>
              <a:spcAft>
                <a:spcPts val="500"/>
              </a:spcAft>
            </a:pPr>
            <a:r>
              <a:rPr lang="en-IL" sz="2800" dirty="0">
                <a:latin typeface="+mn-lt"/>
              </a:rPr>
              <a:t>Learning: Theory vs. Practice</a:t>
            </a:r>
          </a:p>
          <a:p>
            <a:pPr>
              <a:spcBef>
                <a:spcPts val="500"/>
              </a:spcBef>
              <a:spcAft>
                <a:spcPts val="500"/>
              </a:spcAft>
            </a:pPr>
            <a:r>
              <a:rPr lang="en-IL" sz="2800" dirty="0">
                <a:latin typeface="+mn-lt"/>
              </a:rPr>
              <a:t>Adversaries apply to both</a:t>
            </a:r>
          </a:p>
          <a:p>
            <a:pPr>
              <a:spcBef>
                <a:spcPts val="500"/>
              </a:spcBef>
              <a:spcAft>
                <a:spcPts val="1700"/>
              </a:spcAft>
            </a:pPr>
            <a:r>
              <a:rPr lang="en-IL" sz="2800" dirty="0">
                <a:latin typeface="+mn-lt"/>
              </a:rPr>
              <a:t>Definitions apply to both</a:t>
            </a:r>
          </a:p>
          <a:p>
            <a:pPr>
              <a:spcBef>
                <a:spcPts val="500"/>
              </a:spcBef>
              <a:spcAft>
                <a:spcPts val="500"/>
              </a:spcAft>
            </a:pPr>
            <a:r>
              <a:rPr lang="en-IL" sz="2800" dirty="0">
                <a:latin typeface="+mn-lt"/>
              </a:rPr>
              <a:t>Methods (in principle) could apply to both </a:t>
            </a:r>
          </a:p>
          <a:p>
            <a:pPr>
              <a:spcBef>
                <a:spcPts val="500"/>
              </a:spcBef>
              <a:spcAft>
                <a:spcPts val="500"/>
              </a:spcAft>
            </a:pPr>
            <a:r>
              <a:rPr lang="en-IL" sz="2800" dirty="0">
                <a:latin typeface="+mn-lt"/>
              </a:rPr>
              <a:t>Black Box vs. Specific Algo/Arch</a:t>
            </a:r>
          </a:p>
        </p:txBody>
      </p:sp>
      <p:sp>
        <p:nvSpPr>
          <p:cNvPr id="2" name="TextBox 1">
            <a:extLst>
              <a:ext uri="{FF2B5EF4-FFF2-40B4-BE49-F238E27FC236}">
                <a16:creationId xmlns:a16="http://schemas.microsoft.com/office/drawing/2014/main" id="{7CFF22F5-E1CE-8008-A25E-8A220D7A5B67}"/>
              </a:ext>
            </a:extLst>
          </p:cNvPr>
          <p:cNvSpPr txBox="1"/>
          <p:nvPr/>
        </p:nvSpPr>
        <p:spPr>
          <a:xfrm>
            <a:off x="322899" y="901815"/>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a:t>
            </a:r>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  </a:t>
            </a:r>
            <a:r>
              <a:rPr lang="en-IL" sz="2300" dirty="0">
                <a:latin typeface="Calibri" panose="020F0502020204030204" pitchFamily="34" charset="0"/>
                <a:cs typeface="Calibri" panose="020F0502020204030204" pitchFamily="34" charset="0"/>
              </a:rPr>
              <a:t>Post </a:t>
            </a:r>
            <a:r>
              <a:rPr lang="en-IL" sz="2300">
                <a:latin typeface="Calibri" panose="020F0502020204030204" pitchFamily="34" charset="0"/>
                <a:cs typeface="Calibri" panose="020F0502020204030204" pitchFamily="34" charset="0"/>
              </a:rPr>
              <a:t>Development       </a:t>
            </a:r>
            <a:r>
              <a:rPr lang="en-IL" sz="2300" dirty="0">
                <a:latin typeface="Calibri" panose="020F0502020204030204" pitchFamily="34" charset="0"/>
                <a:cs typeface="Calibri" panose="020F0502020204030204" pitchFamily="34" charset="0"/>
              </a:rPr>
              <a:t>Into the Future</a:t>
            </a:r>
          </a:p>
        </p:txBody>
      </p:sp>
      <p:pic>
        <p:nvPicPr>
          <p:cNvPr id="7" name="Picture 6" descr="A screenshot of a computer&#10;&#10;Description automatically generated">
            <a:extLst>
              <a:ext uri="{FF2B5EF4-FFF2-40B4-BE49-F238E27FC236}">
                <a16:creationId xmlns:a16="http://schemas.microsoft.com/office/drawing/2014/main" id="{13E1014A-7F1B-08A0-D100-6A71A662663F}"/>
              </a:ext>
            </a:extLst>
          </p:cNvPr>
          <p:cNvPicPr>
            <a:picLocks noChangeAspect="1"/>
          </p:cNvPicPr>
          <p:nvPr/>
        </p:nvPicPr>
        <p:blipFill rotWithShape="1">
          <a:blip r:embed="rId3">
            <a:extLst>
              <a:ext uri="{28A0092B-C50C-407E-A947-70E740481C1C}">
                <a14:useLocalDpi xmlns:a14="http://schemas.microsoft.com/office/drawing/2010/main" val="0"/>
              </a:ext>
            </a:extLst>
          </a:blip>
          <a:srcRect l="69419" t="34842" r="16704" b="31877"/>
          <a:stretch/>
        </p:blipFill>
        <p:spPr>
          <a:xfrm>
            <a:off x="6828242" y="5493783"/>
            <a:ext cx="1550001" cy="1268601"/>
          </a:xfrm>
          <a:prstGeom prst="rect">
            <a:avLst/>
          </a:prstGeom>
        </p:spPr>
      </p:pic>
      <p:grpSp>
        <p:nvGrpSpPr>
          <p:cNvPr id="21" name="Group 20">
            <a:extLst>
              <a:ext uri="{FF2B5EF4-FFF2-40B4-BE49-F238E27FC236}">
                <a16:creationId xmlns:a16="http://schemas.microsoft.com/office/drawing/2014/main" id="{DD2D9BCF-4B4B-D9A3-85DB-11C005F3B8E8}"/>
              </a:ext>
            </a:extLst>
          </p:cNvPr>
          <p:cNvGrpSpPr/>
          <p:nvPr/>
        </p:nvGrpSpPr>
        <p:grpSpPr>
          <a:xfrm>
            <a:off x="158189" y="1348092"/>
            <a:ext cx="3927654" cy="1275329"/>
            <a:chOff x="158189" y="1348092"/>
            <a:chExt cx="3927654" cy="1275329"/>
          </a:xfrm>
        </p:grpSpPr>
        <p:sp>
          <p:nvSpPr>
            <p:cNvPr id="552" name="Google Shape;552;p47"/>
            <p:cNvSpPr txBox="1"/>
            <p:nvPr/>
          </p:nvSpPr>
          <p:spPr>
            <a:xfrm>
              <a:off x="158189" y="1701083"/>
              <a:ext cx="3850154" cy="922338"/>
            </a:xfrm>
            <a:prstGeom prst="rect">
              <a:avLst/>
            </a:prstGeom>
            <a:solidFill>
              <a:srgbClr val="92D050"/>
            </a:solidFill>
            <a:ln>
              <a:noFill/>
            </a:ln>
          </p:spPr>
          <p:txBody>
            <a:bodyPr spcFirstLastPara="1" wrap="square" lIns="91425" tIns="91425" rIns="91425" bIns="91425" anchor="ctr" anchorCtr="0">
              <a:noAutofit/>
            </a:bodyPr>
            <a:lstStyle/>
            <a:p>
              <a:pPr algn="l">
                <a:lnSpc>
                  <a:spcPct val="115000"/>
                </a:lnSpc>
                <a:spcBef>
                  <a:spcPts val="0"/>
                </a:spcBef>
                <a:spcAft>
                  <a:spcPts val="0"/>
                </a:spcAft>
                <a:buClr>
                  <a:schemeClr val="dk1"/>
                </a:buClr>
                <a:buSzPts val="1100"/>
              </a:pPr>
              <a:endParaRPr lang="en-US" sz="1800" dirty="0">
                <a:latin typeface="Calibri" panose="020F0502020204030204" pitchFamily="34" charset="0"/>
                <a:ea typeface="Avenir"/>
                <a:cs typeface="Calibri" panose="020F0502020204030204" pitchFamily="34" charset="0"/>
                <a:sym typeface="Avenir"/>
              </a:endParaRPr>
            </a:p>
            <a:p>
              <a:pPr algn="l">
                <a:lnSpc>
                  <a:spcPct val="115000"/>
                </a:lnSpc>
                <a:spcBef>
                  <a:spcPts val="0"/>
                </a:spcBef>
                <a:spcAft>
                  <a:spcPts val="0"/>
                </a:spcAft>
                <a:buClr>
                  <a:schemeClr val="dk1"/>
                </a:buClr>
                <a:buSzPts val="1100"/>
              </a:pPr>
              <a:endParaRPr lang="en-US" sz="1500" dirty="0">
                <a:latin typeface="Calibri" panose="020F0502020204030204" pitchFamily="34" charset="0"/>
                <a:ea typeface="Avenir"/>
                <a:cs typeface="Calibri" panose="020F0502020204030204" pitchFamily="34" charset="0"/>
                <a:sym typeface="Avenir"/>
              </a:endParaRPr>
            </a:p>
            <a:p>
              <a:pPr algn="l"/>
              <a:endParaRPr lang="en-US" sz="1600" dirty="0">
                <a:highlight>
                  <a:srgbClr val="D4EA59"/>
                </a:highlight>
                <a:latin typeface="Calibri" panose="020F0502020204030204" pitchFamily="34" charset="0"/>
                <a:cs typeface="Calibri" panose="020F0502020204030204" pitchFamily="34" charset="0"/>
              </a:endParaRPr>
            </a:p>
            <a:p>
              <a:pPr algn="l">
                <a:lnSpc>
                  <a:spcPct val="115000"/>
                </a:lnSpc>
                <a:spcBef>
                  <a:spcPts val="0"/>
                </a:spcBef>
                <a:spcAft>
                  <a:spcPts val="0"/>
                </a:spcAft>
                <a:buClr>
                  <a:schemeClr val="dk1"/>
                </a:buClr>
                <a:buSzPts val="1100"/>
              </a:pPr>
              <a:endParaRPr sz="1500" dirty="0">
                <a:highlight>
                  <a:srgbClr val="D4EA59"/>
                </a:highlight>
                <a:latin typeface="Calibri" panose="020F0502020204030204" pitchFamily="34" charset="0"/>
                <a:ea typeface="Avenir"/>
                <a:cs typeface="Calibri" panose="020F0502020204030204" pitchFamily="34" charset="0"/>
                <a:sym typeface="Avenir"/>
              </a:endParaRPr>
            </a:p>
          </p:txBody>
        </p:sp>
        <p:grpSp>
          <p:nvGrpSpPr>
            <p:cNvPr id="18" name="Group 17">
              <a:extLst>
                <a:ext uri="{FF2B5EF4-FFF2-40B4-BE49-F238E27FC236}">
                  <a16:creationId xmlns:a16="http://schemas.microsoft.com/office/drawing/2014/main" id="{C20E4F5D-8AC7-427A-8909-D2D1572BE0B0}"/>
                </a:ext>
              </a:extLst>
            </p:cNvPr>
            <p:cNvGrpSpPr/>
            <p:nvPr/>
          </p:nvGrpSpPr>
          <p:grpSpPr>
            <a:xfrm>
              <a:off x="299212" y="1348092"/>
              <a:ext cx="3786631" cy="1275329"/>
              <a:chOff x="425781" y="1348092"/>
              <a:chExt cx="3786631" cy="1275329"/>
            </a:xfrm>
          </p:grpSpPr>
          <p:sp>
            <p:nvSpPr>
              <p:cNvPr id="9" name="TextBox 8">
                <a:extLst>
                  <a:ext uri="{FF2B5EF4-FFF2-40B4-BE49-F238E27FC236}">
                    <a16:creationId xmlns:a16="http://schemas.microsoft.com/office/drawing/2014/main" id="{979DD436-3B79-79F8-9281-AF577607D754}"/>
                  </a:ext>
                </a:extLst>
              </p:cNvPr>
              <p:cNvSpPr txBox="1"/>
              <p:nvPr/>
            </p:nvSpPr>
            <p:spPr>
              <a:xfrm>
                <a:off x="1991815" y="1773214"/>
                <a:ext cx="2220597" cy="815608"/>
              </a:xfrm>
              <a:prstGeom prst="rect">
                <a:avLst/>
              </a:prstGeom>
              <a:noFill/>
            </p:spPr>
            <p:txBody>
              <a:bodyPr wrap="square">
                <a:spAutoFit/>
              </a:bodyPr>
              <a:lstStyle/>
              <a:p>
                <a:pPr algn="l">
                  <a:spcBef>
                    <a:spcPts val="0"/>
                  </a:spcBef>
                  <a:spcAft>
                    <a:spcPts val="0"/>
                  </a:spcAft>
                  <a:buClr>
                    <a:schemeClr val="dk1"/>
                  </a:buClr>
                  <a:buSzPts val="1100"/>
                </a:pPr>
                <a:r>
                  <a:rPr lang="en-US" sz="3200" dirty="0">
                    <a:latin typeface="Calibri" panose="020F0502020204030204" pitchFamily="34" charset="0"/>
                    <a:ea typeface="Avenir"/>
                    <a:cs typeface="Calibri" panose="020F0502020204030204" pitchFamily="34" charset="0"/>
                    <a:sym typeface="Avenir"/>
                  </a:rPr>
                  <a:t>Train</a:t>
                </a:r>
              </a:p>
              <a:p>
                <a:pPr algn="l">
                  <a:spcBef>
                    <a:spcPts val="0"/>
                  </a:spcBef>
                  <a:spcAft>
                    <a:spcPts val="0"/>
                  </a:spcAft>
                  <a:buClr>
                    <a:schemeClr val="dk1"/>
                  </a:buClr>
                  <a:buSzPts val="1100"/>
                </a:pPr>
                <a:r>
                  <a:rPr lang="en-US" sz="1500" dirty="0">
                    <a:latin typeface="Calibri" panose="020F0502020204030204" pitchFamily="34" charset="0"/>
                    <a:ea typeface="Avenir"/>
                    <a:cs typeface="Calibri" panose="020F0502020204030204" pitchFamily="34" charset="0"/>
                    <a:sym typeface="Avenir"/>
                  </a:rPr>
                  <a:t>Build ML Model on Data</a:t>
                </a:r>
              </a:p>
            </p:txBody>
          </p:sp>
          <p:grpSp>
            <p:nvGrpSpPr>
              <p:cNvPr id="17" name="Group 16">
                <a:extLst>
                  <a:ext uri="{FF2B5EF4-FFF2-40B4-BE49-F238E27FC236}">
                    <a16:creationId xmlns:a16="http://schemas.microsoft.com/office/drawing/2014/main" id="{C07A64C0-34A5-5B9A-C9DA-84E477875535}"/>
                  </a:ext>
                </a:extLst>
              </p:cNvPr>
              <p:cNvGrpSpPr/>
              <p:nvPr/>
            </p:nvGrpSpPr>
            <p:grpSpPr>
              <a:xfrm>
                <a:off x="425781" y="1348092"/>
                <a:ext cx="1751237" cy="1275329"/>
                <a:chOff x="425781" y="1348092"/>
                <a:chExt cx="1751237" cy="1275329"/>
              </a:xfrm>
            </p:grpSpPr>
            <p:sp>
              <p:nvSpPr>
                <p:cNvPr id="4" name="Google Shape;553;p47">
                  <a:extLst>
                    <a:ext uri="{FF2B5EF4-FFF2-40B4-BE49-F238E27FC236}">
                      <a16:creationId xmlns:a16="http://schemas.microsoft.com/office/drawing/2014/main" id="{13CBCDAE-C329-CDA3-224D-125DD2A10064}"/>
                    </a:ext>
                  </a:extLst>
                </p:cNvPr>
                <p:cNvSpPr txBox="1"/>
                <p:nvPr/>
              </p:nvSpPr>
              <p:spPr>
                <a:xfrm>
                  <a:off x="425781" y="1711678"/>
                  <a:ext cx="1737216" cy="911743"/>
                </a:xfrm>
                <a:prstGeom prst="rect">
                  <a:avLst/>
                </a:prstGeom>
                <a:noFill/>
                <a:ln>
                  <a:noFill/>
                </a:ln>
              </p:spPr>
              <p:txBody>
                <a:bodyPr spcFirstLastPara="1" wrap="square" lIns="91425" tIns="91425" rIns="91425" bIns="91425" anchor="ctr" anchorCtr="0">
                  <a:noAutofit/>
                </a:bodyPr>
                <a:lstStyle/>
                <a:p>
                  <a:pPr algn="l">
                    <a:spcBef>
                      <a:spcPts val="0"/>
                    </a:spcBef>
                    <a:spcAft>
                      <a:spcPts val="0"/>
                    </a:spcAft>
                    <a:buClr>
                      <a:schemeClr val="dk1"/>
                    </a:buClr>
                    <a:buSzPts val="1100"/>
                  </a:pPr>
                  <a:r>
                    <a:rPr lang="en-US" sz="3200" dirty="0">
                      <a:latin typeface="Calibri" panose="020F0502020204030204" pitchFamily="34" charset="0"/>
                      <a:ea typeface="Avenir"/>
                      <a:cs typeface="Calibri" panose="020F0502020204030204" pitchFamily="34" charset="0"/>
                      <a:sym typeface="Avenir"/>
                    </a:rPr>
                    <a:t>Collect</a:t>
                  </a:r>
                  <a:r>
                    <a:rPr lang="en-US" sz="2800" dirty="0">
                      <a:latin typeface="Calibri" panose="020F0502020204030204" pitchFamily="34" charset="0"/>
                      <a:ea typeface="Avenir"/>
                      <a:cs typeface="Calibri" panose="020F0502020204030204" pitchFamily="34" charset="0"/>
                      <a:sym typeface="Avenir"/>
                    </a:rPr>
                    <a:t> </a:t>
                  </a:r>
                </a:p>
                <a:p>
                  <a:pPr algn="l">
                    <a:spcBef>
                      <a:spcPts val="0"/>
                    </a:spcBef>
                    <a:spcAft>
                      <a:spcPts val="0"/>
                    </a:spcAft>
                    <a:buClr>
                      <a:schemeClr val="dk1"/>
                    </a:buClr>
                    <a:buSzPts val="1100"/>
                  </a:pPr>
                  <a:r>
                    <a:rPr lang="en-US" sz="1500" dirty="0">
                      <a:latin typeface="Calibri" panose="020F0502020204030204" pitchFamily="34" charset="0"/>
                      <a:ea typeface="Avenir"/>
                      <a:cs typeface="Calibri" panose="020F0502020204030204" pitchFamily="34" charset="0"/>
                      <a:sym typeface="Avenir"/>
                    </a:rPr>
                    <a:t>Data</a:t>
                  </a:r>
                </a:p>
              </p:txBody>
            </p:sp>
            <p:sp>
              <p:nvSpPr>
                <p:cNvPr id="5" name="Google Shape;546;p47">
                  <a:extLst>
                    <a:ext uri="{FF2B5EF4-FFF2-40B4-BE49-F238E27FC236}">
                      <a16:creationId xmlns:a16="http://schemas.microsoft.com/office/drawing/2014/main" id="{D4B02556-4939-9770-88E3-D1148E862D31}"/>
                    </a:ext>
                  </a:extLst>
                </p:cNvPr>
                <p:cNvSpPr/>
                <p:nvPr/>
              </p:nvSpPr>
              <p:spPr>
                <a:xfrm>
                  <a:off x="2099518" y="1348092"/>
                  <a:ext cx="77500" cy="558968"/>
                </a:xfrm>
                <a:prstGeom prst="rect">
                  <a:avLst/>
                </a:prstGeom>
                <a:solidFill>
                  <a:srgbClr val="92D050"/>
                </a:solidFill>
                <a:ln>
                  <a:noFill/>
                </a:ln>
              </p:spPr>
              <p:txBody>
                <a:bodyPr spcFirstLastPara="1" wrap="square" lIns="91425" tIns="91425" rIns="91425" bIns="91425" anchor="ctr" anchorCtr="0">
                  <a:noAutofit/>
                </a:bodyPr>
                <a:lstStyle/>
                <a:p>
                  <a:pPr algn="l">
                    <a:spcBef>
                      <a:spcPts val="0"/>
                    </a:spcBef>
                    <a:spcAft>
                      <a:spcPts val="0"/>
                    </a:spcAft>
                  </a:pPr>
                  <a:endParaRPr/>
                </a:p>
              </p:txBody>
            </p:sp>
            <p:cxnSp>
              <p:nvCxnSpPr>
                <p:cNvPr id="11" name="Straight Connector 10">
                  <a:extLst>
                    <a:ext uri="{FF2B5EF4-FFF2-40B4-BE49-F238E27FC236}">
                      <a16:creationId xmlns:a16="http://schemas.microsoft.com/office/drawing/2014/main" id="{19EA50BB-BE1D-438F-3AF4-9B07258CC45B}"/>
                    </a:ext>
                  </a:extLst>
                </p:cNvPr>
                <p:cNvCxnSpPr>
                  <a:cxnSpLocks/>
                </p:cNvCxnSpPr>
                <p:nvPr/>
              </p:nvCxnSpPr>
              <p:spPr>
                <a:xfrm>
                  <a:off x="1870364" y="1813223"/>
                  <a:ext cx="0" cy="7641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6" name="Group 15">
            <a:extLst>
              <a:ext uri="{FF2B5EF4-FFF2-40B4-BE49-F238E27FC236}">
                <a16:creationId xmlns:a16="http://schemas.microsoft.com/office/drawing/2014/main" id="{14DD8289-21A1-6166-2AE8-26AD28634E5C}"/>
              </a:ext>
            </a:extLst>
          </p:cNvPr>
          <p:cNvGrpSpPr/>
          <p:nvPr/>
        </p:nvGrpSpPr>
        <p:grpSpPr>
          <a:xfrm>
            <a:off x="6573780" y="1337750"/>
            <a:ext cx="2058927" cy="1294793"/>
            <a:chOff x="6573780" y="1337750"/>
            <a:chExt cx="2058927" cy="1294793"/>
          </a:xfrm>
        </p:grpSpPr>
        <p:sp>
          <p:nvSpPr>
            <p:cNvPr id="548" name="Google Shape;548;p47"/>
            <p:cNvSpPr/>
            <p:nvPr/>
          </p:nvSpPr>
          <p:spPr>
            <a:xfrm flipH="1">
              <a:off x="7455216" y="1337750"/>
              <a:ext cx="77500" cy="475473"/>
            </a:xfrm>
            <a:prstGeom prst="rect">
              <a:avLst/>
            </a:prstGeom>
            <a:solidFill>
              <a:srgbClr val="F2E449"/>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554" name="Google Shape;554;p47"/>
            <p:cNvSpPr txBox="1"/>
            <p:nvPr/>
          </p:nvSpPr>
          <p:spPr>
            <a:xfrm>
              <a:off x="6573780" y="1670648"/>
              <a:ext cx="2058926" cy="961895"/>
            </a:xfrm>
            <a:prstGeom prst="rect">
              <a:avLst/>
            </a:prstGeom>
            <a:solidFill>
              <a:srgbClr val="F2E449"/>
            </a:solidFill>
            <a:ln>
              <a:noFill/>
            </a:ln>
          </p:spPr>
          <p:txBody>
            <a:bodyPr spcFirstLastPara="1" wrap="square" lIns="91425" tIns="91425" rIns="91425" bIns="91425" anchor="ctr" anchorCtr="0">
              <a:noAutofit/>
            </a:bodyPr>
            <a:lstStyle/>
            <a:p>
              <a:pPr algn="l">
                <a:lnSpc>
                  <a:spcPct val="115000"/>
                </a:lnSpc>
                <a:spcBef>
                  <a:spcPts val="0"/>
                </a:spcBef>
                <a:spcAft>
                  <a:spcPts val="0"/>
                </a:spcAft>
              </a:pPr>
              <a:endParaRPr sz="1500" dirty="0">
                <a:latin typeface="Calibri" panose="020F0502020204030204" pitchFamily="34" charset="0"/>
                <a:ea typeface="Avenir"/>
                <a:cs typeface="Calibri" panose="020F0502020204030204" pitchFamily="34" charset="0"/>
                <a:sym typeface="Avenir"/>
              </a:endParaRPr>
            </a:p>
          </p:txBody>
        </p:sp>
        <p:sp>
          <p:nvSpPr>
            <p:cNvPr id="15" name="Google Shape;553;p47">
              <a:extLst>
                <a:ext uri="{FF2B5EF4-FFF2-40B4-BE49-F238E27FC236}">
                  <a16:creationId xmlns:a16="http://schemas.microsoft.com/office/drawing/2014/main" id="{DE8FDA57-82D6-9CC4-9E90-F87E50A925C1}"/>
                </a:ext>
              </a:extLst>
            </p:cNvPr>
            <p:cNvSpPr txBox="1"/>
            <p:nvPr/>
          </p:nvSpPr>
          <p:spPr>
            <a:xfrm>
              <a:off x="6573781" y="1701083"/>
              <a:ext cx="2058926" cy="882781"/>
            </a:xfrm>
            <a:prstGeom prst="rect">
              <a:avLst/>
            </a:prstGeom>
            <a:noFill/>
            <a:ln>
              <a:noFill/>
            </a:ln>
          </p:spPr>
          <p:txBody>
            <a:bodyPr spcFirstLastPara="1" wrap="square" lIns="91425" tIns="91425" rIns="91425" bIns="91425" anchor="ctr" anchorCtr="0">
              <a:noAutofit/>
            </a:bodyPr>
            <a:lstStyle/>
            <a:p>
              <a:pPr>
                <a:lnSpc>
                  <a:spcPct val="115000"/>
                </a:lnSpc>
                <a:spcBef>
                  <a:spcPts val="0"/>
                </a:spcBef>
                <a:spcAft>
                  <a:spcPts val="0"/>
                </a:spcAft>
              </a:pPr>
              <a:r>
                <a:rPr lang="en-US" sz="3200" dirty="0">
                  <a:latin typeface="Calibri" panose="020F0502020204030204" pitchFamily="34" charset="0"/>
                  <a:ea typeface="Avenir"/>
                  <a:cs typeface="Calibri" panose="020F0502020204030204" pitchFamily="34" charset="0"/>
                  <a:sym typeface="Avenir"/>
                </a:rPr>
                <a:t>Use/infer </a:t>
              </a:r>
            </a:p>
            <a:p>
              <a:pPr>
                <a:lnSpc>
                  <a:spcPct val="115000"/>
                </a:lnSpc>
                <a:spcBef>
                  <a:spcPts val="0"/>
                </a:spcBef>
                <a:spcAft>
                  <a:spcPts val="0"/>
                </a:spcAft>
              </a:pPr>
              <a:r>
                <a:rPr lang="en-US" sz="1500" dirty="0">
                  <a:latin typeface="Calibri" panose="020F0502020204030204" pitchFamily="34" charset="0"/>
                  <a:ea typeface="Avenir"/>
                  <a:cs typeface="Calibri" panose="020F0502020204030204" pitchFamily="34" charset="0"/>
                  <a:sym typeface="Avenir"/>
                </a:rPr>
                <a:t>On new test data</a:t>
              </a:r>
            </a:p>
          </p:txBody>
        </p:sp>
      </p:grpSp>
    </p:spTree>
    <p:extLst>
      <p:ext uri="{BB962C8B-B14F-4D97-AF65-F5344CB8AC3E}">
        <p14:creationId xmlns:p14="http://schemas.microsoft.com/office/powerpoint/2010/main" val="252863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43" name="Google Shape;561;p47">
            <a:extLst>
              <a:ext uri="{FF2B5EF4-FFF2-40B4-BE49-F238E27FC236}">
                <a16:creationId xmlns:a16="http://schemas.microsoft.com/office/drawing/2014/main" id="{6A26D31A-5F60-D2A0-F98C-DBCCC7FBEF4E}"/>
              </a:ext>
            </a:extLst>
          </p:cNvPr>
          <p:cNvSpPr txBox="1">
            <a:spLocks/>
          </p:cNvSpPr>
          <p:nvPr/>
        </p:nvSpPr>
        <p:spPr>
          <a:xfrm>
            <a:off x="425450" y="182563"/>
            <a:ext cx="8907463" cy="528637"/>
          </a:xfrm>
          <a:prstGeom prst="rect">
            <a:avLst/>
          </a:prstGeom>
          <a:noFill/>
          <a:ln>
            <a:noFill/>
          </a:ln>
        </p:spPr>
        <p:txBody>
          <a:bodyPr spcFirstLastPara="1" vert="horz" wrap="square" lIns="91425" tIns="45700" rIns="91425" bIns="45700" rtlCol="0"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00000"/>
              </a:lnSpc>
              <a:spcBef>
                <a:spcPts val="0"/>
              </a:spcBef>
              <a:spcAft>
                <a:spcPts val="0"/>
              </a:spcAft>
              <a:buSzPts val="1400"/>
            </a:pPr>
            <a:r>
              <a:rPr lang="en-US" sz="3600">
                <a:solidFill>
                  <a:schemeClr val="accent1"/>
                </a:solidFill>
                <a:latin typeface="+mn-lt"/>
              </a:rPr>
              <a:t>Adversaries in ML Pipeline</a:t>
            </a:r>
            <a:endParaRPr lang="en-US" sz="3600" dirty="0">
              <a:solidFill>
                <a:schemeClr val="accent1"/>
              </a:solidFill>
              <a:latin typeface="+mn-lt"/>
            </a:endParaRPr>
          </a:p>
        </p:txBody>
      </p:sp>
      <p:grpSp>
        <p:nvGrpSpPr>
          <p:cNvPr id="12" name="Group 11">
            <a:extLst>
              <a:ext uri="{FF2B5EF4-FFF2-40B4-BE49-F238E27FC236}">
                <a16:creationId xmlns:a16="http://schemas.microsoft.com/office/drawing/2014/main" id="{CB54C65F-527A-A1AD-6773-531637AE6547}"/>
              </a:ext>
            </a:extLst>
          </p:cNvPr>
          <p:cNvGrpSpPr/>
          <p:nvPr/>
        </p:nvGrpSpPr>
        <p:grpSpPr>
          <a:xfrm>
            <a:off x="579586" y="2741036"/>
            <a:ext cx="3995721" cy="3500613"/>
            <a:chOff x="425450" y="2871070"/>
            <a:chExt cx="3995721" cy="3500613"/>
          </a:xfrm>
        </p:grpSpPr>
        <p:sp>
          <p:nvSpPr>
            <p:cNvPr id="6" name="Rectangle: Top Corners Snipped 26">
              <a:extLst>
                <a:ext uri="{FF2B5EF4-FFF2-40B4-BE49-F238E27FC236}">
                  <a16:creationId xmlns:a16="http://schemas.microsoft.com/office/drawing/2014/main" id="{9CE4DC99-DF81-6BA8-321B-A378E1674871}"/>
                </a:ext>
              </a:extLst>
            </p:cNvPr>
            <p:cNvSpPr/>
            <p:nvPr/>
          </p:nvSpPr>
          <p:spPr>
            <a:xfrm rot="10800000">
              <a:off x="673832" y="3522073"/>
              <a:ext cx="2777342" cy="1241411"/>
            </a:xfrm>
            <a:prstGeom prst="snip2Same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 name="Arrow: Down 28">
              <a:extLst>
                <a:ext uri="{FF2B5EF4-FFF2-40B4-BE49-F238E27FC236}">
                  <a16:creationId xmlns:a16="http://schemas.microsoft.com/office/drawing/2014/main" id="{D31C5DB2-EEA8-D461-72D4-A6A60AE61D38}"/>
                </a:ext>
              </a:extLst>
            </p:cNvPr>
            <p:cNvSpPr/>
            <p:nvPr/>
          </p:nvSpPr>
          <p:spPr>
            <a:xfrm>
              <a:off x="2007604" y="3332736"/>
              <a:ext cx="127316" cy="45407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2D3A499B-4614-2573-238F-C532CFE63BE4}"/>
                </a:ext>
              </a:extLst>
            </p:cNvPr>
            <p:cNvSpPr txBox="1"/>
            <p:nvPr/>
          </p:nvSpPr>
          <p:spPr>
            <a:xfrm>
              <a:off x="1066410" y="3666309"/>
              <a:ext cx="1999972" cy="83099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Times New Roman" panose="02020603050405020304" pitchFamily="18" charset="0"/>
                </a:rPr>
                <a:t>Training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Palatino Linotype" panose="02040502050505030304" pitchFamily="18" charset="0"/>
                  <a:ea typeface="+mn-ea"/>
                  <a:cs typeface="Times New Roman" panose="02020603050405020304" pitchFamily="18" charset="0"/>
                </a:rPr>
                <a:t>Algorithm</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 name="Rectangle 8">
              <a:extLst>
                <a:ext uri="{FF2B5EF4-FFF2-40B4-BE49-F238E27FC236}">
                  <a16:creationId xmlns:a16="http://schemas.microsoft.com/office/drawing/2014/main" id="{91D750B6-E6CD-9519-3BC2-2C8BFECBBFD7}"/>
                </a:ext>
              </a:extLst>
            </p:cNvPr>
            <p:cNvSpPr/>
            <p:nvPr/>
          </p:nvSpPr>
          <p:spPr>
            <a:xfrm>
              <a:off x="1442985" y="4982688"/>
              <a:ext cx="1246823" cy="388701"/>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a:t>
              </a:r>
            </a:p>
          </p:txBody>
        </p:sp>
        <p:sp>
          <p:nvSpPr>
            <p:cNvPr id="10" name="Arrow: Down 28">
              <a:extLst>
                <a:ext uri="{FF2B5EF4-FFF2-40B4-BE49-F238E27FC236}">
                  <a16:creationId xmlns:a16="http://schemas.microsoft.com/office/drawing/2014/main" id="{99FAD2C1-1DC8-70CF-ECE8-8BABD696F76D}"/>
                </a:ext>
              </a:extLst>
            </p:cNvPr>
            <p:cNvSpPr txBox="1">
              <a:spLocks/>
            </p:cNvSpPr>
            <p:nvPr/>
          </p:nvSpPr>
          <p:spPr>
            <a:xfrm>
              <a:off x="2009471" y="4573866"/>
              <a:ext cx="125449" cy="388700"/>
            </a:xfrm>
            <a:prstGeom prst="downArrow">
              <a:avLst>
                <a:gd name="adj1" fmla="val 50000"/>
                <a:gd name="adj2" fmla="val 4939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98F52C9-E738-F6CC-301F-BCFDDA11C07F}"/>
                    </a:ext>
                  </a:extLst>
                </p:cNvPr>
                <p:cNvSpPr txBox="1"/>
                <p:nvPr/>
              </p:nvSpPr>
              <p:spPr>
                <a:xfrm>
                  <a:off x="501950" y="5540686"/>
                  <a:ext cx="3242619" cy="830997"/>
                </a:xfrm>
                <a:prstGeom prst="rect">
                  <a:avLst/>
                </a:prstGeom>
                <a:solidFill>
                  <a:schemeClr val="bg1">
                    <a:lumMod val="95000"/>
                  </a:schemeClr>
                </a:solidFill>
                <a:ln>
                  <a:noFill/>
                </a:ln>
              </p:spPr>
              <p:txBody>
                <a:bodyPr wrap="none" rtlCol="0">
                  <a:spAutoFit/>
                </a:bodyPr>
                <a:lstStyle/>
                <a:p>
                  <a:r>
                    <a:rPr lang="en-IL" dirty="0"/>
                    <a:t>Goal: E</a:t>
                  </a:r>
                  <a:r>
                    <a:rPr lang="en-IL" baseline="-25000" dirty="0"/>
                    <a:t>(x,y)</a:t>
                  </a:r>
                  <a14:m>
                    <m:oMath xmlns:m="http://schemas.openxmlformats.org/officeDocument/2006/math">
                      <m:r>
                        <a:rPr lang="en-IL" i="1" baseline="-25000" smtClean="0">
                          <a:latin typeface="Cambria Math" panose="02040503050406030204" pitchFamily="18" charset="0"/>
                          <a:ea typeface="Cambria Math" panose="02040503050406030204" pitchFamily="18" charset="0"/>
                        </a:rPr>
                        <m:t>~</m:t>
                      </m:r>
                      <m:r>
                        <a:rPr lang="en-US" b="0" i="1" baseline="-25000" smtClean="0">
                          <a:latin typeface="Cambria Math" panose="02040503050406030204" pitchFamily="18" charset="0"/>
                          <a:ea typeface="Cambria Math" panose="02040503050406030204" pitchFamily="18" charset="0"/>
                        </a:rPr>
                        <m:t>𝐷</m:t>
                      </m:r>
                    </m:oMath>
                  </a14:m>
                  <a:r>
                    <a:rPr lang="en-IL" dirty="0"/>
                    <a:t>[L(h(x),y)] </a:t>
                  </a:r>
                </a:p>
                <a:p>
                  <a:r>
                    <a:rPr lang="en-IL" dirty="0"/>
                    <a:t>is small </a:t>
                  </a:r>
                  <a:r>
                    <a:rPr lang="en-US" dirty="0"/>
                    <a:t>f</a:t>
                  </a:r>
                  <a:r>
                    <a:rPr lang="en-IL" dirty="0"/>
                    <a:t>or loss L</a:t>
                  </a:r>
                </a:p>
              </p:txBody>
            </p:sp>
          </mc:Choice>
          <mc:Fallback xmlns="">
            <p:sp>
              <p:nvSpPr>
                <p:cNvPr id="24" name="TextBox 23">
                  <a:extLst>
                    <a:ext uri="{FF2B5EF4-FFF2-40B4-BE49-F238E27FC236}">
                      <a16:creationId xmlns:a16="http://schemas.microsoft.com/office/drawing/2014/main" id="{098F52C9-E738-F6CC-301F-BCFDDA11C07F}"/>
                    </a:ext>
                  </a:extLst>
                </p:cNvPr>
                <p:cNvSpPr txBox="1">
                  <a:spLocks noRot="1" noChangeAspect="1" noMove="1" noResize="1" noEditPoints="1" noAdjustHandles="1" noChangeArrowheads="1" noChangeShapeType="1" noTextEdit="1"/>
                </p:cNvSpPr>
                <p:nvPr/>
              </p:nvSpPr>
              <p:spPr>
                <a:xfrm>
                  <a:off x="501950" y="5540686"/>
                  <a:ext cx="3242619" cy="830997"/>
                </a:xfrm>
                <a:prstGeom prst="rect">
                  <a:avLst/>
                </a:prstGeom>
                <a:blipFill>
                  <a:blip r:embed="rId3"/>
                  <a:stretch>
                    <a:fillRect l="-2344" t="-6061" r="-2344" b="-15152"/>
                  </a:stretch>
                </a:blipFill>
                <a:ln>
                  <a:noFill/>
                </a:ln>
              </p:spPr>
              <p:txBody>
                <a:bodyPr/>
                <a:lstStyle/>
                <a:p>
                  <a:r>
                    <a:rPr lang="en-US">
                      <a:noFill/>
                    </a:rPr>
                    <a:t> </a:t>
                  </a:r>
                </a:p>
              </p:txBody>
            </p:sp>
          </mc:Fallback>
        </mc:AlternateContent>
        <p:sp>
          <p:nvSpPr>
            <p:cNvPr id="515" name="Rectangle 514">
              <a:extLst>
                <a:ext uri="{FF2B5EF4-FFF2-40B4-BE49-F238E27FC236}">
                  <a16:creationId xmlns:a16="http://schemas.microsoft.com/office/drawing/2014/main" id="{6D018D71-0435-6A36-CCF7-7E7738C272A8}"/>
                </a:ext>
              </a:extLst>
            </p:cNvPr>
            <p:cNvSpPr/>
            <p:nvPr/>
          </p:nvSpPr>
          <p:spPr>
            <a:xfrm>
              <a:off x="673832" y="2935998"/>
              <a:ext cx="2777342" cy="340834"/>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A64FB57-44EF-5D59-4577-B645A6E02AF2}"/>
                    </a:ext>
                  </a:extLst>
                </p:cNvPr>
                <p:cNvSpPr txBox="1"/>
                <p:nvPr/>
              </p:nvSpPr>
              <p:spPr>
                <a:xfrm>
                  <a:off x="425450" y="2871070"/>
                  <a:ext cx="3995721" cy="461665"/>
                </a:xfrm>
                <a:prstGeom prst="rect">
                  <a:avLst/>
                </a:prstGeom>
                <a:noFill/>
                <a:ln>
                  <a:noFill/>
                </a:ln>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baseline="-25000"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baseline="-25000"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e>
                          <m:sub>
                            <m:r>
                              <a:rPr lang="en-US" i="1" smtClean="0">
                                <a:solidFill>
                                  <a:schemeClr val="tx1"/>
                                </a:solidFill>
                                <a:latin typeface="Cambria Math" panose="02040503050406030204" pitchFamily="18" charset="0"/>
                              </a:rPr>
                              <m:t> </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𝑦𝑛</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oMath>
                    </m:oMathPara>
                  </a14:m>
                  <a:endParaRPr lang="en-US" i="1" dirty="0">
                    <a:solidFill>
                      <a:srgbClr val="C00000"/>
                    </a:solidFill>
                    <a:latin typeface="Cambria Math" panose="02040503050406030204" pitchFamily="18" charset="0"/>
                  </a:endParaRPr>
                </a:p>
              </p:txBody>
            </p:sp>
          </mc:Choice>
          <mc:Fallback>
            <p:sp>
              <p:nvSpPr>
                <p:cNvPr id="16" name="TextBox 15">
                  <a:extLst>
                    <a:ext uri="{FF2B5EF4-FFF2-40B4-BE49-F238E27FC236}">
                      <a16:creationId xmlns:a16="http://schemas.microsoft.com/office/drawing/2014/main" id="{DA64FB57-44EF-5D59-4577-B645A6E02AF2}"/>
                    </a:ext>
                  </a:extLst>
                </p:cNvPr>
                <p:cNvSpPr txBox="1">
                  <a:spLocks noRot="1" noChangeAspect="1" noMove="1" noResize="1" noEditPoints="1" noAdjustHandles="1" noChangeArrowheads="1" noChangeShapeType="1" noTextEdit="1"/>
                </p:cNvSpPr>
                <p:nvPr/>
              </p:nvSpPr>
              <p:spPr>
                <a:xfrm>
                  <a:off x="425450" y="2871070"/>
                  <a:ext cx="3995721" cy="461665"/>
                </a:xfrm>
                <a:prstGeom prst="rect">
                  <a:avLst/>
                </a:prstGeom>
                <a:blipFill>
                  <a:blip r:embed="rId4"/>
                  <a:stretch>
                    <a:fillRect b="-18919"/>
                  </a:stretch>
                </a:blipFill>
                <a:ln>
                  <a:noFill/>
                </a:ln>
              </p:spPr>
              <p:txBody>
                <a:bodyPr/>
                <a:lstStyle/>
                <a:p>
                  <a:r>
                    <a:rPr lang="en-IL">
                      <a:noFill/>
                    </a:rPr>
                    <a:t> </a:t>
                  </a:r>
                </a:p>
              </p:txBody>
            </p:sp>
          </mc:Fallback>
        </mc:AlternateContent>
      </p:grpSp>
      <p:grpSp>
        <p:nvGrpSpPr>
          <p:cNvPr id="11" name="Group 10">
            <a:extLst>
              <a:ext uri="{FF2B5EF4-FFF2-40B4-BE49-F238E27FC236}">
                <a16:creationId xmlns:a16="http://schemas.microsoft.com/office/drawing/2014/main" id="{15C16794-8A96-50BA-A253-87FB387567AA}"/>
              </a:ext>
            </a:extLst>
          </p:cNvPr>
          <p:cNvGrpSpPr/>
          <p:nvPr/>
        </p:nvGrpSpPr>
        <p:grpSpPr>
          <a:xfrm>
            <a:off x="4708793" y="2733543"/>
            <a:ext cx="3729974" cy="3452686"/>
            <a:chOff x="4554657" y="2863577"/>
            <a:chExt cx="3729974" cy="3452686"/>
          </a:xfrm>
        </p:grpSpPr>
        <p:sp>
          <p:nvSpPr>
            <p:cNvPr id="46" name="Rectangle: Top Corners Snipped 26">
              <a:extLst>
                <a:ext uri="{FF2B5EF4-FFF2-40B4-BE49-F238E27FC236}">
                  <a16:creationId xmlns:a16="http://schemas.microsoft.com/office/drawing/2014/main" id="{E56F9B56-9275-08E2-23B3-DA98233F292C}"/>
                </a:ext>
              </a:extLst>
            </p:cNvPr>
            <p:cNvSpPr/>
            <p:nvPr/>
          </p:nvSpPr>
          <p:spPr>
            <a:xfrm rot="10800000">
              <a:off x="5130187" y="3477782"/>
              <a:ext cx="2545141" cy="1285701"/>
            </a:xfrm>
            <a:prstGeom prst="snip2Same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7" name="Arrow: Down 28">
              <a:extLst>
                <a:ext uri="{FF2B5EF4-FFF2-40B4-BE49-F238E27FC236}">
                  <a16:creationId xmlns:a16="http://schemas.microsoft.com/office/drawing/2014/main" id="{1161D513-8FD2-B61A-3C71-02320348ED9F}"/>
                </a:ext>
              </a:extLst>
            </p:cNvPr>
            <p:cNvSpPr/>
            <p:nvPr/>
          </p:nvSpPr>
          <p:spPr>
            <a:xfrm>
              <a:off x="6330084" y="3297947"/>
              <a:ext cx="126345" cy="46166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8" name="TextBox 47">
              <a:extLst>
                <a:ext uri="{FF2B5EF4-FFF2-40B4-BE49-F238E27FC236}">
                  <a16:creationId xmlns:a16="http://schemas.microsoft.com/office/drawing/2014/main" id="{B5B09AE0-DC96-7165-12DA-AD56AA6749E9}"/>
                </a:ext>
              </a:extLst>
            </p:cNvPr>
            <p:cNvSpPr txBox="1"/>
            <p:nvPr/>
          </p:nvSpPr>
          <p:spPr>
            <a:xfrm>
              <a:off x="5419658" y="3634365"/>
              <a:ext cx="1999972" cy="83099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Times New Roman" panose="02020603050405020304" pitchFamily="18" charset="0"/>
                </a:rPr>
                <a:t>Inference Algorithm h</a:t>
              </a:r>
              <a:endParaRPr kumimoji="0" lang="en-US"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9" name="Rectangle 48">
              <a:extLst>
                <a:ext uri="{FF2B5EF4-FFF2-40B4-BE49-F238E27FC236}">
                  <a16:creationId xmlns:a16="http://schemas.microsoft.com/office/drawing/2014/main" id="{8FEAD781-EEEE-A037-A158-52F7D4365EF1}"/>
                </a:ext>
              </a:extLst>
            </p:cNvPr>
            <p:cNvSpPr/>
            <p:nvPr/>
          </p:nvSpPr>
          <p:spPr>
            <a:xfrm>
              <a:off x="4554657" y="4979247"/>
              <a:ext cx="3729974" cy="1337016"/>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Prediction/risk/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Sequence/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distribution over sequences</a:t>
              </a:r>
            </a:p>
          </p:txBody>
        </p:sp>
        <p:grpSp>
          <p:nvGrpSpPr>
            <p:cNvPr id="61" name="Group 60">
              <a:extLst>
                <a:ext uri="{FF2B5EF4-FFF2-40B4-BE49-F238E27FC236}">
                  <a16:creationId xmlns:a16="http://schemas.microsoft.com/office/drawing/2014/main" id="{AEBBE73B-8051-29C5-2D48-949EC725CBD4}"/>
                </a:ext>
              </a:extLst>
            </p:cNvPr>
            <p:cNvGrpSpPr/>
            <p:nvPr/>
          </p:nvGrpSpPr>
          <p:grpSpPr>
            <a:xfrm>
              <a:off x="5947174" y="2863577"/>
              <a:ext cx="1108701" cy="461665"/>
              <a:chOff x="5795649" y="3314323"/>
              <a:chExt cx="1108701" cy="461665"/>
            </a:xfrm>
          </p:grpSpPr>
          <p:sp>
            <p:nvSpPr>
              <p:cNvPr id="59" name="Rectangle 58">
                <a:extLst>
                  <a:ext uri="{FF2B5EF4-FFF2-40B4-BE49-F238E27FC236}">
                    <a16:creationId xmlns:a16="http://schemas.microsoft.com/office/drawing/2014/main" id="{8891B64C-B6F3-55C6-49BA-D2BE2E35E40E}"/>
                  </a:ext>
                </a:extLst>
              </p:cNvPr>
              <p:cNvSpPr/>
              <p:nvPr/>
            </p:nvSpPr>
            <p:spPr>
              <a:xfrm>
                <a:off x="5795649" y="3353199"/>
                <a:ext cx="346953" cy="395494"/>
              </a:xfrm>
              <a:prstGeom prst="rect">
                <a:avLst/>
              </a:prstGeom>
              <a:solidFill>
                <a:schemeClr val="bg2"/>
              </a:solidFill>
              <a:ln w="635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36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88278F6-6595-D6F0-9039-E058615D6EEA}"/>
                      </a:ext>
                    </a:extLst>
                  </p:cNvPr>
                  <p:cNvSpPr txBox="1"/>
                  <p:nvPr/>
                </p:nvSpPr>
                <p:spPr>
                  <a:xfrm>
                    <a:off x="5795649" y="3314323"/>
                    <a:ext cx="1108701" cy="461665"/>
                  </a:xfrm>
                  <a:prstGeom prst="rect">
                    <a:avLst/>
                  </a:prstGeom>
                  <a:noFill/>
                  <a:ln>
                    <a:noFill/>
                  </a:ln>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𝑥</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b="0" i="1" smtClean="0">
                              <a:solidFill>
                                <a:schemeClr val="tx1"/>
                              </a:solidFill>
                              <a:latin typeface="Cambria Math" panose="02040503050406030204" pitchFamily="18" charset="0"/>
                            </a:rPr>
                            <m:t>′</m:t>
                          </m:r>
                        </m:oMath>
                      </m:oMathPara>
                    </a14:m>
                    <a:endParaRPr lang="en-US" i="1" dirty="0">
                      <a:solidFill>
                        <a:srgbClr val="C00000"/>
                      </a:solidFill>
                      <a:latin typeface="Cambria Math" panose="02040503050406030204" pitchFamily="18" charset="0"/>
                    </a:endParaRPr>
                  </a:p>
                </p:txBody>
              </p:sp>
            </mc:Choice>
            <mc:Fallback xmlns="">
              <p:sp>
                <p:nvSpPr>
                  <p:cNvPr id="60" name="TextBox 59">
                    <a:extLst>
                      <a:ext uri="{FF2B5EF4-FFF2-40B4-BE49-F238E27FC236}">
                        <a16:creationId xmlns:a16="http://schemas.microsoft.com/office/drawing/2014/main" id="{888278F6-6595-D6F0-9039-E058615D6EEA}"/>
                      </a:ext>
                    </a:extLst>
                  </p:cNvPr>
                  <p:cNvSpPr txBox="1">
                    <a:spLocks noRot="1" noChangeAspect="1" noMove="1" noResize="1" noEditPoints="1" noAdjustHandles="1" noChangeArrowheads="1" noChangeShapeType="1" noTextEdit="1"/>
                  </p:cNvSpPr>
                  <p:nvPr/>
                </p:nvSpPr>
                <p:spPr>
                  <a:xfrm>
                    <a:off x="5795649" y="3314323"/>
                    <a:ext cx="1108701" cy="461665"/>
                  </a:xfrm>
                  <a:prstGeom prst="rect">
                    <a:avLst/>
                  </a:prstGeom>
                  <a:blipFill>
                    <a:blip r:embed="rId5"/>
                    <a:stretch>
                      <a:fillRect/>
                    </a:stretch>
                  </a:blipFill>
                  <a:ln>
                    <a:noFill/>
                  </a:ln>
                </p:spPr>
                <p:txBody>
                  <a:bodyPr/>
                  <a:lstStyle/>
                  <a:p>
                    <a:r>
                      <a:rPr lang="en-US">
                        <a:noFill/>
                      </a:rPr>
                      <a:t> </a:t>
                    </a:r>
                  </a:p>
                </p:txBody>
              </p:sp>
            </mc:Fallback>
          </mc:AlternateContent>
        </p:grpSp>
        <p:sp>
          <p:nvSpPr>
            <p:cNvPr id="4" name="Arrow: Down 28">
              <a:extLst>
                <a:ext uri="{FF2B5EF4-FFF2-40B4-BE49-F238E27FC236}">
                  <a16:creationId xmlns:a16="http://schemas.microsoft.com/office/drawing/2014/main" id="{86FF0C98-3335-1F30-33EA-229410D00B04}"/>
                </a:ext>
              </a:extLst>
            </p:cNvPr>
            <p:cNvSpPr/>
            <p:nvPr/>
          </p:nvSpPr>
          <p:spPr>
            <a:xfrm>
              <a:off x="6330084" y="4695233"/>
              <a:ext cx="126345" cy="461665"/>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2" name="Google Shape;551;p47">
            <a:extLst>
              <a:ext uri="{FF2B5EF4-FFF2-40B4-BE49-F238E27FC236}">
                <a16:creationId xmlns:a16="http://schemas.microsoft.com/office/drawing/2014/main" id="{775E05AE-C791-24D4-E554-8A781C791F9C}"/>
              </a:ext>
            </a:extLst>
          </p:cNvPr>
          <p:cNvSpPr/>
          <p:nvPr/>
        </p:nvSpPr>
        <p:spPr>
          <a:xfrm>
            <a:off x="118186" y="729916"/>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grpSp>
        <p:nvGrpSpPr>
          <p:cNvPr id="3" name="Group 2">
            <a:extLst>
              <a:ext uri="{FF2B5EF4-FFF2-40B4-BE49-F238E27FC236}">
                <a16:creationId xmlns:a16="http://schemas.microsoft.com/office/drawing/2014/main" id="{4FCF3317-F1BD-8B52-CF36-BBB817D16D0C}"/>
              </a:ext>
            </a:extLst>
          </p:cNvPr>
          <p:cNvGrpSpPr/>
          <p:nvPr/>
        </p:nvGrpSpPr>
        <p:grpSpPr>
          <a:xfrm>
            <a:off x="4378867" y="1337750"/>
            <a:ext cx="1881163" cy="1291733"/>
            <a:chOff x="4445554" y="1337750"/>
            <a:chExt cx="1881163" cy="1291733"/>
          </a:xfrm>
        </p:grpSpPr>
        <p:sp>
          <p:nvSpPr>
            <p:cNvPr id="5" name="Google Shape;546;p47">
              <a:extLst>
                <a:ext uri="{FF2B5EF4-FFF2-40B4-BE49-F238E27FC236}">
                  <a16:creationId xmlns:a16="http://schemas.microsoft.com/office/drawing/2014/main" id="{338AC498-C9F9-CF79-79A9-5A3114909522}"/>
                </a:ext>
              </a:extLst>
            </p:cNvPr>
            <p:cNvSpPr/>
            <p:nvPr/>
          </p:nvSpPr>
          <p:spPr>
            <a:xfrm>
              <a:off x="5245622" y="1337750"/>
              <a:ext cx="77500" cy="429219"/>
            </a:xfrm>
            <a:prstGeom prst="rect">
              <a:avLst/>
            </a:prstGeom>
            <a:solidFill>
              <a:srgbClr val="F58A41"/>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3" name="Google Shape;547;p47">
              <a:extLst>
                <a:ext uri="{FF2B5EF4-FFF2-40B4-BE49-F238E27FC236}">
                  <a16:creationId xmlns:a16="http://schemas.microsoft.com/office/drawing/2014/main" id="{FD530FC0-D607-37A6-D1FD-55560566894B}"/>
                </a:ext>
              </a:extLst>
            </p:cNvPr>
            <p:cNvSpPr/>
            <p:nvPr/>
          </p:nvSpPr>
          <p:spPr>
            <a:xfrm>
              <a:off x="4445554" y="1701083"/>
              <a:ext cx="1881163" cy="922338"/>
            </a:xfrm>
            <a:prstGeom prst="flowChartProcess">
              <a:avLst/>
            </a:prstGeom>
            <a:solidFill>
              <a:srgbClr val="F58A41"/>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4" name="Google Shape;553;p47">
              <a:extLst>
                <a:ext uri="{FF2B5EF4-FFF2-40B4-BE49-F238E27FC236}">
                  <a16:creationId xmlns:a16="http://schemas.microsoft.com/office/drawing/2014/main" id="{7A2639F1-D66F-EF65-4F39-37237615BBC1}"/>
                </a:ext>
              </a:extLst>
            </p:cNvPr>
            <p:cNvSpPr txBox="1"/>
            <p:nvPr/>
          </p:nvSpPr>
          <p:spPr>
            <a:xfrm>
              <a:off x="4523054" y="1746702"/>
              <a:ext cx="1663890" cy="882781"/>
            </a:xfrm>
            <a:prstGeom prst="rect">
              <a:avLst/>
            </a:prstGeom>
            <a:noFill/>
            <a:ln>
              <a:noFill/>
            </a:ln>
          </p:spPr>
          <p:txBody>
            <a:bodyPr spcFirstLastPara="1" wrap="square" lIns="91425" tIns="91425" rIns="91425" bIns="91425" anchor="ctr" anchorCtr="0">
              <a:noAutofit/>
            </a:bodyPr>
            <a:lstStyle/>
            <a:p>
              <a:pPr>
                <a:spcBef>
                  <a:spcPts val="0"/>
                </a:spcBef>
                <a:spcAft>
                  <a:spcPts val="0"/>
                </a:spcAft>
                <a:buClr>
                  <a:schemeClr val="dk1"/>
                </a:buClr>
                <a:buSzPts val="1100"/>
              </a:pPr>
              <a:r>
                <a:rPr lang="en-US" sz="3200" dirty="0">
                  <a:latin typeface="Calibri" panose="020F0502020204030204" pitchFamily="34" charset="0"/>
                  <a:ea typeface="Avenir"/>
                  <a:cs typeface="Calibri" panose="020F0502020204030204" pitchFamily="34" charset="0"/>
                  <a:sym typeface="Avenir"/>
                </a:rPr>
                <a:t>Verify</a:t>
              </a:r>
              <a:r>
                <a:rPr lang="en-US" sz="2800" dirty="0">
                  <a:latin typeface="Calibri" panose="020F0502020204030204" pitchFamily="34" charset="0"/>
                  <a:ea typeface="Avenir"/>
                  <a:cs typeface="Calibri" panose="020F0502020204030204" pitchFamily="34" charset="0"/>
                  <a:sym typeface="Avenir"/>
                </a:rPr>
                <a:t> </a:t>
              </a:r>
            </a:p>
            <a:p>
              <a:pPr>
                <a:spcBef>
                  <a:spcPts val="0"/>
                </a:spcBef>
                <a:spcAft>
                  <a:spcPts val="0"/>
                </a:spcAft>
                <a:buClr>
                  <a:schemeClr val="dk1"/>
                </a:buClr>
                <a:buSzPts val="1100"/>
              </a:pPr>
              <a:r>
                <a:rPr lang="en-US" sz="1500" dirty="0">
                  <a:latin typeface="Calibri" panose="020F0502020204030204" pitchFamily="34" charset="0"/>
                  <a:ea typeface="Avenir"/>
                  <a:cs typeface="Calibri" panose="020F0502020204030204" pitchFamily="34" charset="0"/>
                  <a:sym typeface="Avenir"/>
                </a:rPr>
                <a:t>Model</a:t>
              </a:r>
            </a:p>
          </p:txBody>
        </p:sp>
      </p:grpSp>
      <p:sp>
        <p:nvSpPr>
          <p:cNvPr id="15" name="TextBox 14">
            <a:extLst>
              <a:ext uri="{FF2B5EF4-FFF2-40B4-BE49-F238E27FC236}">
                <a16:creationId xmlns:a16="http://schemas.microsoft.com/office/drawing/2014/main" id="{54DA4747-E297-1BF2-5FF1-23BE0916E826}"/>
              </a:ext>
            </a:extLst>
          </p:cNvPr>
          <p:cNvSpPr txBox="1"/>
          <p:nvPr/>
        </p:nvSpPr>
        <p:spPr>
          <a:xfrm>
            <a:off x="322899" y="901815"/>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a:t>
            </a:r>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  </a:t>
            </a:r>
            <a:r>
              <a:rPr lang="en-IL" sz="2300" dirty="0">
                <a:latin typeface="Calibri" panose="020F0502020204030204" pitchFamily="34" charset="0"/>
                <a:cs typeface="Calibri" panose="020F0502020204030204" pitchFamily="34" charset="0"/>
              </a:rPr>
              <a:t>Post </a:t>
            </a:r>
            <a:r>
              <a:rPr lang="en-IL" sz="2300">
                <a:latin typeface="Calibri" panose="020F0502020204030204" pitchFamily="34" charset="0"/>
                <a:cs typeface="Calibri" panose="020F0502020204030204" pitchFamily="34" charset="0"/>
              </a:rPr>
              <a:t>Development       </a:t>
            </a:r>
            <a:r>
              <a:rPr lang="en-IL" sz="2300" dirty="0">
                <a:latin typeface="Calibri" panose="020F0502020204030204" pitchFamily="34" charset="0"/>
                <a:cs typeface="Calibri" panose="020F0502020204030204" pitchFamily="34" charset="0"/>
              </a:rPr>
              <a:t>Into the Future</a:t>
            </a:r>
          </a:p>
        </p:txBody>
      </p:sp>
      <p:grpSp>
        <p:nvGrpSpPr>
          <p:cNvPr id="17" name="Group 16">
            <a:extLst>
              <a:ext uri="{FF2B5EF4-FFF2-40B4-BE49-F238E27FC236}">
                <a16:creationId xmlns:a16="http://schemas.microsoft.com/office/drawing/2014/main" id="{EF7C4E46-BAE6-94FB-1CD8-9569E6E31358}"/>
              </a:ext>
            </a:extLst>
          </p:cNvPr>
          <p:cNvGrpSpPr/>
          <p:nvPr/>
        </p:nvGrpSpPr>
        <p:grpSpPr>
          <a:xfrm>
            <a:off x="158189" y="1348092"/>
            <a:ext cx="3927654" cy="1275329"/>
            <a:chOff x="158189" y="1348092"/>
            <a:chExt cx="3927654" cy="1275329"/>
          </a:xfrm>
        </p:grpSpPr>
        <p:sp>
          <p:nvSpPr>
            <p:cNvPr id="18" name="Google Shape;552;p47">
              <a:extLst>
                <a:ext uri="{FF2B5EF4-FFF2-40B4-BE49-F238E27FC236}">
                  <a16:creationId xmlns:a16="http://schemas.microsoft.com/office/drawing/2014/main" id="{AA2B9200-42AF-DDFD-F179-3931D9C6533C}"/>
                </a:ext>
              </a:extLst>
            </p:cNvPr>
            <p:cNvSpPr txBox="1"/>
            <p:nvPr/>
          </p:nvSpPr>
          <p:spPr>
            <a:xfrm>
              <a:off x="158189" y="1701083"/>
              <a:ext cx="3850154" cy="922338"/>
            </a:xfrm>
            <a:prstGeom prst="rect">
              <a:avLst/>
            </a:prstGeom>
            <a:solidFill>
              <a:srgbClr val="92D050"/>
            </a:solidFill>
            <a:ln>
              <a:noFill/>
            </a:ln>
          </p:spPr>
          <p:txBody>
            <a:bodyPr spcFirstLastPara="1" wrap="square" lIns="91425" tIns="91425" rIns="91425" bIns="91425" anchor="ctr" anchorCtr="0">
              <a:noAutofit/>
            </a:bodyPr>
            <a:lstStyle/>
            <a:p>
              <a:pPr algn="l">
                <a:lnSpc>
                  <a:spcPct val="115000"/>
                </a:lnSpc>
                <a:spcBef>
                  <a:spcPts val="0"/>
                </a:spcBef>
                <a:spcAft>
                  <a:spcPts val="0"/>
                </a:spcAft>
                <a:buClr>
                  <a:schemeClr val="dk1"/>
                </a:buClr>
                <a:buSzPts val="1100"/>
              </a:pPr>
              <a:endParaRPr lang="en-US" sz="1800" dirty="0">
                <a:latin typeface="Calibri" panose="020F0502020204030204" pitchFamily="34" charset="0"/>
                <a:ea typeface="Avenir"/>
                <a:cs typeface="Calibri" panose="020F0502020204030204" pitchFamily="34" charset="0"/>
                <a:sym typeface="Avenir"/>
              </a:endParaRPr>
            </a:p>
            <a:p>
              <a:pPr algn="l">
                <a:lnSpc>
                  <a:spcPct val="115000"/>
                </a:lnSpc>
                <a:spcBef>
                  <a:spcPts val="0"/>
                </a:spcBef>
                <a:spcAft>
                  <a:spcPts val="0"/>
                </a:spcAft>
                <a:buClr>
                  <a:schemeClr val="dk1"/>
                </a:buClr>
                <a:buSzPts val="1100"/>
              </a:pPr>
              <a:endParaRPr lang="en-US" sz="1500" dirty="0">
                <a:latin typeface="Calibri" panose="020F0502020204030204" pitchFamily="34" charset="0"/>
                <a:ea typeface="Avenir"/>
                <a:cs typeface="Calibri" panose="020F0502020204030204" pitchFamily="34" charset="0"/>
                <a:sym typeface="Avenir"/>
              </a:endParaRPr>
            </a:p>
            <a:p>
              <a:pPr algn="l"/>
              <a:endParaRPr lang="en-US" sz="1600" dirty="0">
                <a:highlight>
                  <a:srgbClr val="D4EA59"/>
                </a:highlight>
                <a:latin typeface="Calibri" panose="020F0502020204030204" pitchFamily="34" charset="0"/>
                <a:cs typeface="Calibri" panose="020F0502020204030204" pitchFamily="34" charset="0"/>
              </a:endParaRPr>
            </a:p>
            <a:p>
              <a:pPr algn="l">
                <a:lnSpc>
                  <a:spcPct val="115000"/>
                </a:lnSpc>
                <a:spcBef>
                  <a:spcPts val="0"/>
                </a:spcBef>
                <a:spcAft>
                  <a:spcPts val="0"/>
                </a:spcAft>
                <a:buClr>
                  <a:schemeClr val="dk1"/>
                </a:buClr>
                <a:buSzPts val="1100"/>
              </a:pPr>
              <a:endParaRPr sz="1500" dirty="0">
                <a:highlight>
                  <a:srgbClr val="D4EA59"/>
                </a:highlight>
                <a:latin typeface="Calibri" panose="020F0502020204030204" pitchFamily="34" charset="0"/>
                <a:ea typeface="Avenir"/>
                <a:cs typeface="Calibri" panose="020F0502020204030204" pitchFamily="34" charset="0"/>
                <a:sym typeface="Avenir"/>
              </a:endParaRPr>
            </a:p>
          </p:txBody>
        </p:sp>
        <p:grpSp>
          <p:nvGrpSpPr>
            <p:cNvPr id="19" name="Group 18">
              <a:extLst>
                <a:ext uri="{FF2B5EF4-FFF2-40B4-BE49-F238E27FC236}">
                  <a16:creationId xmlns:a16="http://schemas.microsoft.com/office/drawing/2014/main" id="{687292FB-E5C8-743B-7AD7-EB98DBA1E212}"/>
                </a:ext>
              </a:extLst>
            </p:cNvPr>
            <p:cNvGrpSpPr/>
            <p:nvPr/>
          </p:nvGrpSpPr>
          <p:grpSpPr>
            <a:xfrm>
              <a:off x="299212" y="1348092"/>
              <a:ext cx="3786631" cy="1275329"/>
              <a:chOff x="425781" y="1348092"/>
              <a:chExt cx="3786631" cy="1275329"/>
            </a:xfrm>
          </p:grpSpPr>
          <p:sp>
            <p:nvSpPr>
              <p:cNvPr id="20" name="TextBox 19">
                <a:extLst>
                  <a:ext uri="{FF2B5EF4-FFF2-40B4-BE49-F238E27FC236}">
                    <a16:creationId xmlns:a16="http://schemas.microsoft.com/office/drawing/2014/main" id="{E8DD3AE8-09F5-5CBE-981F-2E6A4A972DC5}"/>
                  </a:ext>
                </a:extLst>
              </p:cNvPr>
              <p:cNvSpPr txBox="1"/>
              <p:nvPr/>
            </p:nvSpPr>
            <p:spPr>
              <a:xfrm>
                <a:off x="1991815" y="1773214"/>
                <a:ext cx="2220597" cy="815608"/>
              </a:xfrm>
              <a:prstGeom prst="rect">
                <a:avLst/>
              </a:prstGeom>
              <a:noFill/>
            </p:spPr>
            <p:txBody>
              <a:bodyPr wrap="square">
                <a:spAutoFit/>
              </a:bodyPr>
              <a:lstStyle/>
              <a:p>
                <a:pPr algn="l">
                  <a:spcBef>
                    <a:spcPts val="0"/>
                  </a:spcBef>
                  <a:spcAft>
                    <a:spcPts val="0"/>
                  </a:spcAft>
                  <a:buClr>
                    <a:schemeClr val="dk1"/>
                  </a:buClr>
                  <a:buSzPts val="1100"/>
                </a:pPr>
                <a:r>
                  <a:rPr lang="en-US" sz="3200" dirty="0">
                    <a:latin typeface="Calibri" panose="020F0502020204030204" pitchFamily="34" charset="0"/>
                    <a:ea typeface="Avenir"/>
                    <a:cs typeface="Calibri" panose="020F0502020204030204" pitchFamily="34" charset="0"/>
                    <a:sym typeface="Avenir"/>
                  </a:rPr>
                  <a:t>Train</a:t>
                </a:r>
              </a:p>
              <a:p>
                <a:pPr algn="l">
                  <a:spcBef>
                    <a:spcPts val="0"/>
                  </a:spcBef>
                  <a:spcAft>
                    <a:spcPts val="0"/>
                  </a:spcAft>
                  <a:buClr>
                    <a:schemeClr val="dk1"/>
                  </a:buClr>
                  <a:buSzPts val="1100"/>
                </a:pPr>
                <a:r>
                  <a:rPr lang="en-US" sz="1500" dirty="0">
                    <a:latin typeface="Calibri" panose="020F0502020204030204" pitchFamily="34" charset="0"/>
                    <a:ea typeface="Avenir"/>
                    <a:cs typeface="Calibri" panose="020F0502020204030204" pitchFamily="34" charset="0"/>
                    <a:sym typeface="Avenir"/>
                  </a:rPr>
                  <a:t>Build ML Model on Data</a:t>
                </a:r>
              </a:p>
            </p:txBody>
          </p:sp>
          <p:grpSp>
            <p:nvGrpSpPr>
              <p:cNvPr id="21" name="Group 20">
                <a:extLst>
                  <a:ext uri="{FF2B5EF4-FFF2-40B4-BE49-F238E27FC236}">
                    <a16:creationId xmlns:a16="http://schemas.microsoft.com/office/drawing/2014/main" id="{405E634D-B7FA-70C8-0B61-8F65B73BA507}"/>
                  </a:ext>
                </a:extLst>
              </p:cNvPr>
              <p:cNvGrpSpPr/>
              <p:nvPr/>
            </p:nvGrpSpPr>
            <p:grpSpPr>
              <a:xfrm>
                <a:off x="425781" y="1348092"/>
                <a:ext cx="1751237" cy="1275329"/>
                <a:chOff x="425781" y="1348092"/>
                <a:chExt cx="1751237" cy="1275329"/>
              </a:xfrm>
            </p:grpSpPr>
            <p:sp>
              <p:nvSpPr>
                <p:cNvPr id="22" name="Google Shape;553;p47">
                  <a:extLst>
                    <a:ext uri="{FF2B5EF4-FFF2-40B4-BE49-F238E27FC236}">
                      <a16:creationId xmlns:a16="http://schemas.microsoft.com/office/drawing/2014/main" id="{E5A19B17-4F24-0BF9-2C5C-9C4B04692DB8}"/>
                    </a:ext>
                  </a:extLst>
                </p:cNvPr>
                <p:cNvSpPr txBox="1"/>
                <p:nvPr/>
              </p:nvSpPr>
              <p:spPr>
                <a:xfrm>
                  <a:off x="425781" y="1711678"/>
                  <a:ext cx="1737216" cy="911743"/>
                </a:xfrm>
                <a:prstGeom prst="rect">
                  <a:avLst/>
                </a:prstGeom>
                <a:noFill/>
                <a:ln>
                  <a:noFill/>
                </a:ln>
              </p:spPr>
              <p:txBody>
                <a:bodyPr spcFirstLastPara="1" wrap="square" lIns="91425" tIns="91425" rIns="91425" bIns="91425" anchor="ctr" anchorCtr="0">
                  <a:noAutofit/>
                </a:bodyPr>
                <a:lstStyle/>
                <a:p>
                  <a:pPr algn="l">
                    <a:spcBef>
                      <a:spcPts val="0"/>
                    </a:spcBef>
                    <a:spcAft>
                      <a:spcPts val="0"/>
                    </a:spcAft>
                    <a:buClr>
                      <a:schemeClr val="dk1"/>
                    </a:buClr>
                    <a:buSzPts val="1100"/>
                  </a:pPr>
                  <a:r>
                    <a:rPr lang="en-US" sz="3200" dirty="0">
                      <a:latin typeface="Calibri" panose="020F0502020204030204" pitchFamily="34" charset="0"/>
                      <a:ea typeface="Avenir"/>
                      <a:cs typeface="Calibri" panose="020F0502020204030204" pitchFamily="34" charset="0"/>
                      <a:sym typeface="Avenir"/>
                    </a:rPr>
                    <a:t>Collect</a:t>
                  </a:r>
                  <a:r>
                    <a:rPr lang="en-US" sz="2800" dirty="0">
                      <a:latin typeface="Calibri" panose="020F0502020204030204" pitchFamily="34" charset="0"/>
                      <a:ea typeface="Avenir"/>
                      <a:cs typeface="Calibri" panose="020F0502020204030204" pitchFamily="34" charset="0"/>
                      <a:sym typeface="Avenir"/>
                    </a:rPr>
                    <a:t> </a:t>
                  </a:r>
                </a:p>
                <a:p>
                  <a:pPr algn="l">
                    <a:spcBef>
                      <a:spcPts val="0"/>
                    </a:spcBef>
                    <a:spcAft>
                      <a:spcPts val="0"/>
                    </a:spcAft>
                    <a:buClr>
                      <a:schemeClr val="dk1"/>
                    </a:buClr>
                    <a:buSzPts val="1100"/>
                  </a:pPr>
                  <a:r>
                    <a:rPr lang="en-US" sz="1500" dirty="0">
                      <a:latin typeface="Calibri" panose="020F0502020204030204" pitchFamily="34" charset="0"/>
                      <a:ea typeface="Avenir"/>
                      <a:cs typeface="Calibri" panose="020F0502020204030204" pitchFamily="34" charset="0"/>
                      <a:sym typeface="Avenir"/>
                    </a:rPr>
                    <a:t>Data</a:t>
                  </a:r>
                </a:p>
              </p:txBody>
            </p:sp>
            <p:sp>
              <p:nvSpPr>
                <p:cNvPr id="23" name="Google Shape;546;p47">
                  <a:extLst>
                    <a:ext uri="{FF2B5EF4-FFF2-40B4-BE49-F238E27FC236}">
                      <a16:creationId xmlns:a16="http://schemas.microsoft.com/office/drawing/2014/main" id="{FD4A65A2-6C17-7FD0-25ED-C2C272CA75EF}"/>
                    </a:ext>
                  </a:extLst>
                </p:cNvPr>
                <p:cNvSpPr/>
                <p:nvPr/>
              </p:nvSpPr>
              <p:spPr>
                <a:xfrm>
                  <a:off x="2099518" y="1348092"/>
                  <a:ext cx="77500" cy="558968"/>
                </a:xfrm>
                <a:prstGeom prst="rect">
                  <a:avLst/>
                </a:prstGeom>
                <a:solidFill>
                  <a:srgbClr val="92D050"/>
                </a:solidFill>
                <a:ln>
                  <a:noFill/>
                </a:ln>
              </p:spPr>
              <p:txBody>
                <a:bodyPr spcFirstLastPara="1" wrap="square" lIns="91425" tIns="91425" rIns="91425" bIns="91425" anchor="ctr" anchorCtr="0">
                  <a:noAutofit/>
                </a:bodyPr>
                <a:lstStyle/>
                <a:p>
                  <a:pPr algn="l">
                    <a:spcBef>
                      <a:spcPts val="0"/>
                    </a:spcBef>
                    <a:spcAft>
                      <a:spcPts val="0"/>
                    </a:spcAft>
                  </a:pPr>
                  <a:endParaRPr/>
                </a:p>
              </p:txBody>
            </p:sp>
            <p:cxnSp>
              <p:nvCxnSpPr>
                <p:cNvPr id="25" name="Straight Connector 24">
                  <a:extLst>
                    <a:ext uri="{FF2B5EF4-FFF2-40B4-BE49-F238E27FC236}">
                      <a16:creationId xmlns:a16="http://schemas.microsoft.com/office/drawing/2014/main" id="{AA2A3EB8-499F-E1FC-A0E9-F97B4F4698D6}"/>
                    </a:ext>
                  </a:extLst>
                </p:cNvPr>
                <p:cNvCxnSpPr>
                  <a:cxnSpLocks/>
                </p:cNvCxnSpPr>
                <p:nvPr/>
              </p:nvCxnSpPr>
              <p:spPr>
                <a:xfrm>
                  <a:off x="1870364" y="1813223"/>
                  <a:ext cx="0" cy="7641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26" name="Group 25">
            <a:extLst>
              <a:ext uri="{FF2B5EF4-FFF2-40B4-BE49-F238E27FC236}">
                <a16:creationId xmlns:a16="http://schemas.microsoft.com/office/drawing/2014/main" id="{89693410-B41A-679F-EF01-B110826E2766}"/>
              </a:ext>
            </a:extLst>
          </p:cNvPr>
          <p:cNvGrpSpPr/>
          <p:nvPr/>
        </p:nvGrpSpPr>
        <p:grpSpPr>
          <a:xfrm>
            <a:off x="6573780" y="1337750"/>
            <a:ext cx="2058927" cy="1294793"/>
            <a:chOff x="6573780" y="1337750"/>
            <a:chExt cx="2058927" cy="1294793"/>
          </a:xfrm>
        </p:grpSpPr>
        <p:sp>
          <p:nvSpPr>
            <p:cNvPr id="27" name="Google Shape;548;p47">
              <a:extLst>
                <a:ext uri="{FF2B5EF4-FFF2-40B4-BE49-F238E27FC236}">
                  <a16:creationId xmlns:a16="http://schemas.microsoft.com/office/drawing/2014/main" id="{2895C9CA-A5C0-C8AB-9481-485D73A15047}"/>
                </a:ext>
              </a:extLst>
            </p:cNvPr>
            <p:cNvSpPr/>
            <p:nvPr/>
          </p:nvSpPr>
          <p:spPr>
            <a:xfrm flipH="1">
              <a:off x="7455216" y="1337750"/>
              <a:ext cx="77500" cy="475473"/>
            </a:xfrm>
            <a:prstGeom prst="rect">
              <a:avLst/>
            </a:prstGeom>
            <a:solidFill>
              <a:srgbClr val="F2E449"/>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28" name="Google Shape;554;p47">
              <a:extLst>
                <a:ext uri="{FF2B5EF4-FFF2-40B4-BE49-F238E27FC236}">
                  <a16:creationId xmlns:a16="http://schemas.microsoft.com/office/drawing/2014/main" id="{FF687C51-E620-995D-CB5F-913DE4D385F4}"/>
                </a:ext>
              </a:extLst>
            </p:cNvPr>
            <p:cNvSpPr txBox="1"/>
            <p:nvPr/>
          </p:nvSpPr>
          <p:spPr>
            <a:xfrm>
              <a:off x="6573780" y="1670648"/>
              <a:ext cx="2058926" cy="961895"/>
            </a:xfrm>
            <a:prstGeom prst="rect">
              <a:avLst/>
            </a:prstGeom>
            <a:solidFill>
              <a:srgbClr val="F2E449"/>
            </a:solidFill>
            <a:ln>
              <a:noFill/>
            </a:ln>
          </p:spPr>
          <p:txBody>
            <a:bodyPr spcFirstLastPara="1" wrap="square" lIns="91425" tIns="91425" rIns="91425" bIns="91425" anchor="ctr" anchorCtr="0">
              <a:noAutofit/>
            </a:bodyPr>
            <a:lstStyle/>
            <a:p>
              <a:pPr algn="l">
                <a:lnSpc>
                  <a:spcPct val="115000"/>
                </a:lnSpc>
                <a:spcBef>
                  <a:spcPts val="0"/>
                </a:spcBef>
                <a:spcAft>
                  <a:spcPts val="0"/>
                </a:spcAft>
              </a:pPr>
              <a:endParaRPr sz="1500" dirty="0">
                <a:latin typeface="Calibri" panose="020F0502020204030204" pitchFamily="34" charset="0"/>
                <a:ea typeface="Avenir"/>
                <a:cs typeface="Calibri" panose="020F0502020204030204" pitchFamily="34" charset="0"/>
                <a:sym typeface="Avenir"/>
              </a:endParaRPr>
            </a:p>
          </p:txBody>
        </p:sp>
        <p:sp>
          <p:nvSpPr>
            <p:cNvPr id="29" name="Google Shape;553;p47">
              <a:extLst>
                <a:ext uri="{FF2B5EF4-FFF2-40B4-BE49-F238E27FC236}">
                  <a16:creationId xmlns:a16="http://schemas.microsoft.com/office/drawing/2014/main" id="{B16F610F-FD5B-33EB-5F89-A7E6A7A1F519}"/>
                </a:ext>
              </a:extLst>
            </p:cNvPr>
            <p:cNvSpPr txBox="1"/>
            <p:nvPr/>
          </p:nvSpPr>
          <p:spPr>
            <a:xfrm>
              <a:off x="6573781" y="1701083"/>
              <a:ext cx="2058926" cy="882781"/>
            </a:xfrm>
            <a:prstGeom prst="rect">
              <a:avLst/>
            </a:prstGeom>
            <a:noFill/>
            <a:ln>
              <a:noFill/>
            </a:ln>
          </p:spPr>
          <p:txBody>
            <a:bodyPr spcFirstLastPara="1" wrap="square" lIns="91425" tIns="91425" rIns="91425" bIns="91425" anchor="ctr" anchorCtr="0">
              <a:noAutofit/>
            </a:bodyPr>
            <a:lstStyle/>
            <a:p>
              <a:pPr>
                <a:lnSpc>
                  <a:spcPct val="115000"/>
                </a:lnSpc>
                <a:spcBef>
                  <a:spcPts val="0"/>
                </a:spcBef>
                <a:spcAft>
                  <a:spcPts val="0"/>
                </a:spcAft>
              </a:pPr>
              <a:r>
                <a:rPr lang="en-US" sz="3200" dirty="0">
                  <a:latin typeface="Calibri" panose="020F0502020204030204" pitchFamily="34" charset="0"/>
                  <a:ea typeface="Avenir"/>
                  <a:cs typeface="Calibri" panose="020F0502020204030204" pitchFamily="34" charset="0"/>
                  <a:sym typeface="Avenir"/>
                </a:rPr>
                <a:t>Use/infer </a:t>
              </a:r>
            </a:p>
            <a:p>
              <a:pPr>
                <a:lnSpc>
                  <a:spcPct val="115000"/>
                </a:lnSpc>
                <a:spcBef>
                  <a:spcPts val="0"/>
                </a:spcBef>
                <a:spcAft>
                  <a:spcPts val="0"/>
                </a:spcAft>
              </a:pPr>
              <a:r>
                <a:rPr lang="en-US" sz="1500" dirty="0">
                  <a:latin typeface="Calibri" panose="020F0502020204030204" pitchFamily="34" charset="0"/>
                  <a:ea typeface="Avenir"/>
                  <a:cs typeface="Calibri" panose="020F0502020204030204" pitchFamily="34" charset="0"/>
                  <a:sym typeface="Avenir"/>
                </a:rPr>
                <a:t>On new test data</a:t>
              </a:r>
            </a:p>
          </p:txBody>
        </p:sp>
      </p:grpSp>
    </p:spTree>
    <p:extLst>
      <p:ext uri="{BB962C8B-B14F-4D97-AF65-F5344CB8AC3E}">
        <p14:creationId xmlns:p14="http://schemas.microsoft.com/office/powerpoint/2010/main" val="288665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61" name="Google Shape;561;p47"/>
          <p:cNvSpPr txBox="1">
            <a:spLocks noGrp="1"/>
          </p:cNvSpPr>
          <p:nvPr>
            <p:ph type="title" idx="4294967295"/>
          </p:nvPr>
        </p:nvSpPr>
        <p:spPr>
          <a:xfrm>
            <a:off x="508119" y="252813"/>
            <a:ext cx="8229600" cy="462300"/>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SzPts val="1400"/>
            </a:pPr>
            <a:r>
              <a:rPr lang="en-US" sz="3600" dirty="0">
                <a:solidFill>
                  <a:schemeClr val="accent1"/>
                </a:solidFill>
              </a:rPr>
              <a:t>Adversaries at training time</a:t>
            </a:r>
            <a:endParaRPr sz="3600" dirty="0">
              <a:solidFill>
                <a:schemeClr val="accent1"/>
              </a:solidFill>
            </a:endParaRPr>
          </a:p>
          <a:p>
            <a:pPr>
              <a:lnSpc>
                <a:spcPct val="100000"/>
              </a:lnSpc>
              <a:spcBef>
                <a:spcPts val="0"/>
              </a:spcBef>
              <a:buSzPts val="1400"/>
            </a:pPr>
            <a:endParaRPr sz="3600" dirty="0">
              <a:solidFill>
                <a:schemeClr val="accent1"/>
              </a:solidFill>
            </a:endParaRPr>
          </a:p>
        </p:txBody>
      </p:sp>
      <p:sp>
        <p:nvSpPr>
          <p:cNvPr id="3" name="Content Placeholder 2">
            <a:extLst>
              <a:ext uri="{FF2B5EF4-FFF2-40B4-BE49-F238E27FC236}">
                <a16:creationId xmlns:a16="http://schemas.microsoft.com/office/drawing/2014/main" id="{FAA96F5F-F958-6528-4F4D-1844E26407DC}"/>
              </a:ext>
            </a:extLst>
          </p:cNvPr>
          <p:cNvSpPr txBox="1">
            <a:spLocks/>
          </p:cNvSpPr>
          <p:nvPr/>
        </p:nvSpPr>
        <p:spPr>
          <a:xfrm>
            <a:off x="71739" y="7297214"/>
            <a:ext cx="7886700" cy="4351338"/>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fontAlgn="auto">
              <a:spcAft>
                <a:spcPts val="0"/>
              </a:spcAft>
            </a:pPr>
            <a:endParaRPr lang="en-US" sz="2400" dirty="0"/>
          </a:p>
          <a:p>
            <a:pPr fontAlgn="auto">
              <a:spcAft>
                <a:spcPts val="0"/>
              </a:spcAft>
            </a:pPr>
            <a:endParaRPr lang="en-US" sz="2400" b="1" dirty="0">
              <a:solidFill>
                <a:srgbClr val="002060"/>
              </a:solidFill>
            </a:endParaRPr>
          </a:p>
          <a:p>
            <a:pPr fontAlgn="auto">
              <a:spcAft>
                <a:spcPts val="0"/>
              </a:spcAft>
            </a:pPr>
            <a:r>
              <a:rPr lang="en-US" sz="2400" dirty="0">
                <a:solidFill>
                  <a:srgbClr val="002060"/>
                </a:solidFill>
              </a:rPr>
              <a:t>Post Development, who </a:t>
            </a:r>
            <a:r>
              <a:rPr lang="en-US" sz="2400" dirty="0">
                <a:solidFill>
                  <a:srgbClr val="FF0000"/>
                </a:solidFill>
              </a:rPr>
              <a:t>verifies</a:t>
            </a:r>
            <a:r>
              <a:rPr lang="en-US" sz="2400" dirty="0">
                <a:solidFill>
                  <a:srgbClr val="002060"/>
                </a:solidFill>
              </a:rPr>
              <a:t> that the ML code is correct </a:t>
            </a:r>
          </a:p>
          <a:p>
            <a:pPr fontAlgn="auto">
              <a:spcAft>
                <a:spcPts val="0"/>
              </a:spcAft>
            </a:pPr>
            <a:r>
              <a:rPr lang="en-US" sz="2000" dirty="0"/>
              <a:t>Do verifiers have </a:t>
            </a:r>
            <a:r>
              <a:rPr lang="en-US" sz="2000" i="1" dirty="0"/>
              <a:t>open-source</a:t>
            </a:r>
            <a:r>
              <a:rPr lang="en-US" sz="2000" dirty="0"/>
              <a:t> access to ML algorithm</a:t>
            </a:r>
          </a:p>
          <a:p>
            <a:pPr fontAlgn="auto">
              <a:spcAft>
                <a:spcPts val="0"/>
              </a:spcAft>
            </a:pPr>
            <a:r>
              <a:rPr lang="en-US" sz="2000" dirty="0"/>
              <a:t>Do verifiers have access to historical data to check against</a:t>
            </a:r>
          </a:p>
          <a:p>
            <a:pPr fontAlgn="auto">
              <a:spcAft>
                <a:spcPts val="0"/>
              </a:spcAft>
            </a:pPr>
            <a:r>
              <a:rPr lang="en-US" sz="2000" i="1" dirty="0"/>
              <a:t>In what formal sense, can a machine learning algorithm be verified ?</a:t>
            </a:r>
          </a:p>
          <a:p>
            <a:pPr fontAlgn="auto">
              <a:spcAft>
                <a:spcPts val="0"/>
              </a:spcAft>
            </a:pPr>
            <a:endParaRPr lang="en-US" sz="2400" dirty="0">
              <a:solidFill>
                <a:srgbClr val="002060"/>
              </a:solidFill>
            </a:endParaRPr>
          </a:p>
          <a:p>
            <a:pPr fontAlgn="auto">
              <a:spcAft>
                <a:spcPts val="0"/>
              </a:spcAft>
            </a:pPr>
            <a:r>
              <a:rPr lang="en-US" sz="2400" dirty="0">
                <a:solidFill>
                  <a:srgbClr val="002060"/>
                </a:solidFill>
              </a:rPr>
              <a:t>Assuming ML code is </a:t>
            </a:r>
            <a:r>
              <a:rPr lang="en-US" sz="2400" dirty="0">
                <a:solidFill>
                  <a:srgbClr val="FF0000"/>
                </a:solidFill>
              </a:rPr>
              <a:t>built in accordance </a:t>
            </a:r>
            <a:r>
              <a:rPr lang="en-US" sz="2400" dirty="0">
                <a:solidFill>
                  <a:srgbClr val="002060"/>
                </a:solidFill>
              </a:rPr>
              <a:t>to randomly sampled properly labeled </a:t>
            </a:r>
            <a:r>
              <a:rPr lang="en-US" sz="2400" i="1" dirty="0">
                <a:solidFill>
                  <a:srgbClr val="002060"/>
                </a:solidFill>
              </a:rPr>
              <a:t>past</a:t>
            </a:r>
            <a:r>
              <a:rPr lang="en-US" sz="2400" dirty="0">
                <a:solidFill>
                  <a:srgbClr val="002060"/>
                </a:solidFill>
              </a:rPr>
              <a:t> data distribution. Does it address future data distributions to be encountered?</a:t>
            </a:r>
          </a:p>
          <a:p>
            <a:pPr fontAlgn="auto">
              <a:spcAft>
                <a:spcPts val="0"/>
              </a:spcAft>
            </a:pPr>
            <a:r>
              <a:rPr lang="en-US" sz="2000" dirty="0"/>
              <a:t>Generalization: shift distributions</a:t>
            </a:r>
          </a:p>
          <a:p>
            <a:pPr fontAlgn="auto">
              <a:spcAft>
                <a:spcPts val="0"/>
              </a:spcAft>
            </a:pPr>
            <a:r>
              <a:rPr lang="en-US" sz="2000" dirty="0"/>
              <a:t>Robustness: adversarial distributions</a:t>
            </a:r>
          </a:p>
          <a:p>
            <a:pPr fontAlgn="auto">
              <a:spcAft>
                <a:spcPts val="0"/>
              </a:spcAft>
            </a:pPr>
            <a:r>
              <a:rPr lang="en-US" sz="2000" dirty="0"/>
              <a:t>Fairness: lack of data for minority (or unforeseen) (distributions</a:t>
            </a:r>
          </a:p>
          <a:p>
            <a:pPr fontAlgn="auto">
              <a:spcAft>
                <a:spcPts val="0"/>
              </a:spcAft>
            </a:pPr>
            <a:endParaRPr lang="en-US" sz="2000" dirty="0">
              <a:solidFill>
                <a:srgbClr val="002060"/>
              </a:solidFill>
            </a:endParaRPr>
          </a:p>
          <a:p>
            <a:pPr fontAlgn="auto">
              <a:spcAft>
                <a:spcPts val="0"/>
              </a:spcAft>
            </a:pPr>
            <a:endParaRPr lang="en-US" sz="2400" dirty="0">
              <a:solidFill>
                <a:srgbClr val="002060"/>
              </a:solidFill>
            </a:endParaRPr>
          </a:p>
          <a:p>
            <a:pPr lvl="1" fontAlgn="auto">
              <a:spcAft>
                <a:spcPts val="0"/>
              </a:spcAft>
            </a:pPr>
            <a:endParaRPr lang="en-US" sz="2100" b="1" dirty="0">
              <a:solidFill>
                <a:srgbClr val="002060"/>
              </a:solidFill>
            </a:endParaRPr>
          </a:p>
          <a:p>
            <a:pPr lvl="1" fontAlgn="auto">
              <a:spcAft>
                <a:spcPts val="0"/>
              </a:spcAft>
            </a:pPr>
            <a:endParaRPr lang="en-US" sz="2100" b="1" dirty="0">
              <a:solidFill>
                <a:srgbClr val="002060"/>
              </a:solidFill>
            </a:endParaRPr>
          </a:p>
          <a:p>
            <a:pPr fontAlgn="auto">
              <a:spcAft>
                <a:spcPts val="0"/>
              </a:spcAft>
            </a:pPr>
            <a:endParaRPr lang="en-US" sz="2400" b="1" dirty="0">
              <a:solidFill>
                <a:srgbClr val="002060"/>
              </a:solidFill>
            </a:endParaRPr>
          </a:p>
          <a:p>
            <a:pPr lvl="1" fontAlgn="auto">
              <a:spcAft>
                <a:spcPts val="0"/>
              </a:spcAft>
            </a:pPr>
            <a:endParaRPr lang="en-US" sz="2100" i="1" dirty="0"/>
          </a:p>
          <a:p>
            <a:pPr fontAlgn="auto">
              <a:spcAft>
                <a:spcPts val="0"/>
              </a:spcAft>
            </a:pPr>
            <a:endParaRPr lang="en-US" sz="2400" i="1" dirty="0"/>
          </a:p>
          <a:p>
            <a:pPr fontAlgn="auto">
              <a:spcAft>
                <a:spcPts val="0"/>
              </a:spcAft>
            </a:pPr>
            <a:endParaRPr lang="en-US" sz="2400" dirty="0"/>
          </a:p>
          <a:p>
            <a:pPr fontAlgn="auto">
              <a:spcAft>
                <a:spcPts val="0"/>
              </a:spcAft>
            </a:pPr>
            <a:endParaRPr lang="en-US" sz="2400" dirty="0"/>
          </a:p>
        </p:txBody>
      </p:sp>
      <p:sp>
        <p:nvSpPr>
          <p:cNvPr id="4" name="TextBox 3">
            <a:extLst>
              <a:ext uri="{FF2B5EF4-FFF2-40B4-BE49-F238E27FC236}">
                <a16:creationId xmlns:a16="http://schemas.microsoft.com/office/drawing/2014/main" id="{4FC7E575-4255-3B25-2D9C-178F79FEAC5C}"/>
              </a:ext>
            </a:extLst>
          </p:cNvPr>
          <p:cNvSpPr txBox="1"/>
          <p:nvPr/>
        </p:nvSpPr>
        <p:spPr>
          <a:xfrm>
            <a:off x="322899" y="3312756"/>
            <a:ext cx="8447028" cy="2585323"/>
          </a:xfrm>
          <a:prstGeom prst="rect">
            <a:avLst/>
          </a:prstGeom>
          <a:solidFill>
            <a:schemeClr val="bg1">
              <a:lumMod val="95000"/>
            </a:schemeClr>
          </a:solidFill>
          <a:ln w="34925">
            <a:solidFill>
              <a:srgbClr val="92D050"/>
            </a:solidFill>
          </a:ln>
        </p:spPr>
        <p:txBody>
          <a:bodyPr wrap="square" lIns="274320" tIns="182880" rIns="548640" bIns="182880" rtlCol="0">
            <a:spAutoFit/>
          </a:bodyPr>
          <a:lstStyle/>
          <a:p>
            <a:pPr algn="l"/>
            <a:r>
              <a:rPr lang="en-IL" dirty="0">
                <a:latin typeface="+mn-lt"/>
              </a:rPr>
              <a:t>Training requires massive data held by different parties.  </a:t>
            </a:r>
          </a:p>
          <a:p>
            <a:pPr algn="l"/>
            <a:endParaRPr lang="en-IL" sz="1600" dirty="0">
              <a:latin typeface="+mn-lt"/>
            </a:endParaRPr>
          </a:p>
          <a:p>
            <a:pPr algn="l"/>
            <a:r>
              <a:rPr lang="en-IL" dirty="0">
                <a:latin typeface="+mn-lt"/>
              </a:rPr>
              <a:t>What if the </a:t>
            </a:r>
            <a:r>
              <a:rPr lang="en-IL" dirty="0">
                <a:solidFill>
                  <a:srgbClr val="333399"/>
                </a:solidFill>
                <a:latin typeface="+mn-lt"/>
              </a:rPr>
              <a:t>server/trainer </a:t>
            </a:r>
            <a:r>
              <a:rPr lang="en-IL" dirty="0">
                <a:latin typeface="+mn-lt"/>
              </a:rPr>
              <a:t>is adversarial:</a:t>
            </a:r>
          </a:p>
          <a:p>
            <a:pPr marL="342900" indent="-342900" algn="l">
              <a:buFont typeface="Arial" panose="020B0604020202020204" pitchFamily="34" charset="0"/>
              <a:buChar char="•"/>
            </a:pPr>
            <a:r>
              <a:rPr lang="en-US" sz="2000" dirty="0">
                <a:latin typeface="+mn-lt"/>
              </a:rPr>
              <a:t>Can we k</a:t>
            </a:r>
            <a:r>
              <a:rPr lang="en-IL" sz="2000" dirty="0">
                <a:latin typeface="+mn-lt"/>
              </a:rPr>
              <a:t>eep </a:t>
            </a:r>
            <a:r>
              <a:rPr lang="en-IL" sz="2000" b="1" dirty="0">
                <a:latin typeface="+mn-lt"/>
              </a:rPr>
              <a:t>privacy</a:t>
            </a:r>
            <a:r>
              <a:rPr lang="en-IL" sz="2000" dirty="0">
                <a:latin typeface="+mn-lt"/>
              </a:rPr>
              <a:t> of data and still train? </a:t>
            </a:r>
          </a:p>
          <a:p>
            <a:pPr algn="l"/>
            <a:endParaRPr lang="en-IL" sz="1600" dirty="0">
              <a:latin typeface="+mn-lt"/>
            </a:endParaRPr>
          </a:p>
          <a:p>
            <a:pPr algn="l"/>
            <a:r>
              <a:rPr lang="en-IL" dirty="0">
                <a:latin typeface="+mn-lt"/>
              </a:rPr>
              <a:t>What if </a:t>
            </a:r>
            <a:r>
              <a:rPr lang="en-IL" dirty="0">
                <a:solidFill>
                  <a:srgbClr val="333399"/>
                </a:solidFill>
                <a:latin typeface="+mn-lt"/>
              </a:rPr>
              <a:t>data owners </a:t>
            </a:r>
            <a:r>
              <a:rPr lang="en-IL" dirty="0">
                <a:latin typeface="+mn-lt"/>
              </a:rPr>
              <a:t>are adversarial:</a:t>
            </a:r>
          </a:p>
          <a:p>
            <a:pPr marL="342900" indent="-342900" algn="l">
              <a:buFont typeface="Arial" panose="020B0604020202020204" pitchFamily="34" charset="0"/>
              <a:buChar char="•"/>
            </a:pPr>
            <a:r>
              <a:rPr lang="en-IL" sz="2000" dirty="0">
                <a:latin typeface="+mn-lt"/>
              </a:rPr>
              <a:t>Can we train </a:t>
            </a:r>
            <a:r>
              <a:rPr lang="en-IL" sz="2000" b="1" dirty="0">
                <a:latin typeface="+mn-lt"/>
              </a:rPr>
              <a:t>robustly</a:t>
            </a:r>
            <a:r>
              <a:rPr lang="en-IL" sz="2000" dirty="0">
                <a:latin typeface="+mn-lt"/>
              </a:rPr>
              <a:t> in presence of data poisoning?</a:t>
            </a:r>
          </a:p>
        </p:txBody>
      </p:sp>
      <p:sp>
        <p:nvSpPr>
          <p:cNvPr id="16" name="Google Shape;543;p47">
            <a:extLst>
              <a:ext uri="{FF2B5EF4-FFF2-40B4-BE49-F238E27FC236}">
                <a16:creationId xmlns:a16="http://schemas.microsoft.com/office/drawing/2014/main" id="{158B537F-21F9-BDB8-E65D-D62CB0E3BD98}"/>
              </a:ext>
            </a:extLst>
          </p:cNvPr>
          <p:cNvSpPr/>
          <p:nvPr/>
        </p:nvSpPr>
        <p:spPr>
          <a:xfrm>
            <a:off x="1646607" y="1260337"/>
            <a:ext cx="66796" cy="2052419"/>
          </a:xfrm>
          <a:prstGeom prst="rect">
            <a:avLst/>
          </a:prstGeom>
          <a:solidFill>
            <a:srgbClr val="92D050"/>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7" name="Google Shape;544;p47">
            <a:extLst>
              <a:ext uri="{FF2B5EF4-FFF2-40B4-BE49-F238E27FC236}">
                <a16:creationId xmlns:a16="http://schemas.microsoft.com/office/drawing/2014/main" id="{ECC83B32-EDF1-28FF-AC6A-075AC6AB8CF6}"/>
              </a:ext>
            </a:extLst>
          </p:cNvPr>
          <p:cNvSpPr/>
          <p:nvPr/>
        </p:nvSpPr>
        <p:spPr>
          <a:xfrm>
            <a:off x="667269" y="1702984"/>
            <a:ext cx="2059964" cy="1311510"/>
          </a:xfrm>
          <a:prstGeom prst="flowChartProcess">
            <a:avLst/>
          </a:prstGeom>
          <a:solidFill>
            <a:srgbClr val="92D050"/>
          </a:solidFill>
          <a:ln w="38100">
            <a:noFill/>
          </a:ln>
        </p:spPr>
        <p:txBody>
          <a:bodyPr spcFirstLastPara="1" wrap="square" lIns="91425" tIns="91425" rIns="91425" bIns="91425" anchor="ctr" anchorCtr="0">
            <a:noAutofit/>
          </a:bodyPr>
          <a:lstStyle/>
          <a:p>
            <a:pPr algn="l">
              <a:spcBef>
                <a:spcPts val="0"/>
              </a:spcBef>
              <a:spcAft>
                <a:spcPts val="0"/>
              </a:spcAft>
            </a:pPr>
            <a:endParaRPr/>
          </a:p>
        </p:txBody>
      </p:sp>
      <p:sp>
        <p:nvSpPr>
          <p:cNvPr id="24" name="Google Shape;557;p47">
            <a:extLst>
              <a:ext uri="{FF2B5EF4-FFF2-40B4-BE49-F238E27FC236}">
                <a16:creationId xmlns:a16="http://schemas.microsoft.com/office/drawing/2014/main" id="{6918B0D4-9726-9DA9-5C50-7CF5387F379D}"/>
              </a:ext>
            </a:extLst>
          </p:cNvPr>
          <p:cNvSpPr txBox="1"/>
          <p:nvPr/>
        </p:nvSpPr>
        <p:spPr>
          <a:xfrm>
            <a:off x="706431" y="1757107"/>
            <a:ext cx="1981640" cy="1255263"/>
          </a:xfrm>
          <a:prstGeom prst="rect">
            <a:avLst/>
          </a:prstGeom>
          <a:noFill/>
          <a:ln w="38100">
            <a:noFill/>
          </a:ln>
        </p:spPr>
        <p:txBody>
          <a:bodyPr spcFirstLastPara="1" wrap="square" lIns="91425" tIns="91425" rIns="91425" bIns="91425" anchor="ctr" anchorCtr="0">
            <a:noAutofit/>
          </a:bodyPr>
          <a:lstStyle/>
          <a:p>
            <a:pPr>
              <a:lnSpc>
                <a:spcPct val="115000"/>
              </a:lnSpc>
              <a:spcBef>
                <a:spcPts val="0"/>
              </a:spcBef>
              <a:spcAft>
                <a:spcPts val="0"/>
              </a:spcAft>
              <a:buClr>
                <a:srgbClr val="000000"/>
              </a:buClr>
              <a:buSzPts val="1100"/>
            </a:pPr>
            <a:r>
              <a:rPr lang="en-US" sz="3200" dirty="0">
                <a:latin typeface="Calibri" panose="020F0502020204030204" pitchFamily="34" charset="0"/>
                <a:ea typeface="Avenir"/>
                <a:cs typeface="Calibri" panose="020F0502020204030204" pitchFamily="34" charset="0"/>
                <a:sym typeface="Avenir"/>
              </a:rPr>
              <a:t>Train</a:t>
            </a:r>
            <a:endParaRPr lang="en-US" sz="2000" dirty="0">
              <a:latin typeface="Calibri" panose="020F0502020204030204" pitchFamily="34" charset="0"/>
              <a:ea typeface="Avenir"/>
              <a:cs typeface="Calibri" panose="020F0502020204030204" pitchFamily="34" charset="0"/>
              <a:sym typeface="Avenir"/>
            </a:endParaRPr>
          </a:p>
          <a:p>
            <a:pPr>
              <a:spcBef>
                <a:spcPts val="0"/>
              </a:spcBef>
              <a:spcAft>
                <a:spcPts val="0"/>
              </a:spcAft>
              <a:buClr>
                <a:srgbClr val="000000"/>
              </a:buClr>
              <a:buSzPts val="1100"/>
            </a:pPr>
            <a:r>
              <a:rPr lang="en-US" sz="1500" dirty="0">
                <a:latin typeface="Calibri" panose="020F0502020204030204" pitchFamily="34" charset="0"/>
                <a:ea typeface="Avenir"/>
                <a:cs typeface="Calibri" panose="020F0502020204030204" pitchFamily="34" charset="0"/>
                <a:sym typeface="Avenir"/>
              </a:rPr>
              <a:t>Collect &amp; use data to build ML model</a:t>
            </a:r>
            <a:endParaRPr sz="1500" dirty="0">
              <a:latin typeface="Calibri" panose="020F0502020204030204" pitchFamily="34" charset="0"/>
              <a:ea typeface="Avenir"/>
              <a:cs typeface="Calibri" panose="020F0502020204030204" pitchFamily="34" charset="0"/>
              <a:sym typeface="Avenir"/>
            </a:endParaRPr>
          </a:p>
        </p:txBody>
      </p:sp>
      <p:pic>
        <p:nvPicPr>
          <p:cNvPr id="9" name="Picture 8" descr="A screenshot of a computer&#10;&#10;Description automatically generated with medium confidence">
            <a:extLst>
              <a:ext uri="{FF2B5EF4-FFF2-40B4-BE49-F238E27FC236}">
                <a16:creationId xmlns:a16="http://schemas.microsoft.com/office/drawing/2014/main" id="{B8210031-D34F-97E8-5CB0-02E6AC1B999E}"/>
              </a:ext>
            </a:extLst>
          </p:cNvPr>
          <p:cNvPicPr>
            <a:picLocks noChangeAspect="1"/>
          </p:cNvPicPr>
          <p:nvPr/>
        </p:nvPicPr>
        <p:blipFill rotWithShape="1">
          <a:blip r:embed="rId3">
            <a:extLst>
              <a:ext uri="{28A0092B-C50C-407E-A947-70E740481C1C}">
                <a14:useLocalDpi xmlns:a14="http://schemas.microsoft.com/office/drawing/2010/main" val="0"/>
              </a:ext>
            </a:extLst>
          </a:blip>
          <a:srcRect l="8123" t="19820" r="39005" b="30578"/>
          <a:stretch/>
        </p:blipFill>
        <p:spPr>
          <a:xfrm>
            <a:off x="696570" y="7188534"/>
            <a:ext cx="4109405" cy="2243171"/>
          </a:xfrm>
          <a:prstGeom prst="rect">
            <a:avLst/>
          </a:prstGeom>
        </p:spPr>
      </p:pic>
      <p:sp>
        <p:nvSpPr>
          <p:cNvPr id="10" name="Google Shape;551;p47">
            <a:extLst>
              <a:ext uri="{FF2B5EF4-FFF2-40B4-BE49-F238E27FC236}">
                <a16:creationId xmlns:a16="http://schemas.microsoft.com/office/drawing/2014/main" id="{C154C7E0-6DE5-2C66-ED0B-1940660423F7}"/>
              </a:ext>
            </a:extLst>
          </p:cNvPr>
          <p:cNvSpPr/>
          <p:nvPr/>
        </p:nvSpPr>
        <p:spPr>
          <a:xfrm>
            <a:off x="118186" y="729916"/>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sp>
        <p:nvSpPr>
          <p:cNvPr id="11" name="TextBox 10">
            <a:extLst>
              <a:ext uri="{FF2B5EF4-FFF2-40B4-BE49-F238E27FC236}">
                <a16:creationId xmlns:a16="http://schemas.microsoft.com/office/drawing/2014/main" id="{F941E2FC-374E-F9A8-687C-99811AE5B8E5}"/>
              </a:ext>
            </a:extLst>
          </p:cNvPr>
          <p:cNvSpPr txBox="1"/>
          <p:nvPr/>
        </p:nvSpPr>
        <p:spPr>
          <a:xfrm>
            <a:off x="322899" y="901815"/>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Post Development       </a:t>
            </a:r>
            <a:r>
              <a:rPr lang="en-IL" sz="2300" dirty="0">
                <a:latin typeface="Calibri" panose="020F0502020204030204" pitchFamily="34" charset="0"/>
                <a:cs typeface="Calibri" panose="020F0502020204030204" pitchFamily="34" charset="0"/>
              </a:rPr>
              <a:t>Into the Future</a:t>
            </a:r>
          </a:p>
        </p:txBody>
      </p:sp>
      <p:pic>
        <p:nvPicPr>
          <p:cNvPr id="5" name="Picture 4">
            <a:extLst>
              <a:ext uri="{FF2B5EF4-FFF2-40B4-BE49-F238E27FC236}">
                <a16:creationId xmlns:a16="http://schemas.microsoft.com/office/drawing/2014/main" id="{91F63D9C-E734-F705-3494-AA6290AD14C9}"/>
              </a:ext>
            </a:extLst>
          </p:cNvPr>
          <p:cNvPicPr>
            <a:picLocks noChangeAspect="1"/>
          </p:cNvPicPr>
          <p:nvPr/>
        </p:nvPicPr>
        <p:blipFill>
          <a:blip r:embed="rId4"/>
          <a:stretch>
            <a:fillRect/>
          </a:stretch>
        </p:blipFill>
        <p:spPr>
          <a:xfrm>
            <a:off x="29896" y="3880367"/>
            <a:ext cx="6062843" cy="1193741"/>
          </a:xfrm>
          <a:prstGeom prst="rect">
            <a:avLst/>
          </a:prstGeom>
        </p:spPr>
      </p:pic>
    </p:spTree>
    <p:extLst>
      <p:ext uri="{BB962C8B-B14F-4D97-AF65-F5344CB8AC3E}">
        <p14:creationId xmlns:p14="http://schemas.microsoft.com/office/powerpoint/2010/main" val="20062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17E0-D431-3733-D769-1B31878C4637}"/>
              </a:ext>
            </a:extLst>
          </p:cNvPr>
          <p:cNvSpPr>
            <a:spLocks noGrp="1"/>
          </p:cNvSpPr>
          <p:nvPr>
            <p:ph type="title"/>
          </p:nvPr>
        </p:nvSpPr>
        <p:spPr>
          <a:xfrm>
            <a:off x="569805" y="342536"/>
            <a:ext cx="5385707" cy="1325563"/>
          </a:xfrm>
        </p:spPr>
        <p:txBody>
          <a:bodyPr>
            <a:normAutofit/>
          </a:bodyPr>
          <a:lstStyle/>
          <a:p>
            <a:r>
              <a:rPr lang="en-IL" sz="4000" dirty="0">
                <a:solidFill>
                  <a:schemeClr val="accent1"/>
                </a:solidFill>
              </a:rPr>
              <a:t>Privacy</a:t>
            </a:r>
            <a:br>
              <a:rPr lang="en-IL" sz="4000" dirty="0"/>
            </a:br>
            <a:endParaRPr lang="en-IL" sz="4000" dirty="0"/>
          </a:p>
        </p:txBody>
      </p:sp>
      <p:pic>
        <p:nvPicPr>
          <p:cNvPr id="7" name="Picture 6">
            <a:extLst>
              <a:ext uri="{FF2B5EF4-FFF2-40B4-BE49-F238E27FC236}">
                <a16:creationId xmlns:a16="http://schemas.microsoft.com/office/drawing/2014/main" id="{DB71FE4A-3DD4-A980-DD08-3FDFB11F5B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9805" y="1226916"/>
            <a:ext cx="7386059" cy="4938357"/>
          </a:xfrm>
          <a:prstGeom prst="rect">
            <a:avLst/>
          </a:prstGeom>
        </p:spPr>
      </p:pic>
      <p:sp>
        <p:nvSpPr>
          <p:cNvPr id="8" name="TextBox 7">
            <a:extLst>
              <a:ext uri="{FF2B5EF4-FFF2-40B4-BE49-F238E27FC236}">
                <a16:creationId xmlns:a16="http://schemas.microsoft.com/office/drawing/2014/main" id="{F7E72BB5-12AC-039F-4906-9755C833E50E}"/>
              </a:ext>
            </a:extLst>
          </p:cNvPr>
          <p:cNvSpPr txBox="1"/>
          <p:nvPr/>
        </p:nvSpPr>
        <p:spPr>
          <a:xfrm>
            <a:off x="836023" y="1668099"/>
            <a:ext cx="3296139" cy="2954655"/>
          </a:xfrm>
          <a:prstGeom prst="rect">
            <a:avLst/>
          </a:prstGeom>
          <a:noFill/>
          <a:ln>
            <a:noFill/>
          </a:ln>
        </p:spPr>
        <p:txBody>
          <a:bodyPr wrap="square" lIns="274320" tIns="182880" rIns="274320" bIns="182880" rtlCol="0">
            <a:spAutoFit/>
          </a:bodyPr>
          <a:lstStyle/>
          <a:p>
            <a:pPr algn="l"/>
            <a:r>
              <a:rPr lang="en-IL" sz="2800" dirty="0">
                <a:solidFill>
                  <a:srgbClr val="333399"/>
                </a:solidFill>
                <a:latin typeface="+mn-lt"/>
              </a:rPr>
              <a:t>Task: </a:t>
            </a:r>
            <a:r>
              <a:rPr lang="en-US" sz="2800" dirty="0">
                <a:latin typeface="+mn-lt"/>
              </a:rPr>
              <a:t>p</a:t>
            </a:r>
            <a:r>
              <a:rPr lang="en-IL" sz="2800" dirty="0">
                <a:latin typeface="+mn-lt"/>
              </a:rPr>
              <a:t>rivate </a:t>
            </a:r>
            <a:r>
              <a:rPr lang="en-US" sz="2800" dirty="0">
                <a:latin typeface="+mn-lt"/>
              </a:rPr>
              <a:t>t</a:t>
            </a:r>
            <a:r>
              <a:rPr lang="en-IL" sz="2800" dirty="0">
                <a:latin typeface="+mn-lt"/>
              </a:rPr>
              <a:t>raining</a:t>
            </a:r>
          </a:p>
          <a:p>
            <a:pPr algn="l"/>
            <a:endParaRPr lang="en-IL" sz="2800" dirty="0">
              <a:latin typeface="+mn-lt"/>
            </a:endParaRPr>
          </a:p>
          <a:p>
            <a:pPr algn="l"/>
            <a:r>
              <a:rPr lang="en-US" sz="2800" dirty="0">
                <a:solidFill>
                  <a:srgbClr val="333399"/>
                </a:solidFill>
                <a:latin typeface="+mn-lt"/>
              </a:rPr>
              <a:t>Adversary</a:t>
            </a:r>
            <a:r>
              <a:rPr lang="en-US" sz="2800" dirty="0">
                <a:latin typeface="+mn-lt"/>
              </a:rPr>
              <a:t>: Honest but C</a:t>
            </a:r>
            <a:r>
              <a:rPr lang="en-IL" sz="2800" dirty="0">
                <a:latin typeface="+mn-lt"/>
              </a:rPr>
              <a:t>urious </a:t>
            </a:r>
            <a:r>
              <a:rPr lang="en-IL" sz="2800" dirty="0">
                <a:solidFill>
                  <a:srgbClr val="333399"/>
                </a:solidFill>
                <a:latin typeface="+mn-lt"/>
              </a:rPr>
              <a:t>trainer</a:t>
            </a:r>
          </a:p>
          <a:p>
            <a:pPr algn="l"/>
            <a:r>
              <a:rPr lang="en-US" sz="2800" dirty="0">
                <a:latin typeface="+mn-lt"/>
              </a:rPr>
              <a:t>P</a:t>
            </a:r>
            <a:r>
              <a:rPr lang="en-IL" sz="2800" dirty="0">
                <a:latin typeface="+mn-lt"/>
              </a:rPr>
              <a:t>oly bounded </a:t>
            </a:r>
          </a:p>
        </p:txBody>
      </p:sp>
      <p:sp>
        <p:nvSpPr>
          <p:cNvPr id="4" name="TextBox 3">
            <a:extLst>
              <a:ext uri="{FF2B5EF4-FFF2-40B4-BE49-F238E27FC236}">
                <a16:creationId xmlns:a16="http://schemas.microsoft.com/office/drawing/2014/main" id="{0E8621A4-DAB3-A5EA-0F95-23B1C8C43E91}"/>
              </a:ext>
            </a:extLst>
          </p:cNvPr>
          <p:cNvSpPr txBox="1"/>
          <p:nvPr/>
        </p:nvSpPr>
        <p:spPr>
          <a:xfrm>
            <a:off x="4512042" y="2901308"/>
            <a:ext cx="2814733" cy="2246769"/>
          </a:xfrm>
          <a:prstGeom prst="rect">
            <a:avLst/>
          </a:prstGeom>
          <a:noFill/>
        </p:spPr>
        <p:txBody>
          <a:bodyPr wrap="square">
            <a:spAutoFit/>
          </a:bodyPr>
          <a:lstStyle/>
          <a:p>
            <a:pPr algn="l"/>
            <a:r>
              <a:rPr lang="en-IL" sz="2800">
                <a:solidFill>
                  <a:srgbClr val="333399"/>
                </a:solidFill>
                <a:latin typeface="+mn-lt"/>
              </a:rPr>
              <a:t>Good Enough “Solution”:</a:t>
            </a:r>
          </a:p>
          <a:p>
            <a:pPr algn="l"/>
            <a:r>
              <a:rPr lang="en-US" sz="2800" dirty="0">
                <a:latin typeface="+mn-lt"/>
              </a:rPr>
              <a:t>C</a:t>
            </a:r>
            <a:r>
              <a:rPr lang="en-IL" sz="2800">
                <a:latin typeface="+mn-lt"/>
              </a:rPr>
              <a:t>an’t </a:t>
            </a:r>
            <a:r>
              <a:rPr lang="en-US" sz="2800" dirty="0">
                <a:latin typeface="+mn-lt"/>
              </a:rPr>
              <a:t>l</a:t>
            </a:r>
            <a:r>
              <a:rPr lang="en-IL" sz="2800">
                <a:latin typeface="+mn-lt"/>
              </a:rPr>
              <a:t>earn more about data than </a:t>
            </a:r>
            <a:r>
              <a:rPr lang="en-US" sz="2800" dirty="0">
                <a:latin typeface="+mn-lt"/>
              </a:rPr>
              <a:t>h</a:t>
            </a:r>
            <a:r>
              <a:rPr lang="en-IL" sz="2800">
                <a:latin typeface="+mn-lt"/>
              </a:rPr>
              <a:t> reveals </a:t>
            </a:r>
            <a:endParaRPr lang="en-IL" sz="2800" dirty="0">
              <a:latin typeface="+mn-lt"/>
            </a:endParaRPr>
          </a:p>
        </p:txBody>
      </p:sp>
    </p:spTree>
    <p:extLst>
      <p:ext uri="{BB962C8B-B14F-4D97-AF65-F5344CB8AC3E}">
        <p14:creationId xmlns:p14="http://schemas.microsoft.com/office/powerpoint/2010/main" val="277886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719" name="Google Shape;543;p47">
            <a:extLst>
              <a:ext uri="{FF2B5EF4-FFF2-40B4-BE49-F238E27FC236}">
                <a16:creationId xmlns:a16="http://schemas.microsoft.com/office/drawing/2014/main" id="{F1F63C67-B58D-59B5-7272-E52A8F8DB65F}"/>
              </a:ext>
            </a:extLst>
          </p:cNvPr>
          <p:cNvSpPr/>
          <p:nvPr/>
        </p:nvSpPr>
        <p:spPr>
          <a:xfrm>
            <a:off x="1646607" y="1260337"/>
            <a:ext cx="66796" cy="2078160"/>
          </a:xfrm>
          <a:prstGeom prst="rect">
            <a:avLst/>
          </a:prstGeom>
          <a:solidFill>
            <a:srgbClr val="92D050"/>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561" name="Google Shape;561;p47"/>
          <p:cNvSpPr txBox="1">
            <a:spLocks noGrp="1"/>
          </p:cNvSpPr>
          <p:nvPr>
            <p:ph type="title" idx="4294967295"/>
          </p:nvPr>
        </p:nvSpPr>
        <p:spPr>
          <a:xfrm>
            <a:off x="516293" y="227786"/>
            <a:ext cx="8229600" cy="462300"/>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SzPts val="1400"/>
            </a:pPr>
            <a:r>
              <a:rPr lang="en-US" sz="3600" dirty="0">
                <a:solidFill>
                  <a:schemeClr val="accent1"/>
                </a:solidFill>
              </a:rPr>
              <a:t>Privacy in ML </a:t>
            </a:r>
            <a:endParaRPr sz="3600" dirty="0">
              <a:solidFill>
                <a:schemeClr val="accent1"/>
              </a:solidFill>
            </a:endParaRPr>
          </a:p>
        </p:txBody>
      </p:sp>
      <p:grpSp>
        <p:nvGrpSpPr>
          <p:cNvPr id="721" name="Group 720">
            <a:extLst>
              <a:ext uri="{FF2B5EF4-FFF2-40B4-BE49-F238E27FC236}">
                <a16:creationId xmlns:a16="http://schemas.microsoft.com/office/drawing/2014/main" id="{E4A4C522-94FD-6D9C-7B0A-948B63DC906E}"/>
              </a:ext>
            </a:extLst>
          </p:cNvPr>
          <p:cNvGrpSpPr/>
          <p:nvPr/>
        </p:nvGrpSpPr>
        <p:grpSpPr>
          <a:xfrm>
            <a:off x="185390" y="2924887"/>
            <a:ext cx="4089073" cy="2181024"/>
            <a:chOff x="71567" y="3191211"/>
            <a:chExt cx="4306501" cy="2444046"/>
          </a:xfrm>
        </p:grpSpPr>
        <p:pic>
          <p:nvPicPr>
            <p:cNvPr id="6" name="Picture 5">
              <a:extLst>
                <a:ext uri="{FF2B5EF4-FFF2-40B4-BE49-F238E27FC236}">
                  <a16:creationId xmlns:a16="http://schemas.microsoft.com/office/drawing/2014/main" id="{1843F3C9-2F51-EC0E-FF92-B3A437103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7" y="3191211"/>
              <a:ext cx="4306501" cy="2444046"/>
            </a:xfrm>
            <a:prstGeom prst="rect">
              <a:avLst/>
            </a:prstGeom>
            <a:solidFill>
              <a:schemeClr val="bg1"/>
            </a:solidFill>
            <a:ln w="19050">
              <a:solidFill>
                <a:srgbClr val="92D050"/>
              </a:solidFill>
            </a:ln>
          </p:spPr>
        </p:pic>
        <p:sp>
          <p:nvSpPr>
            <p:cNvPr id="8" name="TextBox 7">
              <a:extLst>
                <a:ext uri="{FF2B5EF4-FFF2-40B4-BE49-F238E27FC236}">
                  <a16:creationId xmlns:a16="http://schemas.microsoft.com/office/drawing/2014/main" id="{385C2F56-754A-D449-A4AE-FAB9B2D3F5CF}"/>
                </a:ext>
              </a:extLst>
            </p:cNvPr>
            <p:cNvSpPr txBox="1"/>
            <p:nvPr/>
          </p:nvSpPr>
          <p:spPr>
            <a:xfrm>
              <a:off x="1643608" y="3602217"/>
              <a:ext cx="1051890" cy="338554"/>
            </a:xfrm>
            <a:prstGeom prst="rect">
              <a:avLst/>
            </a:prstGeom>
            <a:noFill/>
          </p:spPr>
          <p:txBody>
            <a:bodyPr wrap="none" rtlCol="0">
              <a:spAutoFit/>
            </a:bodyPr>
            <a:lstStyle/>
            <a:p>
              <a:r>
                <a:rPr lang="en-IL" sz="1600" dirty="0">
                  <a:latin typeface="Arial" panose="020B0604020202020204" pitchFamily="34" charset="0"/>
                  <a:cs typeface="Arial" panose="020B0604020202020204" pitchFamily="34" charset="0"/>
                </a:rPr>
                <a:t>2012 - on</a:t>
              </a:r>
            </a:p>
          </p:txBody>
        </p:sp>
      </p:grpSp>
      <p:sp>
        <p:nvSpPr>
          <p:cNvPr id="9" name="TextBox 8">
            <a:extLst>
              <a:ext uri="{FF2B5EF4-FFF2-40B4-BE49-F238E27FC236}">
                <a16:creationId xmlns:a16="http://schemas.microsoft.com/office/drawing/2014/main" id="{911F4A86-42B1-F63E-029E-62C5A72D6DEB}"/>
              </a:ext>
            </a:extLst>
          </p:cNvPr>
          <p:cNvSpPr txBox="1"/>
          <p:nvPr/>
        </p:nvSpPr>
        <p:spPr>
          <a:xfrm>
            <a:off x="4526365" y="2904746"/>
            <a:ext cx="4132026" cy="1954381"/>
          </a:xfrm>
          <a:prstGeom prst="rect">
            <a:avLst/>
          </a:prstGeom>
          <a:solidFill>
            <a:srgbClr val="EAF5F8"/>
          </a:solidFill>
          <a:ln>
            <a:noFill/>
          </a:ln>
        </p:spPr>
        <p:txBody>
          <a:bodyPr wrap="square" lIns="182880" tIns="91440" bIns="91440" rtlCol="0">
            <a:spAutoFit/>
          </a:bodyPr>
          <a:lstStyle/>
          <a:p>
            <a:pPr algn="l"/>
            <a:r>
              <a:rPr lang="en-IL" sz="2000" b="1" dirty="0">
                <a:latin typeface="Calibri" panose="020F0502020204030204" pitchFamily="34" charset="0"/>
                <a:cs typeface="Calibri" panose="020F0502020204030204" pitchFamily="34" charset="0"/>
              </a:rPr>
              <a:t>Tools: </a:t>
            </a:r>
          </a:p>
          <a:p>
            <a:pPr algn="l"/>
            <a:r>
              <a:rPr lang="en-IL" sz="1900" dirty="0">
                <a:latin typeface="Calibri" panose="020F0502020204030204" pitchFamily="34" charset="0"/>
                <a:cs typeface="Calibri" panose="020F0502020204030204" pitchFamily="34" charset="0"/>
              </a:rPr>
              <a:t>Secret Sharing (79-), Multi-Party Secure Computation (80’s-), </a:t>
            </a:r>
          </a:p>
          <a:p>
            <a:pPr algn="l"/>
            <a:r>
              <a:rPr lang="en-IL" sz="1900" dirty="0">
                <a:latin typeface="Calibri" panose="020F0502020204030204" pitchFamily="34" charset="0"/>
                <a:cs typeface="Calibri" panose="020F0502020204030204" pitchFamily="34" charset="0"/>
              </a:rPr>
              <a:t>Private Information Retrieval (95-), Homomorphic Encryption (‘08-),</a:t>
            </a:r>
          </a:p>
          <a:p>
            <a:pPr algn="l"/>
            <a:r>
              <a:rPr lang="en-IL" sz="1900" dirty="0">
                <a:latin typeface="Calibri" panose="020F0502020204030204" pitchFamily="34" charset="0"/>
                <a:cs typeface="Calibri" panose="020F0502020204030204" pitchFamily="34" charset="0"/>
              </a:rPr>
              <a:t>Function Secret  Sharing(‘15-</a:t>
            </a:r>
            <a:r>
              <a:rPr lang="en-IL" sz="1900" dirty="0">
                <a:latin typeface="+mn-lt"/>
              </a:rPr>
              <a:t>)</a:t>
            </a:r>
          </a:p>
        </p:txBody>
      </p:sp>
      <p:grpSp>
        <p:nvGrpSpPr>
          <p:cNvPr id="12" name="Group 11">
            <a:extLst>
              <a:ext uri="{FF2B5EF4-FFF2-40B4-BE49-F238E27FC236}">
                <a16:creationId xmlns:a16="http://schemas.microsoft.com/office/drawing/2014/main" id="{1407488E-8C5C-C529-4401-BF7035A4E55A}"/>
              </a:ext>
            </a:extLst>
          </p:cNvPr>
          <p:cNvGrpSpPr/>
          <p:nvPr/>
        </p:nvGrpSpPr>
        <p:grpSpPr>
          <a:xfrm>
            <a:off x="2149363" y="5294686"/>
            <a:ext cx="1954163" cy="1113664"/>
            <a:chOff x="2285815" y="1676400"/>
            <a:chExt cx="4229080" cy="3149027"/>
          </a:xfrm>
        </p:grpSpPr>
        <p:sp>
          <p:nvSpPr>
            <p:cNvPr id="14" name="Line 4">
              <a:extLst>
                <a:ext uri="{FF2B5EF4-FFF2-40B4-BE49-F238E27FC236}">
                  <a16:creationId xmlns:a16="http://schemas.microsoft.com/office/drawing/2014/main" id="{7D94A998-E2CC-CF44-008B-FDD207C5FA01}"/>
                </a:ext>
              </a:extLst>
            </p:cNvPr>
            <p:cNvSpPr>
              <a:spLocks noChangeShapeType="1"/>
            </p:cNvSpPr>
            <p:nvPr/>
          </p:nvSpPr>
          <p:spPr bwMode="auto">
            <a:xfrm flipV="1">
              <a:off x="3306814" y="2209340"/>
              <a:ext cx="617063" cy="596324"/>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5">
              <a:extLst>
                <a:ext uri="{FF2B5EF4-FFF2-40B4-BE49-F238E27FC236}">
                  <a16:creationId xmlns:a16="http://schemas.microsoft.com/office/drawing/2014/main" id="{7877DC6B-CAD1-3AD3-7803-54E5C449BC8A}"/>
                </a:ext>
              </a:extLst>
            </p:cNvPr>
            <p:cNvSpPr>
              <a:spLocks noChangeShapeType="1"/>
            </p:cNvSpPr>
            <p:nvPr/>
          </p:nvSpPr>
          <p:spPr bwMode="auto">
            <a:xfrm flipH="1" flipV="1">
              <a:off x="4395868" y="2167258"/>
              <a:ext cx="650777" cy="596325"/>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6">
              <a:extLst>
                <a:ext uri="{FF2B5EF4-FFF2-40B4-BE49-F238E27FC236}">
                  <a16:creationId xmlns:a16="http://schemas.microsoft.com/office/drawing/2014/main" id="{3D0443B7-F8AC-0C02-E1CA-4EF0528F2F81}"/>
                </a:ext>
              </a:extLst>
            </p:cNvPr>
            <p:cNvSpPr>
              <a:spLocks noChangeShapeType="1"/>
            </p:cNvSpPr>
            <p:nvPr/>
          </p:nvSpPr>
          <p:spPr bwMode="auto">
            <a:xfrm>
              <a:off x="3109638" y="3435860"/>
              <a:ext cx="179806" cy="377707"/>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Line 7">
              <a:extLst>
                <a:ext uri="{FF2B5EF4-FFF2-40B4-BE49-F238E27FC236}">
                  <a16:creationId xmlns:a16="http://schemas.microsoft.com/office/drawing/2014/main" id="{A8792DDD-965A-FA03-00B1-D0C9372CB4F1}"/>
                </a:ext>
              </a:extLst>
            </p:cNvPr>
            <p:cNvSpPr>
              <a:spLocks noChangeShapeType="1"/>
            </p:cNvSpPr>
            <p:nvPr/>
          </p:nvSpPr>
          <p:spPr bwMode="auto">
            <a:xfrm flipH="1">
              <a:off x="5054819" y="3435860"/>
              <a:ext cx="163460" cy="32844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Line 8">
              <a:extLst>
                <a:ext uri="{FF2B5EF4-FFF2-40B4-BE49-F238E27FC236}">
                  <a16:creationId xmlns:a16="http://schemas.microsoft.com/office/drawing/2014/main" id="{50DE3FD5-B071-EA7A-C9F5-D21871CD1C27}"/>
                </a:ext>
              </a:extLst>
            </p:cNvPr>
            <p:cNvSpPr>
              <a:spLocks noChangeShapeType="1"/>
            </p:cNvSpPr>
            <p:nvPr/>
          </p:nvSpPr>
          <p:spPr bwMode="auto">
            <a:xfrm>
              <a:off x="3678686" y="4209749"/>
              <a:ext cx="988936"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Line 9">
              <a:extLst>
                <a:ext uri="{FF2B5EF4-FFF2-40B4-BE49-F238E27FC236}">
                  <a16:creationId xmlns:a16="http://schemas.microsoft.com/office/drawing/2014/main" id="{28018004-9C8E-9228-ACD6-5C60C331407F}"/>
                </a:ext>
              </a:extLst>
            </p:cNvPr>
            <p:cNvSpPr>
              <a:spLocks noChangeShapeType="1"/>
            </p:cNvSpPr>
            <p:nvPr/>
          </p:nvSpPr>
          <p:spPr bwMode="auto">
            <a:xfrm flipV="1">
              <a:off x="3649058" y="2384850"/>
              <a:ext cx="424997" cy="1198809"/>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Line 10">
              <a:extLst>
                <a:ext uri="{FF2B5EF4-FFF2-40B4-BE49-F238E27FC236}">
                  <a16:creationId xmlns:a16="http://schemas.microsoft.com/office/drawing/2014/main" id="{1E455E7A-E5EE-184A-F54D-7AC7B5E603B2}"/>
                </a:ext>
              </a:extLst>
            </p:cNvPr>
            <p:cNvSpPr>
              <a:spLocks noChangeShapeType="1"/>
            </p:cNvSpPr>
            <p:nvPr/>
          </p:nvSpPr>
          <p:spPr bwMode="auto">
            <a:xfrm>
              <a:off x="4237516" y="2401273"/>
              <a:ext cx="523074" cy="1165965"/>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Line 11">
              <a:extLst>
                <a:ext uri="{FF2B5EF4-FFF2-40B4-BE49-F238E27FC236}">
                  <a16:creationId xmlns:a16="http://schemas.microsoft.com/office/drawing/2014/main" id="{79DD74EC-9104-3CA1-F9A8-1A993BE4736E}"/>
                </a:ext>
              </a:extLst>
            </p:cNvPr>
            <p:cNvSpPr>
              <a:spLocks noChangeShapeType="1"/>
            </p:cNvSpPr>
            <p:nvPr/>
          </p:nvSpPr>
          <p:spPr bwMode="auto">
            <a:xfrm>
              <a:off x="3305791" y="3140263"/>
              <a:ext cx="1356722" cy="771836"/>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Line 12">
              <a:extLst>
                <a:ext uri="{FF2B5EF4-FFF2-40B4-BE49-F238E27FC236}">
                  <a16:creationId xmlns:a16="http://schemas.microsoft.com/office/drawing/2014/main" id="{31C82D57-BA39-CF1E-7EB5-9F92CDB68F5C}"/>
                </a:ext>
              </a:extLst>
            </p:cNvPr>
            <p:cNvSpPr>
              <a:spLocks noChangeShapeType="1"/>
            </p:cNvSpPr>
            <p:nvPr/>
          </p:nvSpPr>
          <p:spPr bwMode="auto">
            <a:xfrm flipV="1">
              <a:off x="3747134" y="3173108"/>
              <a:ext cx="1209608" cy="755413"/>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Rectangle 22">
              <a:extLst>
                <a:ext uri="{FF2B5EF4-FFF2-40B4-BE49-F238E27FC236}">
                  <a16:creationId xmlns:a16="http://schemas.microsoft.com/office/drawing/2014/main" id="{0F2457BF-98A2-E794-D4A5-7AE4B258D52E}"/>
                </a:ext>
              </a:extLst>
            </p:cNvPr>
            <p:cNvSpPr>
              <a:spLocks noChangeArrowheads="1"/>
            </p:cNvSpPr>
            <p:nvPr/>
          </p:nvSpPr>
          <p:spPr bwMode="auto">
            <a:xfrm>
              <a:off x="4509783" y="1752602"/>
              <a:ext cx="1265971" cy="8630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0488" tIns="44450" rIns="90488" bIns="44450">
              <a:spAutoFit/>
            </a:bodyPr>
            <a:lstStyle/>
            <a:p>
              <a:pPr eaLnBrk="0" hangingPunct="0"/>
              <a:r>
                <a:rPr lang="en-US" sz="1400" b="1" dirty="0">
                  <a:solidFill>
                    <a:srgbClr val="0C67B7"/>
                  </a:solidFill>
                  <a:latin typeface="+mj-lt"/>
                </a:rPr>
                <a:t>Data</a:t>
              </a:r>
              <a:r>
                <a:rPr lang="en-US" sz="1400" b="1" baseline="-25000" dirty="0">
                  <a:solidFill>
                    <a:srgbClr val="0C67B7"/>
                  </a:solidFill>
                  <a:latin typeface="+mj-lt"/>
                </a:rPr>
                <a:t>2</a:t>
              </a:r>
            </a:p>
          </p:txBody>
        </p:sp>
        <p:sp>
          <p:nvSpPr>
            <p:cNvPr id="24" name="Rectangle 23">
              <a:extLst>
                <a:ext uri="{FF2B5EF4-FFF2-40B4-BE49-F238E27FC236}">
                  <a16:creationId xmlns:a16="http://schemas.microsoft.com/office/drawing/2014/main" id="{B25F3E69-7471-DEC1-E1E9-B9F789723A30}"/>
                </a:ext>
              </a:extLst>
            </p:cNvPr>
            <p:cNvSpPr>
              <a:spLocks noChangeArrowheads="1"/>
            </p:cNvSpPr>
            <p:nvPr/>
          </p:nvSpPr>
          <p:spPr bwMode="auto">
            <a:xfrm>
              <a:off x="5265038" y="2843828"/>
              <a:ext cx="1249857" cy="8630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hangingPunct="0"/>
              <a:r>
                <a:rPr lang="en-US" sz="1400" b="1" dirty="0">
                  <a:solidFill>
                    <a:srgbClr val="0C67B7"/>
                  </a:solidFill>
                  <a:latin typeface="+mj-lt"/>
                </a:rPr>
                <a:t>Data</a:t>
              </a:r>
              <a:r>
                <a:rPr lang="en-US" sz="1400" b="1" baseline="-25000" dirty="0">
                  <a:solidFill>
                    <a:srgbClr val="0C67B7"/>
                  </a:solidFill>
                  <a:latin typeface="+mj-lt"/>
                </a:rPr>
                <a:t>3</a:t>
              </a:r>
            </a:p>
          </p:txBody>
        </p:sp>
        <p:sp>
          <p:nvSpPr>
            <p:cNvPr id="25" name="Rectangle 24">
              <a:extLst>
                <a:ext uri="{FF2B5EF4-FFF2-40B4-BE49-F238E27FC236}">
                  <a16:creationId xmlns:a16="http://schemas.microsoft.com/office/drawing/2014/main" id="{4E967863-12D8-2092-F3B6-1AE0FAB91FCE}"/>
                </a:ext>
              </a:extLst>
            </p:cNvPr>
            <p:cNvSpPr>
              <a:spLocks noChangeArrowheads="1"/>
            </p:cNvSpPr>
            <p:nvPr/>
          </p:nvSpPr>
          <p:spPr bwMode="auto">
            <a:xfrm>
              <a:off x="4961885" y="3962401"/>
              <a:ext cx="1249857" cy="8630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hangingPunct="0"/>
              <a:r>
                <a:rPr lang="en-US" sz="1400" b="1" dirty="0">
                  <a:solidFill>
                    <a:srgbClr val="0C67B7"/>
                  </a:solidFill>
                  <a:latin typeface="+mj-lt"/>
                </a:rPr>
                <a:t>Data</a:t>
              </a:r>
              <a:r>
                <a:rPr lang="en-US" sz="1400" b="1" baseline="-25000" dirty="0">
                  <a:solidFill>
                    <a:srgbClr val="0C67B7"/>
                  </a:solidFill>
                  <a:latin typeface="+mj-lt"/>
                </a:rPr>
                <a:t>4</a:t>
              </a:r>
            </a:p>
          </p:txBody>
        </p:sp>
        <p:sp>
          <p:nvSpPr>
            <p:cNvPr id="26" name="Rectangle 25">
              <a:extLst>
                <a:ext uri="{FF2B5EF4-FFF2-40B4-BE49-F238E27FC236}">
                  <a16:creationId xmlns:a16="http://schemas.microsoft.com/office/drawing/2014/main" id="{2C4C7804-1F5A-A8F4-A35E-208061CA0A5C}"/>
                </a:ext>
              </a:extLst>
            </p:cNvPr>
            <p:cNvSpPr>
              <a:spLocks noChangeArrowheads="1"/>
            </p:cNvSpPr>
            <p:nvPr/>
          </p:nvSpPr>
          <p:spPr bwMode="auto">
            <a:xfrm>
              <a:off x="2289892" y="3886199"/>
              <a:ext cx="1284548" cy="8630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hangingPunct="0"/>
              <a:r>
                <a:rPr lang="en-US" sz="1400" b="1" dirty="0" err="1">
                  <a:solidFill>
                    <a:srgbClr val="0C67B7"/>
                  </a:solidFill>
                  <a:latin typeface="+mj-lt"/>
                </a:rPr>
                <a:t>Data</a:t>
              </a:r>
              <a:r>
                <a:rPr lang="en-US" sz="1400" b="1" baseline="-25000" dirty="0" err="1">
                  <a:solidFill>
                    <a:srgbClr val="0C67B7"/>
                  </a:solidFill>
                  <a:latin typeface="+mj-lt"/>
                </a:rPr>
                <a:t>N</a:t>
              </a:r>
              <a:endParaRPr lang="en-US" sz="1400" b="1" baseline="-25000" dirty="0">
                <a:solidFill>
                  <a:srgbClr val="0C67B7"/>
                </a:solidFill>
                <a:latin typeface="+mj-lt"/>
              </a:endParaRPr>
            </a:p>
          </p:txBody>
        </p:sp>
        <p:sp>
          <p:nvSpPr>
            <p:cNvPr id="27" name="Line 30">
              <a:extLst>
                <a:ext uri="{FF2B5EF4-FFF2-40B4-BE49-F238E27FC236}">
                  <a16:creationId xmlns:a16="http://schemas.microsoft.com/office/drawing/2014/main" id="{B512F5F4-E7AF-3CE0-47A7-48062A3B8C6F}"/>
                </a:ext>
              </a:extLst>
            </p:cNvPr>
            <p:cNvSpPr>
              <a:spLocks noChangeShapeType="1"/>
            </p:cNvSpPr>
            <p:nvPr/>
          </p:nvSpPr>
          <p:spPr bwMode="auto">
            <a:xfrm>
              <a:off x="3403867" y="2984254"/>
              <a:ext cx="1454798"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 name="Rectangle 27">
              <a:extLst>
                <a:ext uri="{FF2B5EF4-FFF2-40B4-BE49-F238E27FC236}">
                  <a16:creationId xmlns:a16="http://schemas.microsoft.com/office/drawing/2014/main" id="{14B867BE-077D-CBFA-5E2C-A1056AB5E0AA}"/>
                </a:ext>
              </a:extLst>
            </p:cNvPr>
            <p:cNvSpPr>
              <a:spLocks noChangeArrowheads="1"/>
            </p:cNvSpPr>
            <p:nvPr/>
          </p:nvSpPr>
          <p:spPr bwMode="auto">
            <a:xfrm>
              <a:off x="2285815" y="1783607"/>
              <a:ext cx="1249857" cy="8630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algn="ctr" eaLnBrk="0" hangingPunct="0"/>
              <a:r>
                <a:rPr lang="en-US" sz="1400" b="1" dirty="0">
                  <a:solidFill>
                    <a:srgbClr val="0C67B7"/>
                  </a:solidFill>
                  <a:latin typeface="+mj-lt"/>
                </a:rPr>
                <a:t>Data</a:t>
              </a:r>
              <a:r>
                <a:rPr lang="en-US" sz="1400" b="1" baseline="-25000" dirty="0">
                  <a:solidFill>
                    <a:srgbClr val="0C67B7"/>
                  </a:solidFill>
                  <a:latin typeface="+mj-lt"/>
                </a:rPr>
                <a:t>1</a:t>
              </a:r>
            </a:p>
          </p:txBody>
        </p:sp>
        <p:grpSp>
          <p:nvGrpSpPr>
            <p:cNvPr id="29" name="Group 28">
              <a:extLst>
                <a:ext uri="{FF2B5EF4-FFF2-40B4-BE49-F238E27FC236}">
                  <a16:creationId xmlns:a16="http://schemas.microsoft.com/office/drawing/2014/main" id="{46ECC54F-9689-9BAB-CA8F-70BF520A1696}"/>
                </a:ext>
              </a:extLst>
            </p:cNvPr>
            <p:cNvGrpSpPr>
              <a:grpSpLocks/>
            </p:cNvGrpSpPr>
            <p:nvPr/>
          </p:nvGrpSpPr>
          <p:grpSpPr bwMode="auto">
            <a:xfrm>
              <a:off x="2514600" y="2590800"/>
              <a:ext cx="635000" cy="854075"/>
              <a:chOff x="2238" y="2928"/>
              <a:chExt cx="496" cy="538"/>
            </a:xfrm>
          </p:grpSpPr>
          <p:sp>
            <p:nvSpPr>
              <p:cNvPr id="656" name="Freeform 655">
                <a:extLst>
                  <a:ext uri="{FF2B5EF4-FFF2-40B4-BE49-F238E27FC236}">
                    <a16:creationId xmlns:a16="http://schemas.microsoft.com/office/drawing/2014/main" id="{B426CA8D-A431-4ED5-5568-2EF656EA78D4}"/>
                  </a:ext>
                </a:extLst>
              </p:cNvPr>
              <p:cNvSpPr>
                <a:spLocks/>
              </p:cNvSpPr>
              <p:nvPr/>
            </p:nvSpPr>
            <p:spPr bwMode="auto">
              <a:xfrm>
                <a:off x="2490" y="2928"/>
                <a:ext cx="244" cy="510"/>
              </a:xfrm>
              <a:custGeom>
                <a:avLst/>
                <a:gdLst>
                  <a:gd name="T0" fmla="*/ 0 w 244"/>
                  <a:gd name="T1" fmla="*/ 0 h 510"/>
                  <a:gd name="T2" fmla="*/ 15 w 244"/>
                  <a:gd name="T3" fmla="*/ 509 h 510"/>
                  <a:gd name="T4" fmla="*/ 202 w 244"/>
                  <a:gd name="T5" fmla="*/ 489 h 510"/>
                  <a:gd name="T6" fmla="*/ 243 w 244"/>
                  <a:gd name="T7" fmla="*/ 44 h 510"/>
                  <a:gd name="T8" fmla="*/ 0 w 244"/>
                  <a:gd name="T9" fmla="*/ 0 h 510"/>
                  <a:gd name="T10" fmla="*/ 0 60000 65536"/>
                  <a:gd name="T11" fmla="*/ 0 60000 65536"/>
                  <a:gd name="T12" fmla="*/ 0 60000 65536"/>
                  <a:gd name="T13" fmla="*/ 0 60000 65536"/>
                  <a:gd name="T14" fmla="*/ 0 60000 65536"/>
                  <a:gd name="T15" fmla="*/ 0 w 244"/>
                  <a:gd name="T16" fmla="*/ 0 h 510"/>
                  <a:gd name="T17" fmla="*/ 244 w 244"/>
                  <a:gd name="T18" fmla="*/ 510 h 510"/>
                </a:gdLst>
                <a:ahLst/>
                <a:cxnLst>
                  <a:cxn ang="T10">
                    <a:pos x="T0" y="T1"/>
                  </a:cxn>
                  <a:cxn ang="T11">
                    <a:pos x="T2" y="T3"/>
                  </a:cxn>
                  <a:cxn ang="T12">
                    <a:pos x="T4" y="T5"/>
                  </a:cxn>
                  <a:cxn ang="T13">
                    <a:pos x="T6" y="T7"/>
                  </a:cxn>
                  <a:cxn ang="T14">
                    <a:pos x="T8" y="T9"/>
                  </a:cxn>
                </a:cxnLst>
                <a:rect l="T15" t="T16" r="T17" b="T18"/>
                <a:pathLst>
                  <a:path w="244" h="510">
                    <a:moveTo>
                      <a:pt x="0" y="0"/>
                    </a:moveTo>
                    <a:lnTo>
                      <a:pt x="15" y="509"/>
                    </a:lnTo>
                    <a:lnTo>
                      <a:pt x="202" y="489"/>
                    </a:lnTo>
                    <a:lnTo>
                      <a:pt x="243" y="44"/>
                    </a:lnTo>
                    <a:lnTo>
                      <a:pt x="0" y="0"/>
                    </a:lnTo>
                  </a:path>
                </a:pathLst>
              </a:custGeom>
              <a:solidFill>
                <a:srgbClr val="BFBFDF"/>
              </a:solidFill>
              <a:ln w="12700" cap="rnd">
                <a:solidFill>
                  <a:srgbClr val="000000"/>
                </a:solidFill>
                <a:round/>
                <a:headEnd/>
                <a:tailEnd/>
              </a:ln>
            </p:spPr>
            <p:txBody>
              <a:bodyPr/>
              <a:lstStyle/>
              <a:p>
                <a:endParaRPr lang="en-US"/>
              </a:p>
            </p:txBody>
          </p:sp>
          <p:sp>
            <p:nvSpPr>
              <p:cNvPr id="657" name="Freeform 656">
                <a:extLst>
                  <a:ext uri="{FF2B5EF4-FFF2-40B4-BE49-F238E27FC236}">
                    <a16:creationId xmlns:a16="http://schemas.microsoft.com/office/drawing/2014/main" id="{F18A9C10-0BEA-9371-7B57-3A1CF4C957CB}"/>
                  </a:ext>
                </a:extLst>
              </p:cNvPr>
              <p:cNvSpPr>
                <a:spLocks/>
              </p:cNvSpPr>
              <p:nvPr/>
            </p:nvSpPr>
            <p:spPr bwMode="auto">
              <a:xfrm>
                <a:off x="2506" y="3418"/>
                <a:ext cx="186" cy="48"/>
              </a:xfrm>
              <a:custGeom>
                <a:avLst/>
                <a:gdLst>
                  <a:gd name="T0" fmla="*/ 0 w 186"/>
                  <a:gd name="T1" fmla="*/ 19 h 48"/>
                  <a:gd name="T2" fmla="*/ 0 w 186"/>
                  <a:gd name="T3" fmla="*/ 47 h 48"/>
                  <a:gd name="T4" fmla="*/ 182 w 186"/>
                  <a:gd name="T5" fmla="*/ 21 h 48"/>
                  <a:gd name="T6" fmla="*/ 185 w 186"/>
                  <a:gd name="T7" fmla="*/ 0 h 48"/>
                  <a:gd name="T8" fmla="*/ 0 w 186"/>
                  <a:gd name="T9" fmla="*/ 19 h 48"/>
                  <a:gd name="T10" fmla="*/ 0 60000 65536"/>
                  <a:gd name="T11" fmla="*/ 0 60000 65536"/>
                  <a:gd name="T12" fmla="*/ 0 60000 65536"/>
                  <a:gd name="T13" fmla="*/ 0 60000 65536"/>
                  <a:gd name="T14" fmla="*/ 0 60000 65536"/>
                  <a:gd name="T15" fmla="*/ 0 w 186"/>
                  <a:gd name="T16" fmla="*/ 0 h 48"/>
                  <a:gd name="T17" fmla="*/ 186 w 186"/>
                  <a:gd name="T18" fmla="*/ 48 h 48"/>
                </a:gdLst>
                <a:ahLst/>
                <a:cxnLst>
                  <a:cxn ang="T10">
                    <a:pos x="T0" y="T1"/>
                  </a:cxn>
                  <a:cxn ang="T11">
                    <a:pos x="T2" y="T3"/>
                  </a:cxn>
                  <a:cxn ang="T12">
                    <a:pos x="T4" y="T5"/>
                  </a:cxn>
                  <a:cxn ang="T13">
                    <a:pos x="T6" y="T7"/>
                  </a:cxn>
                  <a:cxn ang="T14">
                    <a:pos x="T8" y="T9"/>
                  </a:cxn>
                </a:cxnLst>
                <a:rect l="T15" t="T16" r="T17" b="T18"/>
                <a:pathLst>
                  <a:path w="186" h="48">
                    <a:moveTo>
                      <a:pt x="0" y="19"/>
                    </a:moveTo>
                    <a:lnTo>
                      <a:pt x="0" y="47"/>
                    </a:lnTo>
                    <a:lnTo>
                      <a:pt x="182" y="21"/>
                    </a:lnTo>
                    <a:lnTo>
                      <a:pt x="185" y="0"/>
                    </a:lnTo>
                    <a:lnTo>
                      <a:pt x="0" y="19"/>
                    </a:lnTo>
                  </a:path>
                </a:pathLst>
              </a:custGeom>
              <a:solidFill>
                <a:srgbClr val="9F9FBF"/>
              </a:solidFill>
              <a:ln w="12700" cap="rnd">
                <a:solidFill>
                  <a:srgbClr val="000000"/>
                </a:solidFill>
                <a:round/>
                <a:headEnd/>
                <a:tailEnd/>
              </a:ln>
            </p:spPr>
            <p:txBody>
              <a:bodyPr/>
              <a:lstStyle/>
              <a:p>
                <a:endParaRPr lang="en-US"/>
              </a:p>
            </p:txBody>
          </p:sp>
          <p:grpSp>
            <p:nvGrpSpPr>
              <p:cNvPr id="658" name="Group 657">
                <a:extLst>
                  <a:ext uri="{FF2B5EF4-FFF2-40B4-BE49-F238E27FC236}">
                    <a16:creationId xmlns:a16="http://schemas.microsoft.com/office/drawing/2014/main" id="{CC96FD69-BA62-9834-C156-DE5B0DB39DD6}"/>
                  </a:ext>
                </a:extLst>
              </p:cNvPr>
              <p:cNvGrpSpPr>
                <a:grpSpLocks/>
              </p:cNvGrpSpPr>
              <p:nvPr/>
            </p:nvGrpSpPr>
            <p:grpSpPr bwMode="auto">
              <a:xfrm>
                <a:off x="2514" y="2956"/>
                <a:ext cx="199" cy="150"/>
                <a:chOff x="2514" y="2956"/>
                <a:chExt cx="199" cy="150"/>
              </a:xfrm>
            </p:grpSpPr>
            <p:sp>
              <p:nvSpPr>
                <p:cNvPr id="695" name="Freeform 89">
                  <a:extLst>
                    <a:ext uri="{FF2B5EF4-FFF2-40B4-BE49-F238E27FC236}">
                      <a16:creationId xmlns:a16="http://schemas.microsoft.com/office/drawing/2014/main" id="{25C6A5AD-384E-FDC4-97CA-4C19F879EFEA}"/>
                    </a:ext>
                  </a:extLst>
                </p:cNvPr>
                <p:cNvSpPr>
                  <a:spLocks/>
                </p:cNvSpPr>
                <p:nvPr/>
              </p:nvSpPr>
              <p:spPr bwMode="auto">
                <a:xfrm>
                  <a:off x="2514" y="2956"/>
                  <a:ext cx="199" cy="150"/>
                </a:xfrm>
                <a:custGeom>
                  <a:avLst/>
                  <a:gdLst>
                    <a:gd name="T0" fmla="*/ 0 w 199"/>
                    <a:gd name="T1" fmla="*/ 0 h 150"/>
                    <a:gd name="T2" fmla="*/ 1 w 199"/>
                    <a:gd name="T3" fmla="*/ 141 h 150"/>
                    <a:gd name="T4" fmla="*/ 187 w 199"/>
                    <a:gd name="T5" fmla="*/ 149 h 150"/>
                    <a:gd name="T6" fmla="*/ 198 w 199"/>
                    <a:gd name="T7" fmla="*/ 34 h 150"/>
                    <a:gd name="T8" fmla="*/ 0 w 199"/>
                    <a:gd name="T9" fmla="*/ 0 h 150"/>
                    <a:gd name="T10" fmla="*/ 0 60000 65536"/>
                    <a:gd name="T11" fmla="*/ 0 60000 65536"/>
                    <a:gd name="T12" fmla="*/ 0 60000 65536"/>
                    <a:gd name="T13" fmla="*/ 0 60000 65536"/>
                    <a:gd name="T14" fmla="*/ 0 60000 65536"/>
                    <a:gd name="T15" fmla="*/ 0 w 199"/>
                    <a:gd name="T16" fmla="*/ 0 h 150"/>
                    <a:gd name="T17" fmla="*/ 199 w 199"/>
                    <a:gd name="T18" fmla="*/ 150 h 150"/>
                  </a:gdLst>
                  <a:ahLst/>
                  <a:cxnLst>
                    <a:cxn ang="T10">
                      <a:pos x="T0" y="T1"/>
                    </a:cxn>
                    <a:cxn ang="T11">
                      <a:pos x="T2" y="T3"/>
                    </a:cxn>
                    <a:cxn ang="T12">
                      <a:pos x="T4" y="T5"/>
                    </a:cxn>
                    <a:cxn ang="T13">
                      <a:pos x="T6" y="T7"/>
                    </a:cxn>
                    <a:cxn ang="T14">
                      <a:pos x="T8" y="T9"/>
                    </a:cxn>
                  </a:cxnLst>
                  <a:rect l="T15" t="T16" r="T17" b="T18"/>
                  <a:pathLst>
                    <a:path w="199" h="150">
                      <a:moveTo>
                        <a:pt x="0" y="0"/>
                      </a:moveTo>
                      <a:lnTo>
                        <a:pt x="1" y="141"/>
                      </a:lnTo>
                      <a:lnTo>
                        <a:pt x="187" y="149"/>
                      </a:lnTo>
                      <a:lnTo>
                        <a:pt x="198" y="34"/>
                      </a:lnTo>
                      <a:lnTo>
                        <a:pt x="0" y="0"/>
                      </a:lnTo>
                    </a:path>
                  </a:pathLst>
                </a:custGeom>
                <a:solidFill>
                  <a:srgbClr val="9F9FBF"/>
                </a:solidFill>
                <a:ln w="12700" cap="rnd">
                  <a:solidFill>
                    <a:srgbClr val="000000"/>
                  </a:solidFill>
                  <a:round/>
                  <a:headEnd/>
                  <a:tailEnd/>
                </a:ln>
              </p:spPr>
              <p:txBody>
                <a:bodyPr/>
                <a:lstStyle/>
                <a:p>
                  <a:endParaRPr lang="en-US"/>
                </a:p>
              </p:txBody>
            </p:sp>
            <p:sp>
              <p:nvSpPr>
                <p:cNvPr id="696" name="Freeform 90">
                  <a:extLst>
                    <a:ext uri="{FF2B5EF4-FFF2-40B4-BE49-F238E27FC236}">
                      <a16:creationId xmlns:a16="http://schemas.microsoft.com/office/drawing/2014/main" id="{B91E77B9-399F-80D8-63EA-F4145FFEBEEC}"/>
                    </a:ext>
                  </a:extLst>
                </p:cNvPr>
                <p:cNvSpPr>
                  <a:spLocks/>
                </p:cNvSpPr>
                <p:nvPr/>
              </p:nvSpPr>
              <p:spPr bwMode="auto">
                <a:xfrm>
                  <a:off x="2636" y="3081"/>
                  <a:ext cx="58" cy="13"/>
                </a:xfrm>
                <a:custGeom>
                  <a:avLst/>
                  <a:gdLst>
                    <a:gd name="T0" fmla="*/ 0 w 58"/>
                    <a:gd name="T1" fmla="*/ 0 h 13"/>
                    <a:gd name="T2" fmla="*/ 57 w 58"/>
                    <a:gd name="T3" fmla="*/ 5 h 13"/>
                    <a:gd name="T4" fmla="*/ 57 w 58"/>
                    <a:gd name="T5" fmla="*/ 12 h 13"/>
                    <a:gd name="T6" fmla="*/ 0 w 58"/>
                    <a:gd name="T7" fmla="*/ 9 h 13"/>
                    <a:gd name="T8" fmla="*/ 0 w 58"/>
                    <a:gd name="T9" fmla="*/ 0 h 13"/>
                    <a:gd name="T10" fmla="*/ 0 60000 65536"/>
                    <a:gd name="T11" fmla="*/ 0 60000 65536"/>
                    <a:gd name="T12" fmla="*/ 0 60000 65536"/>
                    <a:gd name="T13" fmla="*/ 0 60000 65536"/>
                    <a:gd name="T14" fmla="*/ 0 60000 65536"/>
                    <a:gd name="T15" fmla="*/ 0 w 58"/>
                    <a:gd name="T16" fmla="*/ 0 h 13"/>
                    <a:gd name="T17" fmla="*/ 58 w 58"/>
                    <a:gd name="T18" fmla="*/ 13 h 13"/>
                  </a:gdLst>
                  <a:ahLst/>
                  <a:cxnLst>
                    <a:cxn ang="T10">
                      <a:pos x="T0" y="T1"/>
                    </a:cxn>
                    <a:cxn ang="T11">
                      <a:pos x="T2" y="T3"/>
                    </a:cxn>
                    <a:cxn ang="T12">
                      <a:pos x="T4" y="T5"/>
                    </a:cxn>
                    <a:cxn ang="T13">
                      <a:pos x="T6" y="T7"/>
                    </a:cxn>
                    <a:cxn ang="T14">
                      <a:pos x="T8" y="T9"/>
                    </a:cxn>
                  </a:cxnLst>
                  <a:rect l="T15" t="T16" r="T17" b="T18"/>
                  <a:pathLst>
                    <a:path w="58" h="13">
                      <a:moveTo>
                        <a:pt x="0" y="0"/>
                      </a:moveTo>
                      <a:lnTo>
                        <a:pt x="57" y="5"/>
                      </a:lnTo>
                      <a:lnTo>
                        <a:pt x="57" y="12"/>
                      </a:lnTo>
                      <a:lnTo>
                        <a:pt x="0" y="9"/>
                      </a:lnTo>
                      <a:lnTo>
                        <a:pt x="0" y="0"/>
                      </a:lnTo>
                    </a:path>
                  </a:pathLst>
                </a:custGeom>
                <a:solidFill>
                  <a:srgbClr val="0000FF"/>
                </a:solidFill>
                <a:ln w="12700" cap="rnd">
                  <a:solidFill>
                    <a:srgbClr val="000000"/>
                  </a:solidFill>
                  <a:round/>
                  <a:headEnd/>
                  <a:tailEnd/>
                </a:ln>
              </p:spPr>
              <p:txBody>
                <a:bodyPr/>
                <a:lstStyle/>
                <a:p>
                  <a:endParaRPr lang="en-US"/>
                </a:p>
              </p:txBody>
            </p:sp>
          </p:grpSp>
          <p:sp>
            <p:nvSpPr>
              <p:cNvPr id="659" name="Freeform 91">
                <a:extLst>
                  <a:ext uri="{FF2B5EF4-FFF2-40B4-BE49-F238E27FC236}">
                    <a16:creationId xmlns:a16="http://schemas.microsoft.com/office/drawing/2014/main" id="{E17D1425-DCDF-701E-2F85-39ADD3C7D961}"/>
                  </a:ext>
                </a:extLst>
              </p:cNvPr>
              <p:cNvSpPr>
                <a:spLocks/>
              </p:cNvSpPr>
              <p:nvPr/>
            </p:nvSpPr>
            <p:spPr bwMode="auto">
              <a:xfrm>
                <a:off x="2519" y="3125"/>
                <a:ext cx="182" cy="280"/>
              </a:xfrm>
              <a:custGeom>
                <a:avLst/>
                <a:gdLst>
                  <a:gd name="T0" fmla="*/ 0 w 182"/>
                  <a:gd name="T1" fmla="*/ 0 h 280"/>
                  <a:gd name="T2" fmla="*/ 4 w 182"/>
                  <a:gd name="T3" fmla="*/ 279 h 280"/>
                  <a:gd name="T4" fmla="*/ 159 w 182"/>
                  <a:gd name="T5" fmla="*/ 266 h 280"/>
                  <a:gd name="T6" fmla="*/ 181 w 182"/>
                  <a:gd name="T7" fmla="*/ 5 h 280"/>
                  <a:gd name="T8" fmla="*/ 0 w 182"/>
                  <a:gd name="T9" fmla="*/ 0 h 280"/>
                  <a:gd name="T10" fmla="*/ 0 60000 65536"/>
                  <a:gd name="T11" fmla="*/ 0 60000 65536"/>
                  <a:gd name="T12" fmla="*/ 0 60000 65536"/>
                  <a:gd name="T13" fmla="*/ 0 60000 65536"/>
                  <a:gd name="T14" fmla="*/ 0 60000 65536"/>
                  <a:gd name="T15" fmla="*/ 0 w 182"/>
                  <a:gd name="T16" fmla="*/ 0 h 280"/>
                  <a:gd name="T17" fmla="*/ 182 w 182"/>
                  <a:gd name="T18" fmla="*/ 280 h 280"/>
                </a:gdLst>
                <a:ahLst/>
                <a:cxnLst>
                  <a:cxn ang="T10">
                    <a:pos x="T0" y="T1"/>
                  </a:cxn>
                  <a:cxn ang="T11">
                    <a:pos x="T2" y="T3"/>
                  </a:cxn>
                  <a:cxn ang="T12">
                    <a:pos x="T4" y="T5"/>
                  </a:cxn>
                  <a:cxn ang="T13">
                    <a:pos x="T6" y="T7"/>
                  </a:cxn>
                  <a:cxn ang="T14">
                    <a:pos x="T8" y="T9"/>
                  </a:cxn>
                </a:cxnLst>
                <a:rect l="T15" t="T16" r="T17" b="T18"/>
                <a:pathLst>
                  <a:path w="182" h="280">
                    <a:moveTo>
                      <a:pt x="0" y="0"/>
                    </a:moveTo>
                    <a:lnTo>
                      <a:pt x="4" y="279"/>
                    </a:lnTo>
                    <a:lnTo>
                      <a:pt x="159" y="266"/>
                    </a:lnTo>
                    <a:lnTo>
                      <a:pt x="181" y="5"/>
                    </a:lnTo>
                    <a:lnTo>
                      <a:pt x="0" y="0"/>
                    </a:lnTo>
                  </a:path>
                </a:pathLst>
              </a:custGeom>
              <a:solidFill>
                <a:srgbClr val="BFBFDF"/>
              </a:solidFill>
              <a:ln w="12700" cap="rnd">
                <a:solidFill>
                  <a:srgbClr val="000000"/>
                </a:solidFill>
                <a:round/>
                <a:headEnd/>
                <a:tailEnd/>
              </a:ln>
            </p:spPr>
            <p:txBody>
              <a:bodyPr/>
              <a:lstStyle/>
              <a:p>
                <a:endParaRPr lang="en-US"/>
              </a:p>
            </p:txBody>
          </p:sp>
          <p:sp>
            <p:nvSpPr>
              <p:cNvPr id="660" name="Freeform 92">
                <a:extLst>
                  <a:ext uri="{FF2B5EF4-FFF2-40B4-BE49-F238E27FC236}">
                    <a16:creationId xmlns:a16="http://schemas.microsoft.com/office/drawing/2014/main" id="{5EFDC461-6356-04E4-05E8-E2D42E15E41C}"/>
                  </a:ext>
                </a:extLst>
              </p:cNvPr>
              <p:cNvSpPr>
                <a:spLocks/>
              </p:cNvSpPr>
              <p:nvPr/>
            </p:nvSpPr>
            <p:spPr bwMode="auto">
              <a:xfrm>
                <a:off x="2535" y="3358"/>
                <a:ext cx="140" cy="36"/>
              </a:xfrm>
              <a:custGeom>
                <a:avLst/>
                <a:gdLst>
                  <a:gd name="T0" fmla="*/ 0 w 140"/>
                  <a:gd name="T1" fmla="*/ 7 h 36"/>
                  <a:gd name="T2" fmla="*/ 139 w 140"/>
                  <a:gd name="T3" fmla="*/ 0 h 36"/>
                  <a:gd name="T4" fmla="*/ 137 w 140"/>
                  <a:gd name="T5" fmla="*/ 26 h 36"/>
                  <a:gd name="T6" fmla="*/ 0 w 140"/>
                  <a:gd name="T7" fmla="*/ 35 h 36"/>
                  <a:gd name="T8" fmla="*/ 0 w 140"/>
                  <a:gd name="T9" fmla="*/ 7 h 36"/>
                  <a:gd name="T10" fmla="*/ 0 60000 65536"/>
                  <a:gd name="T11" fmla="*/ 0 60000 65536"/>
                  <a:gd name="T12" fmla="*/ 0 60000 65536"/>
                  <a:gd name="T13" fmla="*/ 0 60000 65536"/>
                  <a:gd name="T14" fmla="*/ 0 60000 65536"/>
                  <a:gd name="T15" fmla="*/ 0 w 140"/>
                  <a:gd name="T16" fmla="*/ 0 h 36"/>
                  <a:gd name="T17" fmla="*/ 140 w 140"/>
                  <a:gd name="T18" fmla="*/ 36 h 36"/>
                </a:gdLst>
                <a:ahLst/>
                <a:cxnLst>
                  <a:cxn ang="T10">
                    <a:pos x="T0" y="T1"/>
                  </a:cxn>
                  <a:cxn ang="T11">
                    <a:pos x="T2" y="T3"/>
                  </a:cxn>
                  <a:cxn ang="T12">
                    <a:pos x="T4" y="T5"/>
                  </a:cxn>
                  <a:cxn ang="T13">
                    <a:pos x="T6" y="T7"/>
                  </a:cxn>
                  <a:cxn ang="T14">
                    <a:pos x="T8" y="T9"/>
                  </a:cxn>
                </a:cxnLst>
                <a:rect l="T15" t="T16" r="T17" b="T18"/>
                <a:pathLst>
                  <a:path w="140" h="36">
                    <a:moveTo>
                      <a:pt x="0" y="7"/>
                    </a:moveTo>
                    <a:lnTo>
                      <a:pt x="139" y="0"/>
                    </a:lnTo>
                    <a:lnTo>
                      <a:pt x="137" y="26"/>
                    </a:lnTo>
                    <a:lnTo>
                      <a:pt x="0" y="35"/>
                    </a:lnTo>
                    <a:lnTo>
                      <a:pt x="0" y="7"/>
                    </a:lnTo>
                  </a:path>
                </a:pathLst>
              </a:custGeom>
              <a:solidFill>
                <a:srgbClr val="9F9FBF"/>
              </a:solidFill>
              <a:ln w="12700" cap="rnd">
                <a:solidFill>
                  <a:srgbClr val="000000"/>
                </a:solidFill>
                <a:round/>
                <a:headEnd/>
                <a:tailEnd/>
              </a:ln>
            </p:spPr>
            <p:txBody>
              <a:bodyPr/>
              <a:lstStyle/>
              <a:p>
                <a:endParaRPr lang="en-US"/>
              </a:p>
            </p:txBody>
          </p:sp>
          <p:grpSp>
            <p:nvGrpSpPr>
              <p:cNvPr id="661" name="Group 93">
                <a:extLst>
                  <a:ext uri="{FF2B5EF4-FFF2-40B4-BE49-F238E27FC236}">
                    <a16:creationId xmlns:a16="http://schemas.microsoft.com/office/drawing/2014/main" id="{972EF320-460E-8C47-BE7B-4EFB83702A61}"/>
                  </a:ext>
                </a:extLst>
              </p:cNvPr>
              <p:cNvGrpSpPr>
                <a:grpSpLocks/>
              </p:cNvGrpSpPr>
              <p:nvPr/>
            </p:nvGrpSpPr>
            <p:grpSpPr bwMode="auto">
              <a:xfrm>
                <a:off x="2541" y="3219"/>
                <a:ext cx="21" cy="132"/>
                <a:chOff x="2541" y="3219"/>
                <a:chExt cx="21" cy="132"/>
              </a:xfrm>
            </p:grpSpPr>
            <p:grpSp>
              <p:nvGrpSpPr>
                <p:cNvPr id="683" name="Group 94">
                  <a:extLst>
                    <a:ext uri="{FF2B5EF4-FFF2-40B4-BE49-F238E27FC236}">
                      <a16:creationId xmlns:a16="http://schemas.microsoft.com/office/drawing/2014/main" id="{4BC9FFB5-5BBB-60FC-D619-CD7E32E1A3A9}"/>
                    </a:ext>
                  </a:extLst>
                </p:cNvPr>
                <p:cNvGrpSpPr>
                  <a:grpSpLocks/>
                </p:cNvGrpSpPr>
                <p:nvPr/>
              </p:nvGrpSpPr>
              <p:grpSpPr bwMode="auto">
                <a:xfrm>
                  <a:off x="2541" y="3219"/>
                  <a:ext cx="16" cy="132"/>
                  <a:chOff x="2541" y="3219"/>
                  <a:chExt cx="16" cy="132"/>
                </a:xfrm>
              </p:grpSpPr>
              <p:sp>
                <p:nvSpPr>
                  <p:cNvPr id="690" name="Freeform 95">
                    <a:extLst>
                      <a:ext uri="{FF2B5EF4-FFF2-40B4-BE49-F238E27FC236}">
                        <a16:creationId xmlns:a16="http://schemas.microsoft.com/office/drawing/2014/main" id="{33D11B73-6695-2E2B-5504-EFE1398A6C72}"/>
                      </a:ext>
                    </a:extLst>
                  </p:cNvPr>
                  <p:cNvSpPr>
                    <a:spLocks/>
                  </p:cNvSpPr>
                  <p:nvPr/>
                </p:nvSpPr>
                <p:spPr bwMode="auto">
                  <a:xfrm>
                    <a:off x="2541" y="3219"/>
                    <a:ext cx="15" cy="23"/>
                  </a:xfrm>
                  <a:custGeom>
                    <a:avLst/>
                    <a:gdLst>
                      <a:gd name="T0" fmla="*/ 0 w 15"/>
                      <a:gd name="T1" fmla="*/ 1 h 23"/>
                      <a:gd name="T2" fmla="*/ 0 w 15"/>
                      <a:gd name="T3" fmla="*/ 22 h 23"/>
                      <a:gd name="T4" fmla="*/ 14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4" y="21"/>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691" name="Freeform 96">
                    <a:extLst>
                      <a:ext uri="{FF2B5EF4-FFF2-40B4-BE49-F238E27FC236}">
                        <a16:creationId xmlns:a16="http://schemas.microsoft.com/office/drawing/2014/main" id="{BB844B3E-760F-0186-D493-9E616BE56202}"/>
                      </a:ext>
                    </a:extLst>
                  </p:cNvPr>
                  <p:cNvSpPr>
                    <a:spLocks/>
                  </p:cNvSpPr>
                  <p:nvPr/>
                </p:nvSpPr>
                <p:spPr bwMode="auto">
                  <a:xfrm>
                    <a:off x="2542" y="3247"/>
                    <a:ext cx="15" cy="22"/>
                  </a:xfrm>
                  <a:custGeom>
                    <a:avLst/>
                    <a:gdLst>
                      <a:gd name="T0" fmla="*/ 0 w 15"/>
                      <a:gd name="T1" fmla="*/ 1 h 22"/>
                      <a:gd name="T2" fmla="*/ 0 w 15"/>
                      <a:gd name="T3" fmla="*/ 21 h 22"/>
                      <a:gd name="T4" fmla="*/ 13 w 15"/>
                      <a:gd name="T5" fmla="*/ 20 h 22"/>
                      <a:gd name="T6" fmla="*/ 14 w 15"/>
                      <a:gd name="T7" fmla="*/ 0 h 22"/>
                      <a:gd name="T8" fmla="*/ 0 w 15"/>
                      <a:gd name="T9" fmla="*/ 1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0" y="1"/>
                        </a:moveTo>
                        <a:lnTo>
                          <a:pt x="0" y="21"/>
                        </a:lnTo>
                        <a:lnTo>
                          <a:pt x="13" y="20"/>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692" name="Freeform 97">
                    <a:extLst>
                      <a:ext uri="{FF2B5EF4-FFF2-40B4-BE49-F238E27FC236}">
                        <a16:creationId xmlns:a16="http://schemas.microsoft.com/office/drawing/2014/main" id="{C6159841-F8D8-8A20-1E23-D05219AAD23F}"/>
                      </a:ext>
                    </a:extLst>
                  </p:cNvPr>
                  <p:cNvSpPr>
                    <a:spLocks/>
                  </p:cNvSpPr>
                  <p:nvPr/>
                </p:nvSpPr>
                <p:spPr bwMode="auto">
                  <a:xfrm>
                    <a:off x="2542"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sp>
                <p:nvSpPr>
                  <p:cNvPr id="693" name="Freeform 98">
                    <a:extLst>
                      <a:ext uri="{FF2B5EF4-FFF2-40B4-BE49-F238E27FC236}">
                        <a16:creationId xmlns:a16="http://schemas.microsoft.com/office/drawing/2014/main" id="{4F5B407D-E8AF-9C5D-9EBD-E663F38832E6}"/>
                      </a:ext>
                    </a:extLst>
                  </p:cNvPr>
                  <p:cNvSpPr>
                    <a:spLocks/>
                  </p:cNvSpPr>
                  <p:nvPr/>
                </p:nvSpPr>
                <p:spPr bwMode="auto">
                  <a:xfrm>
                    <a:off x="2542" y="3300"/>
                    <a:ext cx="15" cy="24"/>
                  </a:xfrm>
                  <a:custGeom>
                    <a:avLst/>
                    <a:gdLst>
                      <a:gd name="T0" fmla="*/ 0 w 15"/>
                      <a:gd name="T1" fmla="*/ 1 h 24"/>
                      <a:gd name="T2" fmla="*/ 0 w 15"/>
                      <a:gd name="T3" fmla="*/ 23 h 24"/>
                      <a:gd name="T4" fmla="*/ 13 w 15"/>
                      <a:gd name="T5" fmla="*/ 22 h 24"/>
                      <a:gd name="T6" fmla="*/ 14 w 15"/>
                      <a:gd name="T7" fmla="*/ 0 h 24"/>
                      <a:gd name="T8" fmla="*/ 0 w 15"/>
                      <a:gd name="T9" fmla="*/ 1 h 24"/>
                      <a:gd name="T10" fmla="*/ 0 60000 65536"/>
                      <a:gd name="T11" fmla="*/ 0 60000 65536"/>
                      <a:gd name="T12" fmla="*/ 0 60000 65536"/>
                      <a:gd name="T13" fmla="*/ 0 60000 65536"/>
                      <a:gd name="T14" fmla="*/ 0 60000 65536"/>
                      <a:gd name="T15" fmla="*/ 0 w 15"/>
                      <a:gd name="T16" fmla="*/ 0 h 24"/>
                      <a:gd name="T17" fmla="*/ 15 w 15"/>
                      <a:gd name="T18" fmla="*/ 24 h 24"/>
                    </a:gdLst>
                    <a:ahLst/>
                    <a:cxnLst>
                      <a:cxn ang="T10">
                        <a:pos x="T0" y="T1"/>
                      </a:cxn>
                      <a:cxn ang="T11">
                        <a:pos x="T2" y="T3"/>
                      </a:cxn>
                      <a:cxn ang="T12">
                        <a:pos x="T4" y="T5"/>
                      </a:cxn>
                      <a:cxn ang="T13">
                        <a:pos x="T6" y="T7"/>
                      </a:cxn>
                      <a:cxn ang="T14">
                        <a:pos x="T8" y="T9"/>
                      </a:cxn>
                    </a:cxnLst>
                    <a:rect l="T15" t="T16" r="T17" b="T18"/>
                    <a:pathLst>
                      <a:path w="15" h="24">
                        <a:moveTo>
                          <a:pt x="0" y="1"/>
                        </a:moveTo>
                        <a:lnTo>
                          <a:pt x="0" y="23"/>
                        </a:lnTo>
                        <a:lnTo>
                          <a:pt x="13" y="22"/>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694" name="Freeform 99">
                    <a:extLst>
                      <a:ext uri="{FF2B5EF4-FFF2-40B4-BE49-F238E27FC236}">
                        <a16:creationId xmlns:a16="http://schemas.microsoft.com/office/drawing/2014/main" id="{B13C40C3-F7A9-66DC-C003-5A1017877CA4}"/>
                      </a:ext>
                    </a:extLst>
                  </p:cNvPr>
                  <p:cNvSpPr>
                    <a:spLocks/>
                  </p:cNvSpPr>
                  <p:nvPr/>
                </p:nvSpPr>
                <p:spPr bwMode="auto">
                  <a:xfrm>
                    <a:off x="2542"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grpSp>
            <p:grpSp>
              <p:nvGrpSpPr>
                <p:cNvPr id="684" name="Group 100">
                  <a:extLst>
                    <a:ext uri="{FF2B5EF4-FFF2-40B4-BE49-F238E27FC236}">
                      <a16:creationId xmlns:a16="http://schemas.microsoft.com/office/drawing/2014/main" id="{B1600CE2-F135-27BA-8EFC-00AC54AE8F9F}"/>
                    </a:ext>
                  </a:extLst>
                </p:cNvPr>
                <p:cNvGrpSpPr>
                  <a:grpSpLocks/>
                </p:cNvGrpSpPr>
                <p:nvPr/>
              </p:nvGrpSpPr>
              <p:grpSpPr bwMode="auto">
                <a:xfrm>
                  <a:off x="2545" y="3219"/>
                  <a:ext cx="17" cy="132"/>
                  <a:chOff x="2545" y="3219"/>
                  <a:chExt cx="17" cy="132"/>
                </a:xfrm>
              </p:grpSpPr>
              <p:sp>
                <p:nvSpPr>
                  <p:cNvPr id="685" name="Freeform 101">
                    <a:extLst>
                      <a:ext uri="{FF2B5EF4-FFF2-40B4-BE49-F238E27FC236}">
                        <a16:creationId xmlns:a16="http://schemas.microsoft.com/office/drawing/2014/main" id="{5297F995-3662-4ECF-8C5C-70ADE8ECD398}"/>
                      </a:ext>
                    </a:extLst>
                  </p:cNvPr>
                  <p:cNvSpPr>
                    <a:spLocks/>
                  </p:cNvSpPr>
                  <p:nvPr/>
                </p:nvSpPr>
                <p:spPr bwMode="auto">
                  <a:xfrm>
                    <a:off x="2545" y="3219"/>
                    <a:ext cx="15" cy="23"/>
                  </a:xfrm>
                  <a:custGeom>
                    <a:avLst/>
                    <a:gdLst>
                      <a:gd name="T0" fmla="*/ 0 w 15"/>
                      <a:gd name="T1" fmla="*/ 1 h 23"/>
                      <a:gd name="T2" fmla="*/ 0 w 15"/>
                      <a:gd name="T3" fmla="*/ 22 h 23"/>
                      <a:gd name="T4" fmla="*/ 13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3" y="21"/>
                        </a:lnTo>
                        <a:lnTo>
                          <a:pt x="14" y="0"/>
                        </a:lnTo>
                        <a:lnTo>
                          <a:pt x="0" y="1"/>
                        </a:lnTo>
                      </a:path>
                    </a:pathLst>
                  </a:custGeom>
                  <a:solidFill>
                    <a:srgbClr val="FF0000"/>
                  </a:solidFill>
                  <a:ln w="12700" cap="rnd">
                    <a:solidFill>
                      <a:srgbClr val="000000"/>
                    </a:solidFill>
                    <a:round/>
                    <a:headEnd/>
                    <a:tailEnd/>
                  </a:ln>
                </p:spPr>
                <p:txBody>
                  <a:bodyPr/>
                  <a:lstStyle/>
                  <a:p>
                    <a:endParaRPr lang="en-US"/>
                  </a:p>
                </p:txBody>
              </p:sp>
              <p:sp>
                <p:nvSpPr>
                  <p:cNvPr id="686" name="Freeform 102">
                    <a:extLst>
                      <a:ext uri="{FF2B5EF4-FFF2-40B4-BE49-F238E27FC236}">
                        <a16:creationId xmlns:a16="http://schemas.microsoft.com/office/drawing/2014/main" id="{BDD1FAC0-2BF5-EC90-079C-384ED0E537E1}"/>
                      </a:ext>
                    </a:extLst>
                  </p:cNvPr>
                  <p:cNvSpPr>
                    <a:spLocks/>
                  </p:cNvSpPr>
                  <p:nvPr/>
                </p:nvSpPr>
                <p:spPr bwMode="auto">
                  <a:xfrm>
                    <a:off x="2546" y="3247"/>
                    <a:ext cx="16" cy="22"/>
                  </a:xfrm>
                  <a:custGeom>
                    <a:avLst/>
                    <a:gdLst>
                      <a:gd name="T0" fmla="*/ 0 w 16"/>
                      <a:gd name="T1" fmla="*/ 1 h 22"/>
                      <a:gd name="T2" fmla="*/ 0 w 16"/>
                      <a:gd name="T3" fmla="*/ 21 h 22"/>
                      <a:gd name="T4" fmla="*/ 14 w 16"/>
                      <a:gd name="T5" fmla="*/ 20 h 22"/>
                      <a:gd name="T6" fmla="*/ 15 w 16"/>
                      <a:gd name="T7" fmla="*/ 0 h 22"/>
                      <a:gd name="T8" fmla="*/ 0 w 16"/>
                      <a:gd name="T9" fmla="*/ 1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1"/>
                        </a:moveTo>
                        <a:lnTo>
                          <a:pt x="0" y="21"/>
                        </a:lnTo>
                        <a:lnTo>
                          <a:pt x="14" y="20"/>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687" name="Freeform 103">
                    <a:extLst>
                      <a:ext uri="{FF2B5EF4-FFF2-40B4-BE49-F238E27FC236}">
                        <a16:creationId xmlns:a16="http://schemas.microsoft.com/office/drawing/2014/main" id="{D71CB0DA-7A4D-8AE8-02DF-DE1250E165A4}"/>
                      </a:ext>
                    </a:extLst>
                  </p:cNvPr>
                  <p:cNvSpPr>
                    <a:spLocks/>
                  </p:cNvSpPr>
                  <p:nvPr/>
                </p:nvSpPr>
                <p:spPr bwMode="auto">
                  <a:xfrm>
                    <a:off x="2546"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sp>
                <p:nvSpPr>
                  <p:cNvPr id="688" name="Freeform 104">
                    <a:extLst>
                      <a:ext uri="{FF2B5EF4-FFF2-40B4-BE49-F238E27FC236}">
                        <a16:creationId xmlns:a16="http://schemas.microsoft.com/office/drawing/2014/main" id="{A9FBD5F0-A193-FD49-7D98-1D8FA6364A88}"/>
                      </a:ext>
                    </a:extLst>
                  </p:cNvPr>
                  <p:cNvSpPr>
                    <a:spLocks/>
                  </p:cNvSpPr>
                  <p:nvPr/>
                </p:nvSpPr>
                <p:spPr bwMode="auto">
                  <a:xfrm>
                    <a:off x="2546" y="3300"/>
                    <a:ext cx="16" cy="24"/>
                  </a:xfrm>
                  <a:custGeom>
                    <a:avLst/>
                    <a:gdLst>
                      <a:gd name="T0" fmla="*/ 0 w 16"/>
                      <a:gd name="T1" fmla="*/ 1 h 24"/>
                      <a:gd name="T2" fmla="*/ 0 w 16"/>
                      <a:gd name="T3" fmla="*/ 23 h 24"/>
                      <a:gd name="T4" fmla="*/ 14 w 16"/>
                      <a:gd name="T5" fmla="*/ 22 h 24"/>
                      <a:gd name="T6" fmla="*/ 15 w 16"/>
                      <a:gd name="T7" fmla="*/ 0 h 24"/>
                      <a:gd name="T8" fmla="*/ 0 w 16"/>
                      <a:gd name="T9" fmla="*/ 1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1"/>
                        </a:moveTo>
                        <a:lnTo>
                          <a:pt x="0" y="23"/>
                        </a:lnTo>
                        <a:lnTo>
                          <a:pt x="14" y="22"/>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689" name="Freeform 105">
                    <a:extLst>
                      <a:ext uri="{FF2B5EF4-FFF2-40B4-BE49-F238E27FC236}">
                        <a16:creationId xmlns:a16="http://schemas.microsoft.com/office/drawing/2014/main" id="{8D2ED176-26C7-E8C7-01D2-35E0E5595390}"/>
                      </a:ext>
                    </a:extLst>
                  </p:cNvPr>
                  <p:cNvSpPr>
                    <a:spLocks/>
                  </p:cNvSpPr>
                  <p:nvPr/>
                </p:nvSpPr>
                <p:spPr bwMode="auto">
                  <a:xfrm>
                    <a:off x="2546"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grpSp>
          </p:grpSp>
          <p:grpSp>
            <p:nvGrpSpPr>
              <p:cNvPr id="662" name="Group 106">
                <a:extLst>
                  <a:ext uri="{FF2B5EF4-FFF2-40B4-BE49-F238E27FC236}">
                    <a16:creationId xmlns:a16="http://schemas.microsoft.com/office/drawing/2014/main" id="{67720CBF-2D0C-8516-43DE-4A64B9F2C416}"/>
                  </a:ext>
                </a:extLst>
              </p:cNvPr>
              <p:cNvGrpSpPr>
                <a:grpSpLocks/>
              </p:cNvGrpSpPr>
              <p:nvPr/>
            </p:nvGrpSpPr>
            <p:grpSpPr bwMode="auto">
              <a:xfrm>
                <a:off x="2238" y="2928"/>
                <a:ext cx="269" cy="538"/>
                <a:chOff x="2238" y="2928"/>
                <a:chExt cx="269" cy="538"/>
              </a:xfrm>
            </p:grpSpPr>
            <p:sp>
              <p:nvSpPr>
                <p:cNvPr id="681" name="Freeform 107">
                  <a:extLst>
                    <a:ext uri="{FF2B5EF4-FFF2-40B4-BE49-F238E27FC236}">
                      <a16:creationId xmlns:a16="http://schemas.microsoft.com/office/drawing/2014/main" id="{DC2CF2A7-71A9-1DB8-5E30-32804DBE306D}"/>
                    </a:ext>
                  </a:extLst>
                </p:cNvPr>
                <p:cNvSpPr>
                  <a:spLocks/>
                </p:cNvSpPr>
                <p:nvPr/>
              </p:nvSpPr>
              <p:spPr bwMode="auto">
                <a:xfrm>
                  <a:off x="2238" y="2928"/>
                  <a:ext cx="269" cy="510"/>
                </a:xfrm>
                <a:custGeom>
                  <a:avLst/>
                  <a:gdLst>
                    <a:gd name="T0" fmla="*/ 0 w 269"/>
                    <a:gd name="T1" fmla="*/ 7 h 510"/>
                    <a:gd name="T2" fmla="*/ 77 w 269"/>
                    <a:gd name="T3" fmla="*/ 503 h 510"/>
                    <a:gd name="T4" fmla="*/ 268 w 269"/>
                    <a:gd name="T5" fmla="*/ 509 h 510"/>
                    <a:gd name="T6" fmla="*/ 253 w 269"/>
                    <a:gd name="T7" fmla="*/ 0 h 510"/>
                    <a:gd name="T8" fmla="*/ 0 w 269"/>
                    <a:gd name="T9" fmla="*/ 7 h 510"/>
                    <a:gd name="T10" fmla="*/ 0 60000 65536"/>
                    <a:gd name="T11" fmla="*/ 0 60000 65536"/>
                    <a:gd name="T12" fmla="*/ 0 60000 65536"/>
                    <a:gd name="T13" fmla="*/ 0 60000 65536"/>
                    <a:gd name="T14" fmla="*/ 0 60000 65536"/>
                    <a:gd name="T15" fmla="*/ 0 w 269"/>
                    <a:gd name="T16" fmla="*/ 0 h 510"/>
                    <a:gd name="T17" fmla="*/ 269 w 269"/>
                    <a:gd name="T18" fmla="*/ 510 h 510"/>
                  </a:gdLst>
                  <a:ahLst/>
                  <a:cxnLst>
                    <a:cxn ang="T10">
                      <a:pos x="T0" y="T1"/>
                    </a:cxn>
                    <a:cxn ang="T11">
                      <a:pos x="T2" y="T3"/>
                    </a:cxn>
                    <a:cxn ang="T12">
                      <a:pos x="T4" y="T5"/>
                    </a:cxn>
                    <a:cxn ang="T13">
                      <a:pos x="T6" y="T7"/>
                    </a:cxn>
                    <a:cxn ang="T14">
                      <a:pos x="T8" y="T9"/>
                    </a:cxn>
                  </a:cxnLst>
                  <a:rect l="T15" t="T16" r="T17" b="T18"/>
                  <a:pathLst>
                    <a:path w="269" h="510">
                      <a:moveTo>
                        <a:pt x="0" y="7"/>
                      </a:moveTo>
                      <a:lnTo>
                        <a:pt x="77" y="503"/>
                      </a:lnTo>
                      <a:lnTo>
                        <a:pt x="268" y="509"/>
                      </a:lnTo>
                      <a:lnTo>
                        <a:pt x="253" y="0"/>
                      </a:lnTo>
                      <a:lnTo>
                        <a:pt x="0" y="7"/>
                      </a:lnTo>
                    </a:path>
                  </a:pathLst>
                </a:custGeom>
                <a:solidFill>
                  <a:srgbClr val="7F7F9F"/>
                </a:solidFill>
                <a:ln w="12700" cap="rnd">
                  <a:solidFill>
                    <a:srgbClr val="000000"/>
                  </a:solidFill>
                  <a:round/>
                  <a:headEnd/>
                  <a:tailEnd/>
                </a:ln>
              </p:spPr>
              <p:txBody>
                <a:bodyPr/>
                <a:lstStyle/>
                <a:p>
                  <a:endParaRPr lang="en-US"/>
                </a:p>
              </p:txBody>
            </p:sp>
            <p:sp>
              <p:nvSpPr>
                <p:cNvPr id="682" name="Freeform 108">
                  <a:extLst>
                    <a:ext uri="{FF2B5EF4-FFF2-40B4-BE49-F238E27FC236}">
                      <a16:creationId xmlns:a16="http://schemas.microsoft.com/office/drawing/2014/main" id="{815B0627-D8F5-8DC1-CBA0-9EA460FFABF6}"/>
                    </a:ext>
                  </a:extLst>
                </p:cNvPr>
                <p:cNvSpPr>
                  <a:spLocks/>
                </p:cNvSpPr>
                <p:nvPr/>
              </p:nvSpPr>
              <p:spPr bwMode="auto">
                <a:xfrm>
                  <a:off x="2315" y="3430"/>
                  <a:ext cx="192" cy="36"/>
                </a:xfrm>
                <a:custGeom>
                  <a:avLst/>
                  <a:gdLst>
                    <a:gd name="T0" fmla="*/ 0 w 192"/>
                    <a:gd name="T1" fmla="*/ 0 h 36"/>
                    <a:gd name="T2" fmla="*/ 191 w 192"/>
                    <a:gd name="T3" fmla="*/ 7 h 36"/>
                    <a:gd name="T4" fmla="*/ 191 w 192"/>
                    <a:gd name="T5" fmla="*/ 35 h 36"/>
                    <a:gd name="T6" fmla="*/ 3 w 192"/>
                    <a:gd name="T7" fmla="*/ 27 h 36"/>
                    <a:gd name="T8" fmla="*/ 0 w 192"/>
                    <a:gd name="T9" fmla="*/ 0 h 36"/>
                    <a:gd name="T10" fmla="*/ 0 60000 65536"/>
                    <a:gd name="T11" fmla="*/ 0 60000 65536"/>
                    <a:gd name="T12" fmla="*/ 0 60000 65536"/>
                    <a:gd name="T13" fmla="*/ 0 60000 65536"/>
                    <a:gd name="T14" fmla="*/ 0 60000 65536"/>
                    <a:gd name="T15" fmla="*/ 0 w 192"/>
                    <a:gd name="T16" fmla="*/ 0 h 36"/>
                    <a:gd name="T17" fmla="*/ 192 w 192"/>
                    <a:gd name="T18" fmla="*/ 36 h 36"/>
                  </a:gdLst>
                  <a:ahLst/>
                  <a:cxnLst>
                    <a:cxn ang="T10">
                      <a:pos x="T0" y="T1"/>
                    </a:cxn>
                    <a:cxn ang="T11">
                      <a:pos x="T2" y="T3"/>
                    </a:cxn>
                    <a:cxn ang="T12">
                      <a:pos x="T4" y="T5"/>
                    </a:cxn>
                    <a:cxn ang="T13">
                      <a:pos x="T6" y="T7"/>
                    </a:cxn>
                    <a:cxn ang="T14">
                      <a:pos x="T8" y="T9"/>
                    </a:cxn>
                  </a:cxnLst>
                  <a:rect l="T15" t="T16" r="T17" b="T18"/>
                  <a:pathLst>
                    <a:path w="192" h="36">
                      <a:moveTo>
                        <a:pt x="0" y="0"/>
                      </a:moveTo>
                      <a:lnTo>
                        <a:pt x="191" y="7"/>
                      </a:lnTo>
                      <a:lnTo>
                        <a:pt x="191" y="35"/>
                      </a:lnTo>
                      <a:lnTo>
                        <a:pt x="3" y="27"/>
                      </a:lnTo>
                      <a:lnTo>
                        <a:pt x="0" y="0"/>
                      </a:lnTo>
                    </a:path>
                  </a:pathLst>
                </a:custGeom>
                <a:solidFill>
                  <a:srgbClr val="5F5F7F"/>
                </a:solidFill>
                <a:ln w="12700" cap="rnd">
                  <a:solidFill>
                    <a:srgbClr val="000000"/>
                  </a:solidFill>
                  <a:round/>
                  <a:headEnd/>
                  <a:tailEnd/>
                </a:ln>
              </p:spPr>
              <p:txBody>
                <a:bodyPr/>
                <a:lstStyle/>
                <a:p>
                  <a:endParaRPr lang="en-US"/>
                </a:p>
              </p:txBody>
            </p:sp>
          </p:grpSp>
          <p:grpSp>
            <p:nvGrpSpPr>
              <p:cNvPr id="663" name="Group 109">
                <a:extLst>
                  <a:ext uri="{FF2B5EF4-FFF2-40B4-BE49-F238E27FC236}">
                    <a16:creationId xmlns:a16="http://schemas.microsoft.com/office/drawing/2014/main" id="{05BE6B2A-50E0-061F-BE58-7A317F393E32}"/>
                  </a:ext>
                </a:extLst>
              </p:cNvPr>
              <p:cNvGrpSpPr>
                <a:grpSpLocks/>
              </p:cNvGrpSpPr>
              <p:nvPr/>
            </p:nvGrpSpPr>
            <p:grpSpPr bwMode="auto">
              <a:xfrm>
                <a:off x="2250" y="2938"/>
                <a:ext cx="223" cy="13"/>
                <a:chOff x="2250" y="2938"/>
                <a:chExt cx="223" cy="13"/>
              </a:xfrm>
            </p:grpSpPr>
            <p:sp>
              <p:nvSpPr>
                <p:cNvPr id="679" name="Oval 110">
                  <a:extLst>
                    <a:ext uri="{FF2B5EF4-FFF2-40B4-BE49-F238E27FC236}">
                      <a16:creationId xmlns:a16="http://schemas.microsoft.com/office/drawing/2014/main" id="{B077FDFC-5BD7-87D4-1B1E-3EFCF702ED1D}"/>
                    </a:ext>
                  </a:extLst>
                </p:cNvPr>
                <p:cNvSpPr>
                  <a:spLocks noChangeArrowheads="1"/>
                </p:cNvSpPr>
                <p:nvPr/>
              </p:nvSpPr>
              <p:spPr bwMode="auto">
                <a:xfrm>
                  <a:off x="2250" y="2945"/>
                  <a:ext cx="7"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680" name="Oval 111">
                  <a:extLst>
                    <a:ext uri="{FF2B5EF4-FFF2-40B4-BE49-F238E27FC236}">
                      <a16:creationId xmlns:a16="http://schemas.microsoft.com/office/drawing/2014/main" id="{FA2F8924-8A7C-B7E9-FAFB-9FA1F81CA234}"/>
                    </a:ext>
                  </a:extLst>
                </p:cNvPr>
                <p:cNvSpPr>
                  <a:spLocks noChangeArrowheads="1"/>
                </p:cNvSpPr>
                <p:nvPr/>
              </p:nvSpPr>
              <p:spPr bwMode="auto">
                <a:xfrm>
                  <a:off x="2468" y="2938"/>
                  <a:ext cx="5" cy="7"/>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664" name="Group 112">
                <a:extLst>
                  <a:ext uri="{FF2B5EF4-FFF2-40B4-BE49-F238E27FC236}">
                    <a16:creationId xmlns:a16="http://schemas.microsoft.com/office/drawing/2014/main" id="{8847F32C-AFBD-C6F0-CC59-206D83C5332D}"/>
                  </a:ext>
                </a:extLst>
              </p:cNvPr>
              <p:cNvGrpSpPr>
                <a:grpSpLocks/>
              </p:cNvGrpSpPr>
              <p:nvPr/>
            </p:nvGrpSpPr>
            <p:grpSpPr bwMode="auto">
              <a:xfrm>
                <a:off x="2322" y="3418"/>
                <a:ext cx="168" cy="12"/>
                <a:chOff x="2322" y="3418"/>
                <a:chExt cx="168" cy="12"/>
              </a:xfrm>
            </p:grpSpPr>
            <p:sp>
              <p:nvSpPr>
                <p:cNvPr id="677" name="Oval 113">
                  <a:extLst>
                    <a:ext uri="{FF2B5EF4-FFF2-40B4-BE49-F238E27FC236}">
                      <a16:creationId xmlns:a16="http://schemas.microsoft.com/office/drawing/2014/main" id="{7A5B5ED8-ADC4-C9DF-EA9D-AB7455F02EFA}"/>
                    </a:ext>
                  </a:extLst>
                </p:cNvPr>
                <p:cNvSpPr>
                  <a:spLocks noChangeArrowheads="1"/>
                </p:cNvSpPr>
                <p:nvPr/>
              </p:nvSpPr>
              <p:spPr bwMode="auto">
                <a:xfrm>
                  <a:off x="2322" y="3418"/>
                  <a:ext cx="6"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678" name="Oval 114">
                  <a:extLst>
                    <a:ext uri="{FF2B5EF4-FFF2-40B4-BE49-F238E27FC236}">
                      <a16:creationId xmlns:a16="http://schemas.microsoft.com/office/drawing/2014/main" id="{F08D917E-D193-DA84-8E32-1160DF29D07E}"/>
                    </a:ext>
                  </a:extLst>
                </p:cNvPr>
                <p:cNvSpPr>
                  <a:spLocks noChangeArrowheads="1"/>
                </p:cNvSpPr>
                <p:nvPr/>
              </p:nvSpPr>
              <p:spPr bwMode="auto">
                <a:xfrm>
                  <a:off x="2486" y="3424"/>
                  <a:ext cx="4"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665" name="Group 115">
                <a:extLst>
                  <a:ext uri="{FF2B5EF4-FFF2-40B4-BE49-F238E27FC236}">
                    <a16:creationId xmlns:a16="http://schemas.microsoft.com/office/drawing/2014/main" id="{1653E652-3BFF-1F6C-8BDA-0F90B530122C}"/>
                  </a:ext>
                </a:extLst>
              </p:cNvPr>
              <p:cNvGrpSpPr>
                <a:grpSpLocks/>
              </p:cNvGrpSpPr>
              <p:nvPr/>
            </p:nvGrpSpPr>
            <p:grpSpPr bwMode="auto">
              <a:xfrm>
                <a:off x="2394" y="3100"/>
                <a:ext cx="35" cy="66"/>
                <a:chOff x="2394" y="3100"/>
                <a:chExt cx="35" cy="66"/>
              </a:xfrm>
            </p:grpSpPr>
            <p:sp>
              <p:nvSpPr>
                <p:cNvPr id="675" name="Oval 116">
                  <a:extLst>
                    <a:ext uri="{FF2B5EF4-FFF2-40B4-BE49-F238E27FC236}">
                      <a16:creationId xmlns:a16="http://schemas.microsoft.com/office/drawing/2014/main" id="{D9E6090B-88B0-1C5F-82D5-106BC0BB60F0}"/>
                    </a:ext>
                  </a:extLst>
                </p:cNvPr>
                <p:cNvSpPr>
                  <a:spLocks noChangeArrowheads="1"/>
                </p:cNvSpPr>
                <p:nvPr/>
              </p:nvSpPr>
              <p:spPr bwMode="auto">
                <a:xfrm>
                  <a:off x="2394" y="3103"/>
                  <a:ext cx="34" cy="63"/>
                </a:xfrm>
                <a:prstGeom prst="ellipse">
                  <a:avLst/>
                </a:prstGeom>
                <a:solidFill>
                  <a:srgbClr val="000000"/>
                </a:solidFill>
                <a:ln w="12700">
                  <a:solidFill>
                    <a:srgbClr val="000000"/>
                  </a:solidFill>
                  <a:round/>
                  <a:headEnd/>
                  <a:tailEnd/>
                </a:ln>
              </p:spPr>
              <p:txBody>
                <a:bodyPr wrap="none" anchor="ctr"/>
                <a:lstStyle/>
                <a:p>
                  <a:endParaRPr lang="en-US"/>
                </a:p>
              </p:txBody>
            </p:sp>
            <p:sp>
              <p:nvSpPr>
                <p:cNvPr id="676" name="Oval 117">
                  <a:extLst>
                    <a:ext uri="{FF2B5EF4-FFF2-40B4-BE49-F238E27FC236}">
                      <a16:creationId xmlns:a16="http://schemas.microsoft.com/office/drawing/2014/main" id="{6B710FD0-E2C8-2C51-4746-37EC295D3290}"/>
                    </a:ext>
                  </a:extLst>
                </p:cNvPr>
                <p:cNvSpPr>
                  <a:spLocks noChangeArrowheads="1"/>
                </p:cNvSpPr>
                <p:nvPr/>
              </p:nvSpPr>
              <p:spPr bwMode="auto">
                <a:xfrm>
                  <a:off x="2396" y="3100"/>
                  <a:ext cx="33" cy="64"/>
                </a:xfrm>
                <a:prstGeom prst="ellipse">
                  <a:avLst/>
                </a:prstGeom>
                <a:solidFill>
                  <a:srgbClr val="C0C0C0"/>
                </a:solidFill>
                <a:ln w="12700">
                  <a:solidFill>
                    <a:srgbClr val="000000"/>
                  </a:solidFill>
                  <a:round/>
                  <a:headEnd/>
                  <a:tailEnd/>
                </a:ln>
              </p:spPr>
              <p:txBody>
                <a:bodyPr wrap="none" anchor="ctr"/>
                <a:lstStyle/>
                <a:p>
                  <a:endParaRPr lang="en-US"/>
                </a:p>
              </p:txBody>
            </p:sp>
          </p:grpSp>
          <p:sp>
            <p:nvSpPr>
              <p:cNvPr id="666" name="Oval 118">
                <a:extLst>
                  <a:ext uri="{FF2B5EF4-FFF2-40B4-BE49-F238E27FC236}">
                    <a16:creationId xmlns:a16="http://schemas.microsoft.com/office/drawing/2014/main" id="{A965845E-7B3F-C1D9-C3C0-F15BB51F36DC}"/>
                  </a:ext>
                </a:extLst>
              </p:cNvPr>
              <p:cNvSpPr>
                <a:spLocks noChangeArrowheads="1"/>
              </p:cNvSpPr>
              <p:nvPr/>
            </p:nvSpPr>
            <p:spPr bwMode="auto">
              <a:xfrm>
                <a:off x="2308" y="3443"/>
                <a:ext cx="7" cy="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67" name="Oval 119">
                <a:extLst>
                  <a:ext uri="{FF2B5EF4-FFF2-40B4-BE49-F238E27FC236}">
                    <a16:creationId xmlns:a16="http://schemas.microsoft.com/office/drawing/2014/main" id="{6E4A6022-417D-F6A1-C26C-FBB572615802}"/>
                  </a:ext>
                </a:extLst>
              </p:cNvPr>
              <p:cNvSpPr>
                <a:spLocks noChangeArrowheads="1"/>
              </p:cNvSpPr>
              <p:nvPr/>
            </p:nvSpPr>
            <p:spPr bwMode="auto">
              <a:xfrm>
                <a:off x="2518"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68" name="Oval 120">
                <a:extLst>
                  <a:ext uri="{FF2B5EF4-FFF2-40B4-BE49-F238E27FC236}">
                    <a16:creationId xmlns:a16="http://schemas.microsoft.com/office/drawing/2014/main" id="{9241E215-A0F3-89B4-E6A4-2E3D57508A38}"/>
                  </a:ext>
                </a:extLst>
              </p:cNvPr>
              <p:cNvSpPr>
                <a:spLocks noChangeArrowheads="1"/>
              </p:cNvSpPr>
              <p:nvPr/>
            </p:nvSpPr>
            <p:spPr bwMode="auto">
              <a:xfrm>
                <a:off x="2530"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69" name="Oval 121">
                <a:extLst>
                  <a:ext uri="{FF2B5EF4-FFF2-40B4-BE49-F238E27FC236}">
                    <a16:creationId xmlns:a16="http://schemas.microsoft.com/office/drawing/2014/main" id="{E7C18C12-EF18-EF45-84F4-426B0D76625F}"/>
                  </a:ext>
                </a:extLst>
              </p:cNvPr>
              <p:cNvSpPr>
                <a:spLocks noChangeArrowheads="1"/>
              </p:cNvSpPr>
              <p:nvPr/>
            </p:nvSpPr>
            <p:spPr bwMode="auto">
              <a:xfrm>
                <a:off x="2625"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70" name="Oval 122">
                <a:extLst>
                  <a:ext uri="{FF2B5EF4-FFF2-40B4-BE49-F238E27FC236}">
                    <a16:creationId xmlns:a16="http://schemas.microsoft.com/office/drawing/2014/main" id="{02A360D4-A6E2-BAFF-D8C4-8888BB8C65D1}"/>
                  </a:ext>
                </a:extLst>
              </p:cNvPr>
              <p:cNvSpPr>
                <a:spLocks noChangeArrowheads="1"/>
              </p:cNvSpPr>
              <p:nvPr/>
            </p:nvSpPr>
            <p:spPr bwMode="auto">
              <a:xfrm>
                <a:off x="2637"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71" name="Oval 123">
                <a:extLst>
                  <a:ext uri="{FF2B5EF4-FFF2-40B4-BE49-F238E27FC236}">
                    <a16:creationId xmlns:a16="http://schemas.microsoft.com/office/drawing/2014/main" id="{66FEF13F-B90A-738F-D089-F541490AAF37}"/>
                  </a:ext>
                </a:extLst>
              </p:cNvPr>
              <p:cNvSpPr>
                <a:spLocks noChangeArrowheads="1"/>
              </p:cNvSpPr>
              <p:nvPr/>
            </p:nvSpPr>
            <p:spPr bwMode="auto">
              <a:xfrm>
                <a:off x="2560"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72" name="Oval 124">
                <a:extLst>
                  <a:ext uri="{FF2B5EF4-FFF2-40B4-BE49-F238E27FC236}">
                    <a16:creationId xmlns:a16="http://schemas.microsoft.com/office/drawing/2014/main" id="{98A3A719-3458-F729-8363-F97EFFEACA97}"/>
                  </a:ext>
                </a:extLst>
              </p:cNvPr>
              <p:cNvSpPr>
                <a:spLocks noChangeArrowheads="1"/>
              </p:cNvSpPr>
              <p:nvPr/>
            </p:nvSpPr>
            <p:spPr bwMode="auto">
              <a:xfrm>
                <a:off x="2566"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73" name="Oval 125">
                <a:extLst>
                  <a:ext uri="{FF2B5EF4-FFF2-40B4-BE49-F238E27FC236}">
                    <a16:creationId xmlns:a16="http://schemas.microsoft.com/office/drawing/2014/main" id="{9272F32E-7195-9629-CA1D-869700F55B73}"/>
                  </a:ext>
                </a:extLst>
              </p:cNvPr>
              <p:cNvSpPr>
                <a:spLocks noChangeArrowheads="1"/>
              </p:cNvSpPr>
              <p:nvPr/>
            </p:nvSpPr>
            <p:spPr bwMode="auto">
              <a:xfrm>
                <a:off x="2667"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74" name="Oval 126">
                <a:extLst>
                  <a:ext uri="{FF2B5EF4-FFF2-40B4-BE49-F238E27FC236}">
                    <a16:creationId xmlns:a16="http://schemas.microsoft.com/office/drawing/2014/main" id="{C16C0EDE-BDA5-2A34-00B3-1F66E3B77CFE}"/>
                  </a:ext>
                </a:extLst>
              </p:cNvPr>
              <p:cNvSpPr>
                <a:spLocks noChangeArrowheads="1"/>
              </p:cNvSpPr>
              <p:nvPr/>
            </p:nvSpPr>
            <p:spPr bwMode="auto">
              <a:xfrm>
                <a:off x="2673"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grpSp>
        <p:grpSp>
          <p:nvGrpSpPr>
            <p:cNvPr id="30" name="Group 85">
              <a:extLst>
                <a:ext uri="{FF2B5EF4-FFF2-40B4-BE49-F238E27FC236}">
                  <a16:creationId xmlns:a16="http://schemas.microsoft.com/office/drawing/2014/main" id="{50030F3F-0495-40AC-97F4-B7C34B906A29}"/>
                </a:ext>
              </a:extLst>
            </p:cNvPr>
            <p:cNvGrpSpPr>
              <a:grpSpLocks/>
            </p:cNvGrpSpPr>
            <p:nvPr/>
          </p:nvGrpSpPr>
          <p:grpSpPr bwMode="auto">
            <a:xfrm>
              <a:off x="4876800" y="2590800"/>
              <a:ext cx="533400" cy="777875"/>
              <a:chOff x="2238" y="2928"/>
              <a:chExt cx="496" cy="538"/>
            </a:xfrm>
          </p:grpSpPr>
          <p:sp>
            <p:nvSpPr>
              <p:cNvPr id="615" name="Freeform 86">
                <a:extLst>
                  <a:ext uri="{FF2B5EF4-FFF2-40B4-BE49-F238E27FC236}">
                    <a16:creationId xmlns:a16="http://schemas.microsoft.com/office/drawing/2014/main" id="{7A5CC2A7-21E8-D9A5-7B24-D02D2791B6FC}"/>
                  </a:ext>
                </a:extLst>
              </p:cNvPr>
              <p:cNvSpPr>
                <a:spLocks/>
              </p:cNvSpPr>
              <p:nvPr/>
            </p:nvSpPr>
            <p:spPr bwMode="auto">
              <a:xfrm>
                <a:off x="2490" y="2928"/>
                <a:ext cx="244" cy="510"/>
              </a:xfrm>
              <a:custGeom>
                <a:avLst/>
                <a:gdLst>
                  <a:gd name="T0" fmla="*/ 0 w 244"/>
                  <a:gd name="T1" fmla="*/ 0 h 510"/>
                  <a:gd name="T2" fmla="*/ 15 w 244"/>
                  <a:gd name="T3" fmla="*/ 509 h 510"/>
                  <a:gd name="T4" fmla="*/ 202 w 244"/>
                  <a:gd name="T5" fmla="*/ 489 h 510"/>
                  <a:gd name="T6" fmla="*/ 243 w 244"/>
                  <a:gd name="T7" fmla="*/ 44 h 510"/>
                  <a:gd name="T8" fmla="*/ 0 w 244"/>
                  <a:gd name="T9" fmla="*/ 0 h 510"/>
                  <a:gd name="T10" fmla="*/ 0 60000 65536"/>
                  <a:gd name="T11" fmla="*/ 0 60000 65536"/>
                  <a:gd name="T12" fmla="*/ 0 60000 65536"/>
                  <a:gd name="T13" fmla="*/ 0 60000 65536"/>
                  <a:gd name="T14" fmla="*/ 0 60000 65536"/>
                  <a:gd name="T15" fmla="*/ 0 w 244"/>
                  <a:gd name="T16" fmla="*/ 0 h 510"/>
                  <a:gd name="T17" fmla="*/ 244 w 244"/>
                  <a:gd name="T18" fmla="*/ 510 h 510"/>
                </a:gdLst>
                <a:ahLst/>
                <a:cxnLst>
                  <a:cxn ang="T10">
                    <a:pos x="T0" y="T1"/>
                  </a:cxn>
                  <a:cxn ang="T11">
                    <a:pos x="T2" y="T3"/>
                  </a:cxn>
                  <a:cxn ang="T12">
                    <a:pos x="T4" y="T5"/>
                  </a:cxn>
                  <a:cxn ang="T13">
                    <a:pos x="T6" y="T7"/>
                  </a:cxn>
                  <a:cxn ang="T14">
                    <a:pos x="T8" y="T9"/>
                  </a:cxn>
                </a:cxnLst>
                <a:rect l="T15" t="T16" r="T17" b="T18"/>
                <a:pathLst>
                  <a:path w="244" h="510">
                    <a:moveTo>
                      <a:pt x="0" y="0"/>
                    </a:moveTo>
                    <a:lnTo>
                      <a:pt x="15" y="509"/>
                    </a:lnTo>
                    <a:lnTo>
                      <a:pt x="202" y="489"/>
                    </a:lnTo>
                    <a:lnTo>
                      <a:pt x="243" y="44"/>
                    </a:lnTo>
                    <a:lnTo>
                      <a:pt x="0" y="0"/>
                    </a:lnTo>
                  </a:path>
                </a:pathLst>
              </a:custGeom>
              <a:solidFill>
                <a:srgbClr val="BFBFDF"/>
              </a:solidFill>
              <a:ln w="12700" cap="rnd">
                <a:solidFill>
                  <a:srgbClr val="000000"/>
                </a:solidFill>
                <a:round/>
                <a:headEnd/>
                <a:tailEnd/>
              </a:ln>
            </p:spPr>
            <p:txBody>
              <a:bodyPr/>
              <a:lstStyle/>
              <a:p>
                <a:endParaRPr lang="en-US"/>
              </a:p>
            </p:txBody>
          </p:sp>
          <p:sp>
            <p:nvSpPr>
              <p:cNvPr id="616" name="Freeform 87">
                <a:extLst>
                  <a:ext uri="{FF2B5EF4-FFF2-40B4-BE49-F238E27FC236}">
                    <a16:creationId xmlns:a16="http://schemas.microsoft.com/office/drawing/2014/main" id="{8A4B5DEE-61F6-DAE8-2889-5BDB2ABAE228}"/>
                  </a:ext>
                </a:extLst>
              </p:cNvPr>
              <p:cNvSpPr>
                <a:spLocks/>
              </p:cNvSpPr>
              <p:nvPr/>
            </p:nvSpPr>
            <p:spPr bwMode="auto">
              <a:xfrm>
                <a:off x="2506" y="3418"/>
                <a:ext cx="186" cy="48"/>
              </a:xfrm>
              <a:custGeom>
                <a:avLst/>
                <a:gdLst>
                  <a:gd name="T0" fmla="*/ 0 w 186"/>
                  <a:gd name="T1" fmla="*/ 19 h 48"/>
                  <a:gd name="T2" fmla="*/ 0 w 186"/>
                  <a:gd name="T3" fmla="*/ 47 h 48"/>
                  <a:gd name="T4" fmla="*/ 182 w 186"/>
                  <a:gd name="T5" fmla="*/ 21 h 48"/>
                  <a:gd name="T6" fmla="*/ 185 w 186"/>
                  <a:gd name="T7" fmla="*/ 0 h 48"/>
                  <a:gd name="T8" fmla="*/ 0 w 186"/>
                  <a:gd name="T9" fmla="*/ 19 h 48"/>
                  <a:gd name="T10" fmla="*/ 0 60000 65536"/>
                  <a:gd name="T11" fmla="*/ 0 60000 65536"/>
                  <a:gd name="T12" fmla="*/ 0 60000 65536"/>
                  <a:gd name="T13" fmla="*/ 0 60000 65536"/>
                  <a:gd name="T14" fmla="*/ 0 60000 65536"/>
                  <a:gd name="T15" fmla="*/ 0 w 186"/>
                  <a:gd name="T16" fmla="*/ 0 h 48"/>
                  <a:gd name="T17" fmla="*/ 186 w 186"/>
                  <a:gd name="T18" fmla="*/ 48 h 48"/>
                </a:gdLst>
                <a:ahLst/>
                <a:cxnLst>
                  <a:cxn ang="T10">
                    <a:pos x="T0" y="T1"/>
                  </a:cxn>
                  <a:cxn ang="T11">
                    <a:pos x="T2" y="T3"/>
                  </a:cxn>
                  <a:cxn ang="T12">
                    <a:pos x="T4" y="T5"/>
                  </a:cxn>
                  <a:cxn ang="T13">
                    <a:pos x="T6" y="T7"/>
                  </a:cxn>
                  <a:cxn ang="T14">
                    <a:pos x="T8" y="T9"/>
                  </a:cxn>
                </a:cxnLst>
                <a:rect l="T15" t="T16" r="T17" b="T18"/>
                <a:pathLst>
                  <a:path w="186" h="48">
                    <a:moveTo>
                      <a:pt x="0" y="19"/>
                    </a:moveTo>
                    <a:lnTo>
                      <a:pt x="0" y="47"/>
                    </a:lnTo>
                    <a:lnTo>
                      <a:pt x="182" y="21"/>
                    </a:lnTo>
                    <a:lnTo>
                      <a:pt x="185" y="0"/>
                    </a:lnTo>
                    <a:lnTo>
                      <a:pt x="0" y="19"/>
                    </a:lnTo>
                  </a:path>
                </a:pathLst>
              </a:custGeom>
              <a:solidFill>
                <a:srgbClr val="9F9FBF"/>
              </a:solidFill>
              <a:ln w="12700" cap="rnd">
                <a:solidFill>
                  <a:srgbClr val="000000"/>
                </a:solidFill>
                <a:round/>
                <a:headEnd/>
                <a:tailEnd/>
              </a:ln>
            </p:spPr>
            <p:txBody>
              <a:bodyPr/>
              <a:lstStyle/>
              <a:p>
                <a:endParaRPr lang="en-US"/>
              </a:p>
            </p:txBody>
          </p:sp>
          <p:grpSp>
            <p:nvGrpSpPr>
              <p:cNvPr id="617" name="Group 88">
                <a:extLst>
                  <a:ext uri="{FF2B5EF4-FFF2-40B4-BE49-F238E27FC236}">
                    <a16:creationId xmlns:a16="http://schemas.microsoft.com/office/drawing/2014/main" id="{EE8FB738-721C-DC15-8D30-2F247CD252AD}"/>
                  </a:ext>
                </a:extLst>
              </p:cNvPr>
              <p:cNvGrpSpPr>
                <a:grpSpLocks/>
              </p:cNvGrpSpPr>
              <p:nvPr/>
            </p:nvGrpSpPr>
            <p:grpSpPr bwMode="auto">
              <a:xfrm>
                <a:off x="2514" y="2956"/>
                <a:ext cx="199" cy="150"/>
                <a:chOff x="2514" y="2956"/>
                <a:chExt cx="199" cy="150"/>
              </a:xfrm>
            </p:grpSpPr>
            <p:sp>
              <p:nvSpPr>
                <p:cNvPr id="654" name="Freeform 89">
                  <a:extLst>
                    <a:ext uri="{FF2B5EF4-FFF2-40B4-BE49-F238E27FC236}">
                      <a16:creationId xmlns:a16="http://schemas.microsoft.com/office/drawing/2014/main" id="{5C09B8F2-272F-739D-136C-851EFDA370FA}"/>
                    </a:ext>
                  </a:extLst>
                </p:cNvPr>
                <p:cNvSpPr>
                  <a:spLocks/>
                </p:cNvSpPr>
                <p:nvPr/>
              </p:nvSpPr>
              <p:spPr bwMode="auto">
                <a:xfrm>
                  <a:off x="2514" y="2956"/>
                  <a:ext cx="199" cy="150"/>
                </a:xfrm>
                <a:custGeom>
                  <a:avLst/>
                  <a:gdLst>
                    <a:gd name="T0" fmla="*/ 0 w 199"/>
                    <a:gd name="T1" fmla="*/ 0 h 150"/>
                    <a:gd name="T2" fmla="*/ 1 w 199"/>
                    <a:gd name="T3" fmla="*/ 141 h 150"/>
                    <a:gd name="T4" fmla="*/ 187 w 199"/>
                    <a:gd name="T5" fmla="*/ 149 h 150"/>
                    <a:gd name="T6" fmla="*/ 198 w 199"/>
                    <a:gd name="T7" fmla="*/ 34 h 150"/>
                    <a:gd name="T8" fmla="*/ 0 w 199"/>
                    <a:gd name="T9" fmla="*/ 0 h 150"/>
                    <a:gd name="T10" fmla="*/ 0 60000 65536"/>
                    <a:gd name="T11" fmla="*/ 0 60000 65536"/>
                    <a:gd name="T12" fmla="*/ 0 60000 65536"/>
                    <a:gd name="T13" fmla="*/ 0 60000 65536"/>
                    <a:gd name="T14" fmla="*/ 0 60000 65536"/>
                    <a:gd name="T15" fmla="*/ 0 w 199"/>
                    <a:gd name="T16" fmla="*/ 0 h 150"/>
                    <a:gd name="T17" fmla="*/ 199 w 199"/>
                    <a:gd name="T18" fmla="*/ 150 h 150"/>
                  </a:gdLst>
                  <a:ahLst/>
                  <a:cxnLst>
                    <a:cxn ang="T10">
                      <a:pos x="T0" y="T1"/>
                    </a:cxn>
                    <a:cxn ang="T11">
                      <a:pos x="T2" y="T3"/>
                    </a:cxn>
                    <a:cxn ang="T12">
                      <a:pos x="T4" y="T5"/>
                    </a:cxn>
                    <a:cxn ang="T13">
                      <a:pos x="T6" y="T7"/>
                    </a:cxn>
                    <a:cxn ang="T14">
                      <a:pos x="T8" y="T9"/>
                    </a:cxn>
                  </a:cxnLst>
                  <a:rect l="T15" t="T16" r="T17" b="T18"/>
                  <a:pathLst>
                    <a:path w="199" h="150">
                      <a:moveTo>
                        <a:pt x="0" y="0"/>
                      </a:moveTo>
                      <a:lnTo>
                        <a:pt x="1" y="141"/>
                      </a:lnTo>
                      <a:lnTo>
                        <a:pt x="187" y="149"/>
                      </a:lnTo>
                      <a:lnTo>
                        <a:pt x="198" y="34"/>
                      </a:lnTo>
                      <a:lnTo>
                        <a:pt x="0" y="0"/>
                      </a:lnTo>
                    </a:path>
                  </a:pathLst>
                </a:custGeom>
                <a:solidFill>
                  <a:srgbClr val="9F9FBF"/>
                </a:solidFill>
                <a:ln w="12700" cap="rnd">
                  <a:solidFill>
                    <a:srgbClr val="000000"/>
                  </a:solidFill>
                  <a:round/>
                  <a:headEnd/>
                  <a:tailEnd/>
                </a:ln>
              </p:spPr>
              <p:txBody>
                <a:bodyPr/>
                <a:lstStyle/>
                <a:p>
                  <a:endParaRPr lang="en-US"/>
                </a:p>
              </p:txBody>
            </p:sp>
            <p:sp>
              <p:nvSpPr>
                <p:cNvPr id="655" name="Freeform 90">
                  <a:extLst>
                    <a:ext uri="{FF2B5EF4-FFF2-40B4-BE49-F238E27FC236}">
                      <a16:creationId xmlns:a16="http://schemas.microsoft.com/office/drawing/2014/main" id="{6501BE68-0F20-26A3-F0E1-9CB73CC04CE7}"/>
                    </a:ext>
                  </a:extLst>
                </p:cNvPr>
                <p:cNvSpPr>
                  <a:spLocks/>
                </p:cNvSpPr>
                <p:nvPr/>
              </p:nvSpPr>
              <p:spPr bwMode="auto">
                <a:xfrm>
                  <a:off x="2636" y="3081"/>
                  <a:ext cx="58" cy="13"/>
                </a:xfrm>
                <a:custGeom>
                  <a:avLst/>
                  <a:gdLst>
                    <a:gd name="T0" fmla="*/ 0 w 58"/>
                    <a:gd name="T1" fmla="*/ 0 h 13"/>
                    <a:gd name="T2" fmla="*/ 57 w 58"/>
                    <a:gd name="T3" fmla="*/ 5 h 13"/>
                    <a:gd name="T4" fmla="*/ 57 w 58"/>
                    <a:gd name="T5" fmla="*/ 12 h 13"/>
                    <a:gd name="T6" fmla="*/ 0 w 58"/>
                    <a:gd name="T7" fmla="*/ 9 h 13"/>
                    <a:gd name="T8" fmla="*/ 0 w 58"/>
                    <a:gd name="T9" fmla="*/ 0 h 13"/>
                    <a:gd name="T10" fmla="*/ 0 60000 65536"/>
                    <a:gd name="T11" fmla="*/ 0 60000 65536"/>
                    <a:gd name="T12" fmla="*/ 0 60000 65536"/>
                    <a:gd name="T13" fmla="*/ 0 60000 65536"/>
                    <a:gd name="T14" fmla="*/ 0 60000 65536"/>
                    <a:gd name="T15" fmla="*/ 0 w 58"/>
                    <a:gd name="T16" fmla="*/ 0 h 13"/>
                    <a:gd name="T17" fmla="*/ 58 w 58"/>
                    <a:gd name="T18" fmla="*/ 13 h 13"/>
                  </a:gdLst>
                  <a:ahLst/>
                  <a:cxnLst>
                    <a:cxn ang="T10">
                      <a:pos x="T0" y="T1"/>
                    </a:cxn>
                    <a:cxn ang="T11">
                      <a:pos x="T2" y="T3"/>
                    </a:cxn>
                    <a:cxn ang="T12">
                      <a:pos x="T4" y="T5"/>
                    </a:cxn>
                    <a:cxn ang="T13">
                      <a:pos x="T6" y="T7"/>
                    </a:cxn>
                    <a:cxn ang="T14">
                      <a:pos x="T8" y="T9"/>
                    </a:cxn>
                  </a:cxnLst>
                  <a:rect l="T15" t="T16" r="T17" b="T18"/>
                  <a:pathLst>
                    <a:path w="58" h="13">
                      <a:moveTo>
                        <a:pt x="0" y="0"/>
                      </a:moveTo>
                      <a:lnTo>
                        <a:pt x="57" y="5"/>
                      </a:lnTo>
                      <a:lnTo>
                        <a:pt x="57" y="12"/>
                      </a:lnTo>
                      <a:lnTo>
                        <a:pt x="0" y="9"/>
                      </a:lnTo>
                      <a:lnTo>
                        <a:pt x="0" y="0"/>
                      </a:lnTo>
                    </a:path>
                  </a:pathLst>
                </a:custGeom>
                <a:solidFill>
                  <a:srgbClr val="0000FF"/>
                </a:solidFill>
                <a:ln w="12700" cap="rnd">
                  <a:solidFill>
                    <a:srgbClr val="000000"/>
                  </a:solidFill>
                  <a:round/>
                  <a:headEnd/>
                  <a:tailEnd/>
                </a:ln>
              </p:spPr>
              <p:txBody>
                <a:bodyPr/>
                <a:lstStyle/>
                <a:p>
                  <a:endParaRPr lang="en-US"/>
                </a:p>
              </p:txBody>
            </p:sp>
          </p:grpSp>
          <p:sp>
            <p:nvSpPr>
              <p:cNvPr id="618" name="Freeform 91">
                <a:extLst>
                  <a:ext uri="{FF2B5EF4-FFF2-40B4-BE49-F238E27FC236}">
                    <a16:creationId xmlns:a16="http://schemas.microsoft.com/office/drawing/2014/main" id="{BBA910A9-37A9-74B0-B3F9-2C24F59749F0}"/>
                  </a:ext>
                </a:extLst>
              </p:cNvPr>
              <p:cNvSpPr>
                <a:spLocks/>
              </p:cNvSpPr>
              <p:nvPr/>
            </p:nvSpPr>
            <p:spPr bwMode="auto">
              <a:xfrm>
                <a:off x="2519" y="3125"/>
                <a:ext cx="182" cy="280"/>
              </a:xfrm>
              <a:custGeom>
                <a:avLst/>
                <a:gdLst>
                  <a:gd name="T0" fmla="*/ 0 w 182"/>
                  <a:gd name="T1" fmla="*/ 0 h 280"/>
                  <a:gd name="T2" fmla="*/ 4 w 182"/>
                  <a:gd name="T3" fmla="*/ 279 h 280"/>
                  <a:gd name="T4" fmla="*/ 159 w 182"/>
                  <a:gd name="T5" fmla="*/ 266 h 280"/>
                  <a:gd name="T6" fmla="*/ 181 w 182"/>
                  <a:gd name="T7" fmla="*/ 5 h 280"/>
                  <a:gd name="T8" fmla="*/ 0 w 182"/>
                  <a:gd name="T9" fmla="*/ 0 h 280"/>
                  <a:gd name="T10" fmla="*/ 0 60000 65536"/>
                  <a:gd name="T11" fmla="*/ 0 60000 65536"/>
                  <a:gd name="T12" fmla="*/ 0 60000 65536"/>
                  <a:gd name="T13" fmla="*/ 0 60000 65536"/>
                  <a:gd name="T14" fmla="*/ 0 60000 65536"/>
                  <a:gd name="T15" fmla="*/ 0 w 182"/>
                  <a:gd name="T16" fmla="*/ 0 h 280"/>
                  <a:gd name="T17" fmla="*/ 182 w 182"/>
                  <a:gd name="T18" fmla="*/ 280 h 280"/>
                </a:gdLst>
                <a:ahLst/>
                <a:cxnLst>
                  <a:cxn ang="T10">
                    <a:pos x="T0" y="T1"/>
                  </a:cxn>
                  <a:cxn ang="T11">
                    <a:pos x="T2" y="T3"/>
                  </a:cxn>
                  <a:cxn ang="T12">
                    <a:pos x="T4" y="T5"/>
                  </a:cxn>
                  <a:cxn ang="T13">
                    <a:pos x="T6" y="T7"/>
                  </a:cxn>
                  <a:cxn ang="T14">
                    <a:pos x="T8" y="T9"/>
                  </a:cxn>
                </a:cxnLst>
                <a:rect l="T15" t="T16" r="T17" b="T18"/>
                <a:pathLst>
                  <a:path w="182" h="280">
                    <a:moveTo>
                      <a:pt x="0" y="0"/>
                    </a:moveTo>
                    <a:lnTo>
                      <a:pt x="4" y="279"/>
                    </a:lnTo>
                    <a:lnTo>
                      <a:pt x="159" y="266"/>
                    </a:lnTo>
                    <a:lnTo>
                      <a:pt x="181" y="5"/>
                    </a:lnTo>
                    <a:lnTo>
                      <a:pt x="0" y="0"/>
                    </a:lnTo>
                  </a:path>
                </a:pathLst>
              </a:custGeom>
              <a:solidFill>
                <a:srgbClr val="BFBFDF"/>
              </a:solidFill>
              <a:ln w="12700" cap="rnd">
                <a:solidFill>
                  <a:srgbClr val="000000"/>
                </a:solidFill>
                <a:round/>
                <a:headEnd/>
                <a:tailEnd/>
              </a:ln>
            </p:spPr>
            <p:txBody>
              <a:bodyPr/>
              <a:lstStyle/>
              <a:p>
                <a:endParaRPr lang="en-US"/>
              </a:p>
            </p:txBody>
          </p:sp>
          <p:sp>
            <p:nvSpPr>
              <p:cNvPr id="619" name="Freeform 92">
                <a:extLst>
                  <a:ext uri="{FF2B5EF4-FFF2-40B4-BE49-F238E27FC236}">
                    <a16:creationId xmlns:a16="http://schemas.microsoft.com/office/drawing/2014/main" id="{79A20BBD-C7E0-3C39-7747-DF71E3B881C8}"/>
                  </a:ext>
                </a:extLst>
              </p:cNvPr>
              <p:cNvSpPr>
                <a:spLocks/>
              </p:cNvSpPr>
              <p:nvPr/>
            </p:nvSpPr>
            <p:spPr bwMode="auto">
              <a:xfrm>
                <a:off x="2535" y="3358"/>
                <a:ext cx="140" cy="36"/>
              </a:xfrm>
              <a:custGeom>
                <a:avLst/>
                <a:gdLst>
                  <a:gd name="T0" fmla="*/ 0 w 140"/>
                  <a:gd name="T1" fmla="*/ 7 h 36"/>
                  <a:gd name="T2" fmla="*/ 139 w 140"/>
                  <a:gd name="T3" fmla="*/ 0 h 36"/>
                  <a:gd name="T4" fmla="*/ 137 w 140"/>
                  <a:gd name="T5" fmla="*/ 26 h 36"/>
                  <a:gd name="T6" fmla="*/ 0 w 140"/>
                  <a:gd name="T7" fmla="*/ 35 h 36"/>
                  <a:gd name="T8" fmla="*/ 0 w 140"/>
                  <a:gd name="T9" fmla="*/ 7 h 36"/>
                  <a:gd name="T10" fmla="*/ 0 60000 65536"/>
                  <a:gd name="T11" fmla="*/ 0 60000 65536"/>
                  <a:gd name="T12" fmla="*/ 0 60000 65536"/>
                  <a:gd name="T13" fmla="*/ 0 60000 65536"/>
                  <a:gd name="T14" fmla="*/ 0 60000 65536"/>
                  <a:gd name="T15" fmla="*/ 0 w 140"/>
                  <a:gd name="T16" fmla="*/ 0 h 36"/>
                  <a:gd name="T17" fmla="*/ 140 w 140"/>
                  <a:gd name="T18" fmla="*/ 36 h 36"/>
                </a:gdLst>
                <a:ahLst/>
                <a:cxnLst>
                  <a:cxn ang="T10">
                    <a:pos x="T0" y="T1"/>
                  </a:cxn>
                  <a:cxn ang="T11">
                    <a:pos x="T2" y="T3"/>
                  </a:cxn>
                  <a:cxn ang="T12">
                    <a:pos x="T4" y="T5"/>
                  </a:cxn>
                  <a:cxn ang="T13">
                    <a:pos x="T6" y="T7"/>
                  </a:cxn>
                  <a:cxn ang="T14">
                    <a:pos x="T8" y="T9"/>
                  </a:cxn>
                </a:cxnLst>
                <a:rect l="T15" t="T16" r="T17" b="T18"/>
                <a:pathLst>
                  <a:path w="140" h="36">
                    <a:moveTo>
                      <a:pt x="0" y="7"/>
                    </a:moveTo>
                    <a:lnTo>
                      <a:pt x="139" y="0"/>
                    </a:lnTo>
                    <a:lnTo>
                      <a:pt x="137" y="26"/>
                    </a:lnTo>
                    <a:lnTo>
                      <a:pt x="0" y="35"/>
                    </a:lnTo>
                    <a:lnTo>
                      <a:pt x="0" y="7"/>
                    </a:lnTo>
                  </a:path>
                </a:pathLst>
              </a:custGeom>
              <a:solidFill>
                <a:srgbClr val="9F9FBF"/>
              </a:solidFill>
              <a:ln w="12700" cap="rnd">
                <a:solidFill>
                  <a:srgbClr val="000000"/>
                </a:solidFill>
                <a:round/>
                <a:headEnd/>
                <a:tailEnd/>
              </a:ln>
            </p:spPr>
            <p:txBody>
              <a:bodyPr/>
              <a:lstStyle/>
              <a:p>
                <a:endParaRPr lang="en-US"/>
              </a:p>
            </p:txBody>
          </p:sp>
          <p:grpSp>
            <p:nvGrpSpPr>
              <p:cNvPr id="620" name="Group 93">
                <a:extLst>
                  <a:ext uri="{FF2B5EF4-FFF2-40B4-BE49-F238E27FC236}">
                    <a16:creationId xmlns:a16="http://schemas.microsoft.com/office/drawing/2014/main" id="{C5769F00-5C87-2CF7-90C7-B2BC91909A7F}"/>
                  </a:ext>
                </a:extLst>
              </p:cNvPr>
              <p:cNvGrpSpPr>
                <a:grpSpLocks/>
              </p:cNvGrpSpPr>
              <p:nvPr/>
            </p:nvGrpSpPr>
            <p:grpSpPr bwMode="auto">
              <a:xfrm>
                <a:off x="2541" y="3219"/>
                <a:ext cx="21" cy="132"/>
                <a:chOff x="2541" y="3219"/>
                <a:chExt cx="21" cy="132"/>
              </a:xfrm>
            </p:grpSpPr>
            <p:grpSp>
              <p:nvGrpSpPr>
                <p:cNvPr id="642" name="Group 94">
                  <a:extLst>
                    <a:ext uri="{FF2B5EF4-FFF2-40B4-BE49-F238E27FC236}">
                      <a16:creationId xmlns:a16="http://schemas.microsoft.com/office/drawing/2014/main" id="{4B4A838F-FCFB-7323-1EF4-76F112A89770}"/>
                    </a:ext>
                  </a:extLst>
                </p:cNvPr>
                <p:cNvGrpSpPr>
                  <a:grpSpLocks/>
                </p:cNvGrpSpPr>
                <p:nvPr/>
              </p:nvGrpSpPr>
              <p:grpSpPr bwMode="auto">
                <a:xfrm>
                  <a:off x="2541" y="3219"/>
                  <a:ext cx="16" cy="132"/>
                  <a:chOff x="2541" y="3219"/>
                  <a:chExt cx="16" cy="132"/>
                </a:xfrm>
              </p:grpSpPr>
              <p:sp>
                <p:nvSpPr>
                  <p:cNvPr id="649" name="Freeform 95">
                    <a:extLst>
                      <a:ext uri="{FF2B5EF4-FFF2-40B4-BE49-F238E27FC236}">
                        <a16:creationId xmlns:a16="http://schemas.microsoft.com/office/drawing/2014/main" id="{94C57ACC-5BA5-D751-FEF2-C3C686C91975}"/>
                      </a:ext>
                    </a:extLst>
                  </p:cNvPr>
                  <p:cNvSpPr>
                    <a:spLocks/>
                  </p:cNvSpPr>
                  <p:nvPr/>
                </p:nvSpPr>
                <p:spPr bwMode="auto">
                  <a:xfrm>
                    <a:off x="2541" y="3219"/>
                    <a:ext cx="15" cy="23"/>
                  </a:xfrm>
                  <a:custGeom>
                    <a:avLst/>
                    <a:gdLst>
                      <a:gd name="T0" fmla="*/ 0 w 15"/>
                      <a:gd name="T1" fmla="*/ 1 h 23"/>
                      <a:gd name="T2" fmla="*/ 0 w 15"/>
                      <a:gd name="T3" fmla="*/ 22 h 23"/>
                      <a:gd name="T4" fmla="*/ 14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4" y="21"/>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650" name="Freeform 96">
                    <a:extLst>
                      <a:ext uri="{FF2B5EF4-FFF2-40B4-BE49-F238E27FC236}">
                        <a16:creationId xmlns:a16="http://schemas.microsoft.com/office/drawing/2014/main" id="{87444C13-F0EF-D6E9-2221-CA1593435678}"/>
                      </a:ext>
                    </a:extLst>
                  </p:cNvPr>
                  <p:cNvSpPr>
                    <a:spLocks/>
                  </p:cNvSpPr>
                  <p:nvPr/>
                </p:nvSpPr>
                <p:spPr bwMode="auto">
                  <a:xfrm>
                    <a:off x="2542" y="3247"/>
                    <a:ext cx="15" cy="22"/>
                  </a:xfrm>
                  <a:custGeom>
                    <a:avLst/>
                    <a:gdLst>
                      <a:gd name="T0" fmla="*/ 0 w 15"/>
                      <a:gd name="T1" fmla="*/ 1 h 22"/>
                      <a:gd name="T2" fmla="*/ 0 w 15"/>
                      <a:gd name="T3" fmla="*/ 21 h 22"/>
                      <a:gd name="T4" fmla="*/ 13 w 15"/>
                      <a:gd name="T5" fmla="*/ 20 h 22"/>
                      <a:gd name="T6" fmla="*/ 14 w 15"/>
                      <a:gd name="T7" fmla="*/ 0 h 22"/>
                      <a:gd name="T8" fmla="*/ 0 w 15"/>
                      <a:gd name="T9" fmla="*/ 1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0" y="1"/>
                        </a:moveTo>
                        <a:lnTo>
                          <a:pt x="0" y="21"/>
                        </a:lnTo>
                        <a:lnTo>
                          <a:pt x="13" y="20"/>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651" name="Freeform 97">
                    <a:extLst>
                      <a:ext uri="{FF2B5EF4-FFF2-40B4-BE49-F238E27FC236}">
                        <a16:creationId xmlns:a16="http://schemas.microsoft.com/office/drawing/2014/main" id="{333D9170-4A62-0B1D-DFE3-D94C46F29AEA}"/>
                      </a:ext>
                    </a:extLst>
                  </p:cNvPr>
                  <p:cNvSpPr>
                    <a:spLocks/>
                  </p:cNvSpPr>
                  <p:nvPr/>
                </p:nvSpPr>
                <p:spPr bwMode="auto">
                  <a:xfrm>
                    <a:off x="2542"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sp>
                <p:nvSpPr>
                  <p:cNvPr id="652" name="Freeform 98">
                    <a:extLst>
                      <a:ext uri="{FF2B5EF4-FFF2-40B4-BE49-F238E27FC236}">
                        <a16:creationId xmlns:a16="http://schemas.microsoft.com/office/drawing/2014/main" id="{CAC7CA76-1D7F-F10D-FE15-2BBFB6F3755B}"/>
                      </a:ext>
                    </a:extLst>
                  </p:cNvPr>
                  <p:cNvSpPr>
                    <a:spLocks/>
                  </p:cNvSpPr>
                  <p:nvPr/>
                </p:nvSpPr>
                <p:spPr bwMode="auto">
                  <a:xfrm>
                    <a:off x="2542" y="3300"/>
                    <a:ext cx="15" cy="24"/>
                  </a:xfrm>
                  <a:custGeom>
                    <a:avLst/>
                    <a:gdLst>
                      <a:gd name="T0" fmla="*/ 0 w 15"/>
                      <a:gd name="T1" fmla="*/ 1 h 24"/>
                      <a:gd name="T2" fmla="*/ 0 w 15"/>
                      <a:gd name="T3" fmla="*/ 23 h 24"/>
                      <a:gd name="T4" fmla="*/ 13 w 15"/>
                      <a:gd name="T5" fmla="*/ 22 h 24"/>
                      <a:gd name="T6" fmla="*/ 14 w 15"/>
                      <a:gd name="T7" fmla="*/ 0 h 24"/>
                      <a:gd name="T8" fmla="*/ 0 w 15"/>
                      <a:gd name="T9" fmla="*/ 1 h 24"/>
                      <a:gd name="T10" fmla="*/ 0 60000 65536"/>
                      <a:gd name="T11" fmla="*/ 0 60000 65536"/>
                      <a:gd name="T12" fmla="*/ 0 60000 65536"/>
                      <a:gd name="T13" fmla="*/ 0 60000 65536"/>
                      <a:gd name="T14" fmla="*/ 0 60000 65536"/>
                      <a:gd name="T15" fmla="*/ 0 w 15"/>
                      <a:gd name="T16" fmla="*/ 0 h 24"/>
                      <a:gd name="T17" fmla="*/ 15 w 15"/>
                      <a:gd name="T18" fmla="*/ 24 h 24"/>
                    </a:gdLst>
                    <a:ahLst/>
                    <a:cxnLst>
                      <a:cxn ang="T10">
                        <a:pos x="T0" y="T1"/>
                      </a:cxn>
                      <a:cxn ang="T11">
                        <a:pos x="T2" y="T3"/>
                      </a:cxn>
                      <a:cxn ang="T12">
                        <a:pos x="T4" y="T5"/>
                      </a:cxn>
                      <a:cxn ang="T13">
                        <a:pos x="T6" y="T7"/>
                      </a:cxn>
                      <a:cxn ang="T14">
                        <a:pos x="T8" y="T9"/>
                      </a:cxn>
                    </a:cxnLst>
                    <a:rect l="T15" t="T16" r="T17" b="T18"/>
                    <a:pathLst>
                      <a:path w="15" h="24">
                        <a:moveTo>
                          <a:pt x="0" y="1"/>
                        </a:moveTo>
                        <a:lnTo>
                          <a:pt x="0" y="23"/>
                        </a:lnTo>
                        <a:lnTo>
                          <a:pt x="13" y="22"/>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653" name="Freeform 99">
                    <a:extLst>
                      <a:ext uri="{FF2B5EF4-FFF2-40B4-BE49-F238E27FC236}">
                        <a16:creationId xmlns:a16="http://schemas.microsoft.com/office/drawing/2014/main" id="{54EF5F26-24D0-6A40-3A09-A972E2349B3B}"/>
                      </a:ext>
                    </a:extLst>
                  </p:cNvPr>
                  <p:cNvSpPr>
                    <a:spLocks/>
                  </p:cNvSpPr>
                  <p:nvPr/>
                </p:nvSpPr>
                <p:spPr bwMode="auto">
                  <a:xfrm>
                    <a:off x="2542"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grpSp>
            <p:grpSp>
              <p:nvGrpSpPr>
                <p:cNvPr id="643" name="Group 100">
                  <a:extLst>
                    <a:ext uri="{FF2B5EF4-FFF2-40B4-BE49-F238E27FC236}">
                      <a16:creationId xmlns:a16="http://schemas.microsoft.com/office/drawing/2014/main" id="{1920D433-31F6-E1ED-6DA0-5335143CE3E1}"/>
                    </a:ext>
                  </a:extLst>
                </p:cNvPr>
                <p:cNvGrpSpPr>
                  <a:grpSpLocks/>
                </p:cNvGrpSpPr>
                <p:nvPr/>
              </p:nvGrpSpPr>
              <p:grpSpPr bwMode="auto">
                <a:xfrm>
                  <a:off x="2545" y="3219"/>
                  <a:ext cx="17" cy="132"/>
                  <a:chOff x="2545" y="3219"/>
                  <a:chExt cx="17" cy="132"/>
                </a:xfrm>
              </p:grpSpPr>
              <p:sp>
                <p:nvSpPr>
                  <p:cNvPr id="644" name="Freeform 101">
                    <a:extLst>
                      <a:ext uri="{FF2B5EF4-FFF2-40B4-BE49-F238E27FC236}">
                        <a16:creationId xmlns:a16="http://schemas.microsoft.com/office/drawing/2014/main" id="{918462C3-4A16-03F4-B73F-7FF48DB3ECA7}"/>
                      </a:ext>
                    </a:extLst>
                  </p:cNvPr>
                  <p:cNvSpPr>
                    <a:spLocks/>
                  </p:cNvSpPr>
                  <p:nvPr/>
                </p:nvSpPr>
                <p:spPr bwMode="auto">
                  <a:xfrm>
                    <a:off x="2545" y="3219"/>
                    <a:ext cx="15" cy="23"/>
                  </a:xfrm>
                  <a:custGeom>
                    <a:avLst/>
                    <a:gdLst>
                      <a:gd name="T0" fmla="*/ 0 w 15"/>
                      <a:gd name="T1" fmla="*/ 1 h 23"/>
                      <a:gd name="T2" fmla="*/ 0 w 15"/>
                      <a:gd name="T3" fmla="*/ 22 h 23"/>
                      <a:gd name="T4" fmla="*/ 13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3" y="21"/>
                        </a:lnTo>
                        <a:lnTo>
                          <a:pt x="14" y="0"/>
                        </a:lnTo>
                        <a:lnTo>
                          <a:pt x="0" y="1"/>
                        </a:lnTo>
                      </a:path>
                    </a:pathLst>
                  </a:custGeom>
                  <a:solidFill>
                    <a:srgbClr val="FF0000"/>
                  </a:solidFill>
                  <a:ln w="12700" cap="rnd">
                    <a:solidFill>
                      <a:srgbClr val="000000"/>
                    </a:solidFill>
                    <a:round/>
                    <a:headEnd/>
                    <a:tailEnd/>
                  </a:ln>
                </p:spPr>
                <p:txBody>
                  <a:bodyPr/>
                  <a:lstStyle/>
                  <a:p>
                    <a:endParaRPr lang="en-US"/>
                  </a:p>
                </p:txBody>
              </p:sp>
              <p:sp>
                <p:nvSpPr>
                  <p:cNvPr id="645" name="Freeform 102">
                    <a:extLst>
                      <a:ext uri="{FF2B5EF4-FFF2-40B4-BE49-F238E27FC236}">
                        <a16:creationId xmlns:a16="http://schemas.microsoft.com/office/drawing/2014/main" id="{40E693A9-FEAB-E5E3-21CF-0CD65169985D}"/>
                      </a:ext>
                    </a:extLst>
                  </p:cNvPr>
                  <p:cNvSpPr>
                    <a:spLocks/>
                  </p:cNvSpPr>
                  <p:nvPr/>
                </p:nvSpPr>
                <p:spPr bwMode="auto">
                  <a:xfrm>
                    <a:off x="2546" y="3247"/>
                    <a:ext cx="16" cy="22"/>
                  </a:xfrm>
                  <a:custGeom>
                    <a:avLst/>
                    <a:gdLst>
                      <a:gd name="T0" fmla="*/ 0 w 16"/>
                      <a:gd name="T1" fmla="*/ 1 h 22"/>
                      <a:gd name="T2" fmla="*/ 0 w 16"/>
                      <a:gd name="T3" fmla="*/ 21 h 22"/>
                      <a:gd name="T4" fmla="*/ 14 w 16"/>
                      <a:gd name="T5" fmla="*/ 20 h 22"/>
                      <a:gd name="T6" fmla="*/ 15 w 16"/>
                      <a:gd name="T7" fmla="*/ 0 h 22"/>
                      <a:gd name="T8" fmla="*/ 0 w 16"/>
                      <a:gd name="T9" fmla="*/ 1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1"/>
                        </a:moveTo>
                        <a:lnTo>
                          <a:pt x="0" y="21"/>
                        </a:lnTo>
                        <a:lnTo>
                          <a:pt x="14" y="20"/>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646" name="Freeform 103">
                    <a:extLst>
                      <a:ext uri="{FF2B5EF4-FFF2-40B4-BE49-F238E27FC236}">
                        <a16:creationId xmlns:a16="http://schemas.microsoft.com/office/drawing/2014/main" id="{BB97D695-4073-0BBF-22DC-6CFBD8B3DFA7}"/>
                      </a:ext>
                    </a:extLst>
                  </p:cNvPr>
                  <p:cNvSpPr>
                    <a:spLocks/>
                  </p:cNvSpPr>
                  <p:nvPr/>
                </p:nvSpPr>
                <p:spPr bwMode="auto">
                  <a:xfrm>
                    <a:off x="2546"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sp>
                <p:nvSpPr>
                  <p:cNvPr id="647" name="Freeform 104">
                    <a:extLst>
                      <a:ext uri="{FF2B5EF4-FFF2-40B4-BE49-F238E27FC236}">
                        <a16:creationId xmlns:a16="http://schemas.microsoft.com/office/drawing/2014/main" id="{53F2273C-36C5-5080-1A0B-E12C2DC0EBB0}"/>
                      </a:ext>
                    </a:extLst>
                  </p:cNvPr>
                  <p:cNvSpPr>
                    <a:spLocks/>
                  </p:cNvSpPr>
                  <p:nvPr/>
                </p:nvSpPr>
                <p:spPr bwMode="auto">
                  <a:xfrm>
                    <a:off x="2546" y="3300"/>
                    <a:ext cx="16" cy="24"/>
                  </a:xfrm>
                  <a:custGeom>
                    <a:avLst/>
                    <a:gdLst>
                      <a:gd name="T0" fmla="*/ 0 w 16"/>
                      <a:gd name="T1" fmla="*/ 1 h 24"/>
                      <a:gd name="T2" fmla="*/ 0 w 16"/>
                      <a:gd name="T3" fmla="*/ 23 h 24"/>
                      <a:gd name="T4" fmla="*/ 14 w 16"/>
                      <a:gd name="T5" fmla="*/ 22 h 24"/>
                      <a:gd name="T6" fmla="*/ 15 w 16"/>
                      <a:gd name="T7" fmla="*/ 0 h 24"/>
                      <a:gd name="T8" fmla="*/ 0 w 16"/>
                      <a:gd name="T9" fmla="*/ 1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1"/>
                        </a:moveTo>
                        <a:lnTo>
                          <a:pt x="0" y="23"/>
                        </a:lnTo>
                        <a:lnTo>
                          <a:pt x="14" y="22"/>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648" name="Freeform 105">
                    <a:extLst>
                      <a:ext uri="{FF2B5EF4-FFF2-40B4-BE49-F238E27FC236}">
                        <a16:creationId xmlns:a16="http://schemas.microsoft.com/office/drawing/2014/main" id="{A05FFFCE-84F5-313B-5E51-A4A215AFAC48}"/>
                      </a:ext>
                    </a:extLst>
                  </p:cNvPr>
                  <p:cNvSpPr>
                    <a:spLocks/>
                  </p:cNvSpPr>
                  <p:nvPr/>
                </p:nvSpPr>
                <p:spPr bwMode="auto">
                  <a:xfrm>
                    <a:off x="2546"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grpSp>
          </p:grpSp>
          <p:grpSp>
            <p:nvGrpSpPr>
              <p:cNvPr id="621" name="Group 106">
                <a:extLst>
                  <a:ext uri="{FF2B5EF4-FFF2-40B4-BE49-F238E27FC236}">
                    <a16:creationId xmlns:a16="http://schemas.microsoft.com/office/drawing/2014/main" id="{51CA7918-FA7A-4901-7B26-7F38FBA755F7}"/>
                  </a:ext>
                </a:extLst>
              </p:cNvPr>
              <p:cNvGrpSpPr>
                <a:grpSpLocks/>
              </p:cNvGrpSpPr>
              <p:nvPr/>
            </p:nvGrpSpPr>
            <p:grpSpPr bwMode="auto">
              <a:xfrm>
                <a:off x="2238" y="2928"/>
                <a:ext cx="269" cy="538"/>
                <a:chOff x="2238" y="2928"/>
                <a:chExt cx="269" cy="538"/>
              </a:xfrm>
            </p:grpSpPr>
            <p:sp>
              <p:nvSpPr>
                <p:cNvPr id="640" name="Freeform 107">
                  <a:extLst>
                    <a:ext uri="{FF2B5EF4-FFF2-40B4-BE49-F238E27FC236}">
                      <a16:creationId xmlns:a16="http://schemas.microsoft.com/office/drawing/2014/main" id="{9494CDDF-75F4-1309-DB82-F8F56AB3C62E}"/>
                    </a:ext>
                  </a:extLst>
                </p:cNvPr>
                <p:cNvSpPr>
                  <a:spLocks/>
                </p:cNvSpPr>
                <p:nvPr/>
              </p:nvSpPr>
              <p:spPr bwMode="auto">
                <a:xfrm>
                  <a:off x="2238" y="2928"/>
                  <a:ext cx="269" cy="510"/>
                </a:xfrm>
                <a:custGeom>
                  <a:avLst/>
                  <a:gdLst>
                    <a:gd name="T0" fmla="*/ 0 w 269"/>
                    <a:gd name="T1" fmla="*/ 7 h 510"/>
                    <a:gd name="T2" fmla="*/ 77 w 269"/>
                    <a:gd name="T3" fmla="*/ 503 h 510"/>
                    <a:gd name="T4" fmla="*/ 268 w 269"/>
                    <a:gd name="T5" fmla="*/ 509 h 510"/>
                    <a:gd name="T6" fmla="*/ 253 w 269"/>
                    <a:gd name="T7" fmla="*/ 0 h 510"/>
                    <a:gd name="T8" fmla="*/ 0 w 269"/>
                    <a:gd name="T9" fmla="*/ 7 h 510"/>
                    <a:gd name="T10" fmla="*/ 0 60000 65536"/>
                    <a:gd name="T11" fmla="*/ 0 60000 65536"/>
                    <a:gd name="T12" fmla="*/ 0 60000 65536"/>
                    <a:gd name="T13" fmla="*/ 0 60000 65536"/>
                    <a:gd name="T14" fmla="*/ 0 60000 65536"/>
                    <a:gd name="T15" fmla="*/ 0 w 269"/>
                    <a:gd name="T16" fmla="*/ 0 h 510"/>
                    <a:gd name="T17" fmla="*/ 269 w 269"/>
                    <a:gd name="T18" fmla="*/ 510 h 510"/>
                  </a:gdLst>
                  <a:ahLst/>
                  <a:cxnLst>
                    <a:cxn ang="T10">
                      <a:pos x="T0" y="T1"/>
                    </a:cxn>
                    <a:cxn ang="T11">
                      <a:pos x="T2" y="T3"/>
                    </a:cxn>
                    <a:cxn ang="T12">
                      <a:pos x="T4" y="T5"/>
                    </a:cxn>
                    <a:cxn ang="T13">
                      <a:pos x="T6" y="T7"/>
                    </a:cxn>
                    <a:cxn ang="T14">
                      <a:pos x="T8" y="T9"/>
                    </a:cxn>
                  </a:cxnLst>
                  <a:rect l="T15" t="T16" r="T17" b="T18"/>
                  <a:pathLst>
                    <a:path w="269" h="510">
                      <a:moveTo>
                        <a:pt x="0" y="7"/>
                      </a:moveTo>
                      <a:lnTo>
                        <a:pt x="77" y="503"/>
                      </a:lnTo>
                      <a:lnTo>
                        <a:pt x="268" y="509"/>
                      </a:lnTo>
                      <a:lnTo>
                        <a:pt x="253" y="0"/>
                      </a:lnTo>
                      <a:lnTo>
                        <a:pt x="0" y="7"/>
                      </a:lnTo>
                    </a:path>
                  </a:pathLst>
                </a:custGeom>
                <a:solidFill>
                  <a:srgbClr val="7F7F9F"/>
                </a:solidFill>
                <a:ln w="12700" cap="rnd">
                  <a:solidFill>
                    <a:srgbClr val="000000"/>
                  </a:solidFill>
                  <a:round/>
                  <a:headEnd/>
                  <a:tailEnd/>
                </a:ln>
              </p:spPr>
              <p:txBody>
                <a:bodyPr/>
                <a:lstStyle/>
                <a:p>
                  <a:endParaRPr lang="en-US"/>
                </a:p>
              </p:txBody>
            </p:sp>
            <p:sp>
              <p:nvSpPr>
                <p:cNvPr id="641" name="Freeform 108">
                  <a:extLst>
                    <a:ext uri="{FF2B5EF4-FFF2-40B4-BE49-F238E27FC236}">
                      <a16:creationId xmlns:a16="http://schemas.microsoft.com/office/drawing/2014/main" id="{957BF767-9AC4-E121-0977-24078C8C06F3}"/>
                    </a:ext>
                  </a:extLst>
                </p:cNvPr>
                <p:cNvSpPr>
                  <a:spLocks/>
                </p:cNvSpPr>
                <p:nvPr/>
              </p:nvSpPr>
              <p:spPr bwMode="auto">
                <a:xfrm>
                  <a:off x="2315" y="3430"/>
                  <a:ext cx="192" cy="36"/>
                </a:xfrm>
                <a:custGeom>
                  <a:avLst/>
                  <a:gdLst>
                    <a:gd name="T0" fmla="*/ 0 w 192"/>
                    <a:gd name="T1" fmla="*/ 0 h 36"/>
                    <a:gd name="T2" fmla="*/ 191 w 192"/>
                    <a:gd name="T3" fmla="*/ 7 h 36"/>
                    <a:gd name="T4" fmla="*/ 191 w 192"/>
                    <a:gd name="T5" fmla="*/ 35 h 36"/>
                    <a:gd name="T6" fmla="*/ 3 w 192"/>
                    <a:gd name="T7" fmla="*/ 27 h 36"/>
                    <a:gd name="T8" fmla="*/ 0 w 192"/>
                    <a:gd name="T9" fmla="*/ 0 h 36"/>
                    <a:gd name="T10" fmla="*/ 0 60000 65536"/>
                    <a:gd name="T11" fmla="*/ 0 60000 65536"/>
                    <a:gd name="T12" fmla="*/ 0 60000 65536"/>
                    <a:gd name="T13" fmla="*/ 0 60000 65536"/>
                    <a:gd name="T14" fmla="*/ 0 60000 65536"/>
                    <a:gd name="T15" fmla="*/ 0 w 192"/>
                    <a:gd name="T16" fmla="*/ 0 h 36"/>
                    <a:gd name="T17" fmla="*/ 192 w 192"/>
                    <a:gd name="T18" fmla="*/ 36 h 36"/>
                  </a:gdLst>
                  <a:ahLst/>
                  <a:cxnLst>
                    <a:cxn ang="T10">
                      <a:pos x="T0" y="T1"/>
                    </a:cxn>
                    <a:cxn ang="T11">
                      <a:pos x="T2" y="T3"/>
                    </a:cxn>
                    <a:cxn ang="T12">
                      <a:pos x="T4" y="T5"/>
                    </a:cxn>
                    <a:cxn ang="T13">
                      <a:pos x="T6" y="T7"/>
                    </a:cxn>
                    <a:cxn ang="T14">
                      <a:pos x="T8" y="T9"/>
                    </a:cxn>
                  </a:cxnLst>
                  <a:rect l="T15" t="T16" r="T17" b="T18"/>
                  <a:pathLst>
                    <a:path w="192" h="36">
                      <a:moveTo>
                        <a:pt x="0" y="0"/>
                      </a:moveTo>
                      <a:lnTo>
                        <a:pt x="191" y="7"/>
                      </a:lnTo>
                      <a:lnTo>
                        <a:pt x="191" y="35"/>
                      </a:lnTo>
                      <a:lnTo>
                        <a:pt x="3" y="27"/>
                      </a:lnTo>
                      <a:lnTo>
                        <a:pt x="0" y="0"/>
                      </a:lnTo>
                    </a:path>
                  </a:pathLst>
                </a:custGeom>
                <a:solidFill>
                  <a:srgbClr val="5F5F7F"/>
                </a:solidFill>
                <a:ln w="12700" cap="rnd">
                  <a:solidFill>
                    <a:srgbClr val="000000"/>
                  </a:solidFill>
                  <a:round/>
                  <a:headEnd/>
                  <a:tailEnd/>
                </a:ln>
              </p:spPr>
              <p:txBody>
                <a:bodyPr/>
                <a:lstStyle/>
                <a:p>
                  <a:endParaRPr lang="en-US"/>
                </a:p>
              </p:txBody>
            </p:sp>
          </p:grpSp>
          <p:grpSp>
            <p:nvGrpSpPr>
              <p:cNvPr id="622" name="Group 109">
                <a:extLst>
                  <a:ext uri="{FF2B5EF4-FFF2-40B4-BE49-F238E27FC236}">
                    <a16:creationId xmlns:a16="http://schemas.microsoft.com/office/drawing/2014/main" id="{3749E59F-F48A-EA49-2BCC-8A9E9D988A63}"/>
                  </a:ext>
                </a:extLst>
              </p:cNvPr>
              <p:cNvGrpSpPr>
                <a:grpSpLocks/>
              </p:cNvGrpSpPr>
              <p:nvPr/>
            </p:nvGrpSpPr>
            <p:grpSpPr bwMode="auto">
              <a:xfrm>
                <a:off x="2250" y="2938"/>
                <a:ext cx="223" cy="13"/>
                <a:chOff x="2250" y="2938"/>
                <a:chExt cx="223" cy="13"/>
              </a:xfrm>
            </p:grpSpPr>
            <p:sp>
              <p:nvSpPr>
                <p:cNvPr id="638" name="Oval 110">
                  <a:extLst>
                    <a:ext uri="{FF2B5EF4-FFF2-40B4-BE49-F238E27FC236}">
                      <a16:creationId xmlns:a16="http://schemas.microsoft.com/office/drawing/2014/main" id="{2083E1FE-FBFE-9BE1-9D4A-B41A4F7AC0B1}"/>
                    </a:ext>
                  </a:extLst>
                </p:cNvPr>
                <p:cNvSpPr>
                  <a:spLocks noChangeArrowheads="1"/>
                </p:cNvSpPr>
                <p:nvPr/>
              </p:nvSpPr>
              <p:spPr bwMode="auto">
                <a:xfrm>
                  <a:off x="2250" y="2945"/>
                  <a:ext cx="7"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639" name="Oval 111">
                  <a:extLst>
                    <a:ext uri="{FF2B5EF4-FFF2-40B4-BE49-F238E27FC236}">
                      <a16:creationId xmlns:a16="http://schemas.microsoft.com/office/drawing/2014/main" id="{E258B032-D6A1-7BB9-A018-6411B955BA3E}"/>
                    </a:ext>
                  </a:extLst>
                </p:cNvPr>
                <p:cNvSpPr>
                  <a:spLocks noChangeArrowheads="1"/>
                </p:cNvSpPr>
                <p:nvPr/>
              </p:nvSpPr>
              <p:spPr bwMode="auto">
                <a:xfrm>
                  <a:off x="2468" y="2938"/>
                  <a:ext cx="5" cy="7"/>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623" name="Group 112">
                <a:extLst>
                  <a:ext uri="{FF2B5EF4-FFF2-40B4-BE49-F238E27FC236}">
                    <a16:creationId xmlns:a16="http://schemas.microsoft.com/office/drawing/2014/main" id="{34E5DBCE-6CB6-40E7-DF6F-A93AF2FE89F0}"/>
                  </a:ext>
                </a:extLst>
              </p:cNvPr>
              <p:cNvGrpSpPr>
                <a:grpSpLocks/>
              </p:cNvGrpSpPr>
              <p:nvPr/>
            </p:nvGrpSpPr>
            <p:grpSpPr bwMode="auto">
              <a:xfrm>
                <a:off x="2322" y="3418"/>
                <a:ext cx="168" cy="12"/>
                <a:chOff x="2322" y="3418"/>
                <a:chExt cx="168" cy="12"/>
              </a:xfrm>
            </p:grpSpPr>
            <p:sp>
              <p:nvSpPr>
                <p:cNvPr id="636" name="Oval 113">
                  <a:extLst>
                    <a:ext uri="{FF2B5EF4-FFF2-40B4-BE49-F238E27FC236}">
                      <a16:creationId xmlns:a16="http://schemas.microsoft.com/office/drawing/2014/main" id="{1E0C0962-2663-1BEB-1B95-A9A69FF20DC5}"/>
                    </a:ext>
                  </a:extLst>
                </p:cNvPr>
                <p:cNvSpPr>
                  <a:spLocks noChangeArrowheads="1"/>
                </p:cNvSpPr>
                <p:nvPr/>
              </p:nvSpPr>
              <p:spPr bwMode="auto">
                <a:xfrm>
                  <a:off x="2322" y="3418"/>
                  <a:ext cx="6"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637" name="Oval 114">
                  <a:extLst>
                    <a:ext uri="{FF2B5EF4-FFF2-40B4-BE49-F238E27FC236}">
                      <a16:creationId xmlns:a16="http://schemas.microsoft.com/office/drawing/2014/main" id="{4319E360-CAE2-EB6D-BD3F-88D86B49B4FD}"/>
                    </a:ext>
                  </a:extLst>
                </p:cNvPr>
                <p:cNvSpPr>
                  <a:spLocks noChangeArrowheads="1"/>
                </p:cNvSpPr>
                <p:nvPr/>
              </p:nvSpPr>
              <p:spPr bwMode="auto">
                <a:xfrm>
                  <a:off x="2486" y="3424"/>
                  <a:ext cx="4"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624" name="Group 115">
                <a:extLst>
                  <a:ext uri="{FF2B5EF4-FFF2-40B4-BE49-F238E27FC236}">
                    <a16:creationId xmlns:a16="http://schemas.microsoft.com/office/drawing/2014/main" id="{57C317CC-CB41-D025-C7C2-BBEB8865CB2E}"/>
                  </a:ext>
                </a:extLst>
              </p:cNvPr>
              <p:cNvGrpSpPr>
                <a:grpSpLocks/>
              </p:cNvGrpSpPr>
              <p:nvPr/>
            </p:nvGrpSpPr>
            <p:grpSpPr bwMode="auto">
              <a:xfrm>
                <a:off x="2394" y="3100"/>
                <a:ext cx="35" cy="66"/>
                <a:chOff x="2394" y="3100"/>
                <a:chExt cx="35" cy="66"/>
              </a:xfrm>
            </p:grpSpPr>
            <p:sp>
              <p:nvSpPr>
                <p:cNvPr id="634" name="Oval 116">
                  <a:extLst>
                    <a:ext uri="{FF2B5EF4-FFF2-40B4-BE49-F238E27FC236}">
                      <a16:creationId xmlns:a16="http://schemas.microsoft.com/office/drawing/2014/main" id="{F515FA3E-A732-C2D9-FEA5-A7846CD0E29A}"/>
                    </a:ext>
                  </a:extLst>
                </p:cNvPr>
                <p:cNvSpPr>
                  <a:spLocks noChangeArrowheads="1"/>
                </p:cNvSpPr>
                <p:nvPr/>
              </p:nvSpPr>
              <p:spPr bwMode="auto">
                <a:xfrm>
                  <a:off x="2394" y="3103"/>
                  <a:ext cx="34" cy="63"/>
                </a:xfrm>
                <a:prstGeom prst="ellipse">
                  <a:avLst/>
                </a:prstGeom>
                <a:solidFill>
                  <a:srgbClr val="000000"/>
                </a:solidFill>
                <a:ln w="12700">
                  <a:solidFill>
                    <a:srgbClr val="000000"/>
                  </a:solidFill>
                  <a:round/>
                  <a:headEnd/>
                  <a:tailEnd/>
                </a:ln>
              </p:spPr>
              <p:txBody>
                <a:bodyPr wrap="none" anchor="ctr"/>
                <a:lstStyle/>
                <a:p>
                  <a:endParaRPr lang="en-US"/>
                </a:p>
              </p:txBody>
            </p:sp>
            <p:sp>
              <p:nvSpPr>
                <p:cNvPr id="635" name="Oval 117">
                  <a:extLst>
                    <a:ext uri="{FF2B5EF4-FFF2-40B4-BE49-F238E27FC236}">
                      <a16:creationId xmlns:a16="http://schemas.microsoft.com/office/drawing/2014/main" id="{B32588E4-CDDD-9526-AFF8-83093B321AF0}"/>
                    </a:ext>
                  </a:extLst>
                </p:cNvPr>
                <p:cNvSpPr>
                  <a:spLocks noChangeArrowheads="1"/>
                </p:cNvSpPr>
                <p:nvPr/>
              </p:nvSpPr>
              <p:spPr bwMode="auto">
                <a:xfrm>
                  <a:off x="2396" y="3100"/>
                  <a:ext cx="33" cy="64"/>
                </a:xfrm>
                <a:prstGeom prst="ellipse">
                  <a:avLst/>
                </a:prstGeom>
                <a:solidFill>
                  <a:srgbClr val="C0C0C0"/>
                </a:solidFill>
                <a:ln w="12700">
                  <a:solidFill>
                    <a:srgbClr val="000000"/>
                  </a:solidFill>
                  <a:round/>
                  <a:headEnd/>
                  <a:tailEnd/>
                </a:ln>
              </p:spPr>
              <p:txBody>
                <a:bodyPr wrap="none" anchor="ctr"/>
                <a:lstStyle/>
                <a:p>
                  <a:endParaRPr lang="en-US"/>
                </a:p>
              </p:txBody>
            </p:sp>
          </p:grpSp>
          <p:sp>
            <p:nvSpPr>
              <p:cNvPr id="625" name="Oval 118">
                <a:extLst>
                  <a:ext uri="{FF2B5EF4-FFF2-40B4-BE49-F238E27FC236}">
                    <a16:creationId xmlns:a16="http://schemas.microsoft.com/office/drawing/2014/main" id="{8165D548-FC43-0181-A814-1824BF01865C}"/>
                  </a:ext>
                </a:extLst>
              </p:cNvPr>
              <p:cNvSpPr>
                <a:spLocks noChangeArrowheads="1"/>
              </p:cNvSpPr>
              <p:nvPr/>
            </p:nvSpPr>
            <p:spPr bwMode="auto">
              <a:xfrm>
                <a:off x="2308" y="3443"/>
                <a:ext cx="7" cy="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626" name="Oval 119">
                <a:extLst>
                  <a:ext uri="{FF2B5EF4-FFF2-40B4-BE49-F238E27FC236}">
                    <a16:creationId xmlns:a16="http://schemas.microsoft.com/office/drawing/2014/main" id="{0819EB19-8BC4-EC0D-BC25-3AF5A3D26D98}"/>
                  </a:ext>
                </a:extLst>
              </p:cNvPr>
              <p:cNvSpPr>
                <a:spLocks noChangeArrowheads="1"/>
              </p:cNvSpPr>
              <p:nvPr/>
            </p:nvSpPr>
            <p:spPr bwMode="auto">
              <a:xfrm>
                <a:off x="2518"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27" name="Oval 120">
                <a:extLst>
                  <a:ext uri="{FF2B5EF4-FFF2-40B4-BE49-F238E27FC236}">
                    <a16:creationId xmlns:a16="http://schemas.microsoft.com/office/drawing/2014/main" id="{D3986C58-FAAA-854B-7996-AAB62D80FB0B}"/>
                  </a:ext>
                </a:extLst>
              </p:cNvPr>
              <p:cNvSpPr>
                <a:spLocks noChangeArrowheads="1"/>
              </p:cNvSpPr>
              <p:nvPr/>
            </p:nvSpPr>
            <p:spPr bwMode="auto">
              <a:xfrm>
                <a:off x="2530"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28" name="Oval 121">
                <a:extLst>
                  <a:ext uri="{FF2B5EF4-FFF2-40B4-BE49-F238E27FC236}">
                    <a16:creationId xmlns:a16="http://schemas.microsoft.com/office/drawing/2014/main" id="{9E6724B5-DD67-4BC1-86C8-0F886F666888}"/>
                  </a:ext>
                </a:extLst>
              </p:cNvPr>
              <p:cNvSpPr>
                <a:spLocks noChangeArrowheads="1"/>
              </p:cNvSpPr>
              <p:nvPr/>
            </p:nvSpPr>
            <p:spPr bwMode="auto">
              <a:xfrm>
                <a:off x="2625"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29" name="Oval 122">
                <a:extLst>
                  <a:ext uri="{FF2B5EF4-FFF2-40B4-BE49-F238E27FC236}">
                    <a16:creationId xmlns:a16="http://schemas.microsoft.com/office/drawing/2014/main" id="{D4FBB6AF-7231-736B-E6A9-8978AA6D031C}"/>
                  </a:ext>
                </a:extLst>
              </p:cNvPr>
              <p:cNvSpPr>
                <a:spLocks noChangeArrowheads="1"/>
              </p:cNvSpPr>
              <p:nvPr/>
            </p:nvSpPr>
            <p:spPr bwMode="auto">
              <a:xfrm>
                <a:off x="2637"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30" name="Oval 123">
                <a:extLst>
                  <a:ext uri="{FF2B5EF4-FFF2-40B4-BE49-F238E27FC236}">
                    <a16:creationId xmlns:a16="http://schemas.microsoft.com/office/drawing/2014/main" id="{0EA9E61A-C14A-7711-7DBD-70F7771FF113}"/>
                  </a:ext>
                </a:extLst>
              </p:cNvPr>
              <p:cNvSpPr>
                <a:spLocks noChangeArrowheads="1"/>
              </p:cNvSpPr>
              <p:nvPr/>
            </p:nvSpPr>
            <p:spPr bwMode="auto">
              <a:xfrm>
                <a:off x="2560"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31" name="Oval 124">
                <a:extLst>
                  <a:ext uri="{FF2B5EF4-FFF2-40B4-BE49-F238E27FC236}">
                    <a16:creationId xmlns:a16="http://schemas.microsoft.com/office/drawing/2014/main" id="{AB52FB0E-23A9-A067-9924-C19D1C4516F2}"/>
                  </a:ext>
                </a:extLst>
              </p:cNvPr>
              <p:cNvSpPr>
                <a:spLocks noChangeArrowheads="1"/>
              </p:cNvSpPr>
              <p:nvPr/>
            </p:nvSpPr>
            <p:spPr bwMode="auto">
              <a:xfrm>
                <a:off x="2566"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32" name="Oval 125">
                <a:extLst>
                  <a:ext uri="{FF2B5EF4-FFF2-40B4-BE49-F238E27FC236}">
                    <a16:creationId xmlns:a16="http://schemas.microsoft.com/office/drawing/2014/main" id="{B0BECE3F-D4BE-71BF-6A38-1FCA18910147}"/>
                  </a:ext>
                </a:extLst>
              </p:cNvPr>
              <p:cNvSpPr>
                <a:spLocks noChangeArrowheads="1"/>
              </p:cNvSpPr>
              <p:nvPr/>
            </p:nvSpPr>
            <p:spPr bwMode="auto">
              <a:xfrm>
                <a:off x="2667"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633" name="Oval 126">
                <a:extLst>
                  <a:ext uri="{FF2B5EF4-FFF2-40B4-BE49-F238E27FC236}">
                    <a16:creationId xmlns:a16="http://schemas.microsoft.com/office/drawing/2014/main" id="{3FD65F82-E547-CDF4-93F6-DDBB75D2C933}"/>
                  </a:ext>
                </a:extLst>
              </p:cNvPr>
              <p:cNvSpPr>
                <a:spLocks noChangeArrowheads="1"/>
              </p:cNvSpPr>
              <p:nvPr/>
            </p:nvSpPr>
            <p:spPr bwMode="auto">
              <a:xfrm>
                <a:off x="2673"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grpSp>
        <p:grpSp>
          <p:nvGrpSpPr>
            <p:cNvPr id="31" name="Group 85">
              <a:extLst>
                <a:ext uri="{FF2B5EF4-FFF2-40B4-BE49-F238E27FC236}">
                  <a16:creationId xmlns:a16="http://schemas.microsoft.com/office/drawing/2014/main" id="{E96BC3A1-5294-6711-6F7A-1F95967CEFE9}"/>
                </a:ext>
              </a:extLst>
            </p:cNvPr>
            <p:cNvGrpSpPr>
              <a:grpSpLocks/>
            </p:cNvGrpSpPr>
            <p:nvPr/>
          </p:nvGrpSpPr>
          <p:grpSpPr bwMode="auto">
            <a:xfrm>
              <a:off x="3352800" y="3657600"/>
              <a:ext cx="533400" cy="777875"/>
              <a:chOff x="2238" y="2928"/>
              <a:chExt cx="496" cy="538"/>
            </a:xfrm>
          </p:grpSpPr>
          <p:sp>
            <p:nvSpPr>
              <p:cNvPr id="574" name="Freeform 86">
                <a:extLst>
                  <a:ext uri="{FF2B5EF4-FFF2-40B4-BE49-F238E27FC236}">
                    <a16:creationId xmlns:a16="http://schemas.microsoft.com/office/drawing/2014/main" id="{3D781F52-07C5-6DC8-8DA6-C3B3854F51C5}"/>
                  </a:ext>
                </a:extLst>
              </p:cNvPr>
              <p:cNvSpPr>
                <a:spLocks/>
              </p:cNvSpPr>
              <p:nvPr/>
            </p:nvSpPr>
            <p:spPr bwMode="auto">
              <a:xfrm>
                <a:off x="2490" y="2928"/>
                <a:ext cx="244" cy="510"/>
              </a:xfrm>
              <a:custGeom>
                <a:avLst/>
                <a:gdLst>
                  <a:gd name="T0" fmla="*/ 0 w 244"/>
                  <a:gd name="T1" fmla="*/ 0 h 510"/>
                  <a:gd name="T2" fmla="*/ 15 w 244"/>
                  <a:gd name="T3" fmla="*/ 509 h 510"/>
                  <a:gd name="T4" fmla="*/ 202 w 244"/>
                  <a:gd name="T5" fmla="*/ 489 h 510"/>
                  <a:gd name="T6" fmla="*/ 243 w 244"/>
                  <a:gd name="T7" fmla="*/ 44 h 510"/>
                  <a:gd name="T8" fmla="*/ 0 w 244"/>
                  <a:gd name="T9" fmla="*/ 0 h 510"/>
                  <a:gd name="T10" fmla="*/ 0 60000 65536"/>
                  <a:gd name="T11" fmla="*/ 0 60000 65536"/>
                  <a:gd name="T12" fmla="*/ 0 60000 65536"/>
                  <a:gd name="T13" fmla="*/ 0 60000 65536"/>
                  <a:gd name="T14" fmla="*/ 0 60000 65536"/>
                  <a:gd name="T15" fmla="*/ 0 w 244"/>
                  <a:gd name="T16" fmla="*/ 0 h 510"/>
                  <a:gd name="T17" fmla="*/ 244 w 244"/>
                  <a:gd name="T18" fmla="*/ 510 h 510"/>
                </a:gdLst>
                <a:ahLst/>
                <a:cxnLst>
                  <a:cxn ang="T10">
                    <a:pos x="T0" y="T1"/>
                  </a:cxn>
                  <a:cxn ang="T11">
                    <a:pos x="T2" y="T3"/>
                  </a:cxn>
                  <a:cxn ang="T12">
                    <a:pos x="T4" y="T5"/>
                  </a:cxn>
                  <a:cxn ang="T13">
                    <a:pos x="T6" y="T7"/>
                  </a:cxn>
                  <a:cxn ang="T14">
                    <a:pos x="T8" y="T9"/>
                  </a:cxn>
                </a:cxnLst>
                <a:rect l="T15" t="T16" r="T17" b="T18"/>
                <a:pathLst>
                  <a:path w="244" h="510">
                    <a:moveTo>
                      <a:pt x="0" y="0"/>
                    </a:moveTo>
                    <a:lnTo>
                      <a:pt x="15" y="509"/>
                    </a:lnTo>
                    <a:lnTo>
                      <a:pt x="202" y="489"/>
                    </a:lnTo>
                    <a:lnTo>
                      <a:pt x="243" y="44"/>
                    </a:lnTo>
                    <a:lnTo>
                      <a:pt x="0" y="0"/>
                    </a:lnTo>
                  </a:path>
                </a:pathLst>
              </a:custGeom>
              <a:solidFill>
                <a:srgbClr val="BFBFDF"/>
              </a:solidFill>
              <a:ln w="12700" cap="rnd">
                <a:solidFill>
                  <a:srgbClr val="000000"/>
                </a:solidFill>
                <a:round/>
                <a:headEnd/>
                <a:tailEnd/>
              </a:ln>
            </p:spPr>
            <p:txBody>
              <a:bodyPr/>
              <a:lstStyle/>
              <a:p>
                <a:endParaRPr lang="en-US"/>
              </a:p>
            </p:txBody>
          </p:sp>
          <p:sp>
            <p:nvSpPr>
              <p:cNvPr id="575" name="Freeform 87">
                <a:extLst>
                  <a:ext uri="{FF2B5EF4-FFF2-40B4-BE49-F238E27FC236}">
                    <a16:creationId xmlns:a16="http://schemas.microsoft.com/office/drawing/2014/main" id="{DA4032B5-D833-DE7D-9E42-76698F58F99A}"/>
                  </a:ext>
                </a:extLst>
              </p:cNvPr>
              <p:cNvSpPr>
                <a:spLocks/>
              </p:cNvSpPr>
              <p:nvPr/>
            </p:nvSpPr>
            <p:spPr bwMode="auto">
              <a:xfrm>
                <a:off x="2506" y="3418"/>
                <a:ext cx="186" cy="48"/>
              </a:xfrm>
              <a:custGeom>
                <a:avLst/>
                <a:gdLst>
                  <a:gd name="T0" fmla="*/ 0 w 186"/>
                  <a:gd name="T1" fmla="*/ 19 h 48"/>
                  <a:gd name="T2" fmla="*/ 0 w 186"/>
                  <a:gd name="T3" fmla="*/ 47 h 48"/>
                  <a:gd name="T4" fmla="*/ 182 w 186"/>
                  <a:gd name="T5" fmla="*/ 21 h 48"/>
                  <a:gd name="T6" fmla="*/ 185 w 186"/>
                  <a:gd name="T7" fmla="*/ 0 h 48"/>
                  <a:gd name="T8" fmla="*/ 0 w 186"/>
                  <a:gd name="T9" fmla="*/ 19 h 48"/>
                  <a:gd name="T10" fmla="*/ 0 60000 65536"/>
                  <a:gd name="T11" fmla="*/ 0 60000 65536"/>
                  <a:gd name="T12" fmla="*/ 0 60000 65536"/>
                  <a:gd name="T13" fmla="*/ 0 60000 65536"/>
                  <a:gd name="T14" fmla="*/ 0 60000 65536"/>
                  <a:gd name="T15" fmla="*/ 0 w 186"/>
                  <a:gd name="T16" fmla="*/ 0 h 48"/>
                  <a:gd name="T17" fmla="*/ 186 w 186"/>
                  <a:gd name="T18" fmla="*/ 48 h 48"/>
                </a:gdLst>
                <a:ahLst/>
                <a:cxnLst>
                  <a:cxn ang="T10">
                    <a:pos x="T0" y="T1"/>
                  </a:cxn>
                  <a:cxn ang="T11">
                    <a:pos x="T2" y="T3"/>
                  </a:cxn>
                  <a:cxn ang="T12">
                    <a:pos x="T4" y="T5"/>
                  </a:cxn>
                  <a:cxn ang="T13">
                    <a:pos x="T6" y="T7"/>
                  </a:cxn>
                  <a:cxn ang="T14">
                    <a:pos x="T8" y="T9"/>
                  </a:cxn>
                </a:cxnLst>
                <a:rect l="T15" t="T16" r="T17" b="T18"/>
                <a:pathLst>
                  <a:path w="186" h="48">
                    <a:moveTo>
                      <a:pt x="0" y="19"/>
                    </a:moveTo>
                    <a:lnTo>
                      <a:pt x="0" y="47"/>
                    </a:lnTo>
                    <a:lnTo>
                      <a:pt x="182" y="21"/>
                    </a:lnTo>
                    <a:lnTo>
                      <a:pt x="185" y="0"/>
                    </a:lnTo>
                    <a:lnTo>
                      <a:pt x="0" y="19"/>
                    </a:lnTo>
                  </a:path>
                </a:pathLst>
              </a:custGeom>
              <a:solidFill>
                <a:srgbClr val="9F9FBF"/>
              </a:solidFill>
              <a:ln w="12700" cap="rnd">
                <a:solidFill>
                  <a:srgbClr val="000000"/>
                </a:solidFill>
                <a:round/>
                <a:headEnd/>
                <a:tailEnd/>
              </a:ln>
            </p:spPr>
            <p:txBody>
              <a:bodyPr/>
              <a:lstStyle/>
              <a:p>
                <a:endParaRPr lang="en-US"/>
              </a:p>
            </p:txBody>
          </p:sp>
          <p:grpSp>
            <p:nvGrpSpPr>
              <p:cNvPr id="576" name="Group 88">
                <a:extLst>
                  <a:ext uri="{FF2B5EF4-FFF2-40B4-BE49-F238E27FC236}">
                    <a16:creationId xmlns:a16="http://schemas.microsoft.com/office/drawing/2014/main" id="{67AF6262-5D0A-D966-4041-3A07C5A7209B}"/>
                  </a:ext>
                </a:extLst>
              </p:cNvPr>
              <p:cNvGrpSpPr>
                <a:grpSpLocks/>
              </p:cNvGrpSpPr>
              <p:nvPr/>
            </p:nvGrpSpPr>
            <p:grpSpPr bwMode="auto">
              <a:xfrm>
                <a:off x="2514" y="2956"/>
                <a:ext cx="199" cy="150"/>
                <a:chOff x="2514" y="2956"/>
                <a:chExt cx="199" cy="150"/>
              </a:xfrm>
            </p:grpSpPr>
            <p:sp>
              <p:nvSpPr>
                <p:cNvPr id="613" name="Freeform 89">
                  <a:extLst>
                    <a:ext uri="{FF2B5EF4-FFF2-40B4-BE49-F238E27FC236}">
                      <a16:creationId xmlns:a16="http://schemas.microsoft.com/office/drawing/2014/main" id="{FFCC555F-D402-1AEF-FC97-C696A95F121B}"/>
                    </a:ext>
                  </a:extLst>
                </p:cNvPr>
                <p:cNvSpPr>
                  <a:spLocks/>
                </p:cNvSpPr>
                <p:nvPr/>
              </p:nvSpPr>
              <p:spPr bwMode="auto">
                <a:xfrm>
                  <a:off x="2514" y="2956"/>
                  <a:ext cx="199" cy="150"/>
                </a:xfrm>
                <a:custGeom>
                  <a:avLst/>
                  <a:gdLst>
                    <a:gd name="T0" fmla="*/ 0 w 199"/>
                    <a:gd name="T1" fmla="*/ 0 h 150"/>
                    <a:gd name="T2" fmla="*/ 1 w 199"/>
                    <a:gd name="T3" fmla="*/ 141 h 150"/>
                    <a:gd name="T4" fmla="*/ 187 w 199"/>
                    <a:gd name="T5" fmla="*/ 149 h 150"/>
                    <a:gd name="T6" fmla="*/ 198 w 199"/>
                    <a:gd name="T7" fmla="*/ 34 h 150"/>
                    <a:gd name="T8" fmla="*/ 0 w 199"/>
                    <a:gd name="T9" fmla="*/ 0 h 150"/>
                    <a:gd name="T10" fmla="*/ 0 60000 65536"/>
                    <a:gd name="T11" fmla="*/ 0 60000 65536"/>
                    <a:gd name="T12" fmla="*/ 0 60000 65536"/>
                    <a:gd name="T13" fmla="*/ 0 60000 65536"/>
                    <a:gd name="T14" fmla="*/ 0 60000 65536"/>
                    <a:gd name="T15" fmla="*/ 0 w 199"/>
                    <a:gd name="T16" fmla="*/ 0 h 150"/>
                    <a:gd name="T17" fmla="*/ 199 w 199"/>
                    <a:gd name="T18" fmla="*/ 150 h 150"/>
                  </a:gdLst>
                  <a:ahLst/>
                  <a:cxnLst>
                    <a:cxn ang="T10">
                      <a:pos x="T0" y="T1"/>
                    </a:cxn>
                    <a:cxn ang="T11">
                      <a:pos x="T2" y="T3"/>
                    </a:cxn>
                    <a:cxn ang="T12">
                      <a:pos x="T4" y="T5"/>
                    </a:cxn>
                    <a:cxn ang="T13">
                      <a:pos x="T6" y="T7"/>
                    </a:cxn>
                    <a:cxn ang="T14">
                      <a:pos x="T8" y="T9"/>
                    </a:cxn>
                  </a:cxnLst>
                  <a:rect l="T15" t="T16" r="T17" b="T18"/>
                  <a:pathLst>
                    <a:path w="199" h="150">
                      <a:moveTo>
                        <a:pt x="0" y="0"/>
                      </a:moveTo>
                      <a:lnTo>
                        <a:pt x="1" y="141"/>
                      </a:lnTo>
                      <a:lnTo>
                        <a:pt x="187" y="149"/>
                      </a:lnTo>
                      <a:lnTo>
                        <a:pt x="198" y="34"/>
                      </a:lnTo>
                      <a:lnTo>
                        <a:pt x="0" y="0"/>
                      </a:lnTo>
                    </a:path>
                  </a:pathLst>
                </a:custGeom>
                <a:solidFill>
                  <a:srgbClr val="9F9FBF"/>
                </a:solidFill>
                <a:ln w="12700" cap="rnd">
                  <a:solidFill>
                    <a:srgbClr val="000000"/>
                  </a:solidFill>
                  <a:round/>
                  <a:headEnd/>
                  <a:tailEnd/>
                </a:ln>
              </p:spPr>
              <p:txBody>
                <a:bodyPr/>
                <a:lstStyle/>
                <a:p>
                  <a:endParaRPr lang="en-US"/>
                </a:p>
              </p:txBody>
            </p:sp>
            <p:sp>
              <p:nvSpPr>
                <p:cNvPr id="614" name="Freeform 90">
                  <a:extLst>
                    <a:ext uri="{FF2B5EF4-FFF2-40B4-BE49-F238E27FC236}">
                      <a16:creationId xmlns:a16="http://schemas.microsoft.com/office/drawing/2014/main" id="{2C0040A4-556A-D798-9EF2-B8CA56DE98DC}"/>
                    </a:ext>
                  </a:extLst>
                </p:cNvPr>
                <p:cNvSpPr>
                  <a:spLocks/>
                </p:cNvSpPr>
                <p:nvPr/>
              </p:nvSpPr>
              <p:spPr bwMode="auto">
                <a:xfrm>
                  <a:off x="2636" y="3081"/>
                  <a:ext cx="58" cy="13"/>
                </a:xfrm>
                <a:custGeom>
                  <a:avLst/>
                  <a:gdLst>
                    <a:gd name="T0" fmla="*/ 0 w 58"/>
                    <a:gd name="T1" fmla="*/ 0 h 13"/>
                    <a:gd name="T2" fmla="*/ 57 w 58"/>
                    <a:gd name="T3" fmla="*/ 5 h 13"/>
                    <a:gd name="T4" fmla="*/ 57 w 58"/>
                    <a:gd name="T5" fmla="*/ 12 h 13"/>
                    <a:gd name="T6" fmla="*/ 0 w 58"/>
                    <a:gd name="T7" fmla="*/ 9 h 13"/>
                    <a:gd name="T8" fmla="*/ 0 w 58"/>
                    <a:gd name="T9" fmla="*/ 0 h 13"/>
                    <a:gd name="T10" fmla="*/ 0 60000 65536"/>
                    <a:gd name="T11" fmla="*/ 0 60000 65536"/>
                    <a:gd name="T12" fmla="*/ 0 60000 65536"/>
                    <a:gd name="T13" fmla="*/ 0 60000 65536"/>
                    <a:gd name="T14" fmla="*/ 0 60000 65536"/>
                    <a:gd name="T15" fmla="*/ 0 w 58"/>
                    <a:gd name="T16" fmla="*/ 0 h 13"/>
                    <a:gd name="T17" fmla="*/ 58 w 58"/>
                    <a:gd name="T18" fmla="*/ 13 h 13"/>
                  </a:gdLst>
                  <a:ahLst/>
                  <a:cxnLst>
                    <a:cxn ang="T10">
                      <a:pos x="T0" y="T1"/>
                    </a:cxn>
                    <a:cxn ang="T11">
                      <a:pos x="T2" y="T3"/>
                    </a:cxn>
                    <a:cxn ang="T12">
                      <a:pos x="T4" y="T5"/>
                    </a:cxn>
                    <a:cxn ang="T13">
                      <a:pos x="T6" y="T7"/>
                    </a:cxn>
                    <a:cxn ang="T14">
                      <a:pos x="T8" y="T9"/>
                    </a:cxn>
                  </a:cxnLst>
                  <a:rect l="T15" t="T16" r="T17" b="T18"/>
                  <a:pathLst>
                    <a:path w="58" h="13">
                      <a:moveTo>
                        <a:pt x="0" y="0"/>
                      </a:moveTo>
                      <a:lnTo>
                        <a:pt x="57" y="5"/>
                      </a:lnTo>
                      <a:lnTo>
                        <a:pt x="57" y="12"/>
                      </a:lnTo>
                      <a:lnTo>
                        <a:pt x="0" y="9"/>
                      </a:lnTo>
                      <a:lnTo>
                        <a:pt x="0" y="0"/>
                      </a:lnTo>
                    </a:path>
                  </a:pathLst>
                </a:custGeom>
                <a:solidFill>
                  <a:srgbClr val="0000FF"/>
                </a:solidFill>
                <a:ln w="12700" cap="rnd">
                  <a:solidFill>
                    <a:srgbClr val="000000"/>
                  </a:solidFill>
                  <a:round/>
                  <a:headEnd/>
                  <a:tailEnd/>
                </a:ln>
              </p:spPr>
              <p:txBody>
                <a:bodyPr/>
                <a:lstStyle/>
                <a:p>
                  <a:endParaRPr lang="en-US"/>
                </a:p>
              </p:txBody>
            </p:sp>
          </p:grpSp>
          <p:sp>
            <p:nvSpPr>
              <p:cNvPr id="577" name="Freeform 91">
                <a:extLst>
                  <a:ext uri="{FF2B5EF4-FFF2-40B4-BE49-F238E27FC236}">
                    <a16:creationId xmlns:a16="http://schemas.microsoft.com/office/drawing/2014/main" id="{601EC7A8-F644-8AA5-3F8A-782526EA9EE0}"/>
                  </a:ext>
                </a:extLst>
              </p:cNvPr>
              <p:cNvSpPr>
                <a:spLocks/>
              </p:cNvSpPr>
              <p:nvPr/>
            </p:nvSpPr>
            <p:spPr bwMode="auto">
              <a:xfrm>
                <a:off x="2519" y="3125"/>
                <a:ext cx="182" cy="280"/>
              </a:xfrm>
              <a:custGeom>
                <a:avLst/>
                <a:gdLst>
                  <a:gd name="T0" fmla="*/ 0 w 182"/>
                  <a:gd name="T1" fmla="*/ 0 h 280"/>
                  <a:gd name="T2" fmla="*/ 4 w 182"/>
                  <a:gd name="T3" fmla="*/ 279 h 280"/>
                  <a:gd name="T4" fmla="*/ 159 w 182"/>
                  <a:gd name="T5" fmla="*/ 266 h 280"/>
                  <a:gd name="T6" fmla="*/ 181 w 182"/>
                  <a:gd name="T7" fmla="*/ 5 h 280"/>
                  <a:gd name="T8" fmla="*/ 0 w 182"/>
                  <a:gd name="T9" fmla="*/ 0 h 280"/>
                  <a:gd name="T10" fmla="*/ 0 60000 65536"/>
                  <a:gd name="T11" fmla="*/ 0 60000 65536"/>
                  <a:gd name="T12" fmla="*/ 0 60000 65536"/>
                  <a:gd name="T13" fmla="*/ 0 60000 65536"/>
                  <a:gd name="T14" fmla="*/ 0 60000 65536"/>
                  <a:gd name="T15" fmla="*/ 0 w 182"/>
                  <a:gd name="T16" fmla="*/ 0 h 280"/>
                  <a:gd name="T17" fmla="*/ 182 w 182"/>
                  <a:gd name="T18" fmla="*/ 280 h 280"/>
                </a:gdLst>
                <a:ahLst/>
                <a:cxnLst>
                  <a:cxn ang="T10">
                    <a:pos x="T0" y="T1"/>
                  </a:cxn>
                  <a:cxn ang="T11">
                    <a:pos x="T2" y="T3"/>
                  </a:cxn>
                  <a:cxn ang="T12">
                    <a:pos x="T4" y="T5"/>
                  </a:cxn>
                  <a:cxn ang="T13">
                    <a:pos x="T6" y="T7"/>
                  </a:cxn>
                  <a:cxn ang="T14">
                    <a:pos x="T8" y="T9"/>
                  </a:cxn>
                </a:cxnLst>
                <a:rect l="T15" t="T16" r="T17" b="T18"/>
                <a:pathLst>
                  <a:path w="182" h="280">
                    <a:moveTo>
                      <a:pt x="0" y="0"/>
                    </a:moveTo>
                    <a:lnTo>
                      <a:pt x="4" y="279"/>
                    </a:lnTo>
                    <a:lnTo>
                      <a:pt x="159" y="266"/>
                    </a:lnTo>
                    <a:lnTo>
                      <a:pt x="181" y="5"/>
                    </a:lnTo>
                    <a:lnTo>
                      <a:pt x="0" y="0"/>
                    </a:lnTo>
                  </a:path>
                </a:pathLst>
              </a:custGeom>
              <a:solidFill>
                <a:srgbClr val="BFBFDF"/>
              </a:solidFill>
              <a:ln w="12700" cap="rnd">
                <a:solidFill>
                  <a:srgbClr val="000000"/>
                </a:solidFill>
                <a:round/>
                <a:headEnd/>
                <a:tailEnd/>
              </a:ln>
            </p:spPr>
            <p:txBody>
              <a:bodyPr/>
              <a:lstStyle/>
              <a:p>
                <a:endParaRPr lang="en-US"/>
              </a:p>
            </p:txBody>
          </p:sp>
          <p:sp>
            <p:nvSpPr>
              <p:cNvPr id="578" name="Freeform 92">
                <a:extLst>
                  <a:ext uri="{FF2B5EF4-FFF2-40B4-BE49-F238E27FC236}">
                    <a16:creationId xmlns:a16="http://schemas.microsoft.com/office/drawing/2014/main" id="{DE5B3FB3-D306-4483-D1D4-91BAA617DF31}"/>
                  </a:ext>
                </a:extLst>
              </p:cNvPr>
              <p:cNvSpPr>
                <a:spLocks/>
              </p:cNvSpPr>
              <p:nvPr/>
            </p:nvSpPr>
            <p:spPr bwMode="auto">
              <a:xfrm>
                <a:off x="2535" y="3358"/>
                <a:ext cx="140" cy="36"/>
              </a:xfrm>
              <a:custGeom>
                <a:avLst/>
                <a:gdLst>
                  <a:gd name="T0" fmla="*/ 0 w 140"/>
                  <a:gd name="T1" fmla="*/ 7 h 36"/>
                  <a:gd name="T2" fmla="*/ 139 w 140"/>
                  <a:gd name="T3" fmla="*/ 0 h 36"/>
                  <a:gd name="T4" fmla="*/ 137 w 140"/>
                  <a:gd name="T5" fmla="*/ 26 h 36"/>
                  <a:gd name="T6" fmla="*/ 0 w 140"/>
                  <a:gd name="T7" fmla="*/ 35 h 36"/>
                  <a:gd name="T8" fmla="*/ 0 w 140"/>
                  <a:gd name="T9" fmla="*/ 7 h 36"/>
                  <a:gd name="T10" fmla="*/ 0 60000 65536"/>
                  <a:gd name="T11" fmla="*/ 0 60000 65536"/>
                  <a:gd name="T12" fmla="*/ 0 60000 65536"/>
                  <a:gd name="T13" fmla="*/ 0 60000 65536"/>
                  <a:gd name="T14" fmla="*/ 0 60000 65536"/>
                  <a:gd name="T15" fmla="*/ 0 w 140"/>
                  <a:gd name="T16" fmla="*/ 0 h 36"/>
                  <a:gd name="T17" fmla="*/ 140 w 140"/>
                  <a:gd name="T18" fmla="*/ 36 h 36"/>
                </a:gdLst>
                <a:ahLst/>
                <a:cxnLst>
                  <a:cxn ang="T10">
                    <a:pos x="T0" y="T1"/>
                  </a:cxn>
                  <a:cxn ang="T11">
                    <a:pos x="T2" y="T3"/>
                  </a:cxn>
                  <a:cxn ang="T12">
                    <a:pos x="T4" y="T5"/>
                  </a:cxn>
                  <a:cxn ang="T13">
                    <a:pos x="T6" y="T7"/>
                  </a:cxn>
                  <a:cxn ang="T14">
                    <a:pos x="T8" y="T9"/>
                  </a:cxn>
                </a:cxnLst>
                <a:rect l="T15" t="T16" r="T17" b="T18"/>
                <a:pathLst>
                  <a:path w="140" h="36">
                    <a:moveTo>
                      <a:pt x="0" y="7"/>
                    </a:moveTo>
                    <a:lnTo>
                      <a:pt x="139" y="0"/>
                    </a:lnTo>
                    <a:lnTo>
                      <a:pt x="137" y="26"/>
                    </a:lnTo>
                    <a:lnTo>
                      <a:pt x="0" y="35"/>
                    </a:lnTo>
                    <a:lnTo>
                      <a:pt x="0" y="7"/>
                    </a:lnTo>
                  </a:path>
                </a:pathLst>
              </a:custGeom>
              <a:solidFill>
                <a:srgbClr val="9F9FBF"/>
              </a:solidFill>
              <a:ln w="12700" cap="rnd">
                <a:solidFill>
                  <a:srgbClr val="000000"/>
                </a:solidFill>
                <a:round/>
                <a:headEnd/>
                <a:tailEnd/>
              </a:ln>
            </p:spPr>
            <p:txBody>
              <a:bodyPr/>
              <a:lstStyle/>
              <a:p>
                <a:endParaRPr lang="en-US"/>
              </a:p>
            </p:txBody>
          </p:sp>
          <p:grpSp>
            <p:nvGrpSpPr>
              <p:cNvPr id="579" name="Group 93">
                <a:extLst>
                  <a:ext uri="{FF2B5EF4-FFF2-40B4-BE49-F238E27FC236}">
                    <a16:creationId xmlns:a16="http://schemas.microsoft.com/office/drawing/2014/main" id="{3FEFDE01-91DA-90C7-A32E-BF07C70C5AF2}"/>
                  </a:ext>
                </a:extLst>
              </p:cNvPr>
              <p:cNvGrpSpPr>
                <a:grpSpLocks/>
              </p:cNvGrpSpPr>
              <p:nvPr/>
            </p:nvGrpSpPr>
            <p:grpSpPr bwMode="auto">
              <a:xfrm>
                <a:off x="2541" y="3219"/>
                <a:ext cx="21" cy="132"/>
                <a:chOff x="2541" y="3219"/>
                <a:chExt cx="21" cy="132"/>
              </a:xfrm>
            </p:grpSpPr>
            <p:grpSp>
              <p:nvGrpSpPr>
                <p:cNvPr id="601" name="Group 94">
                  <a:extLst>
                    <a:ext uri="{FF2B5EF4-FFF2-40B4-BE49-F238E27FC236}">
                      <a16:creationId xmlns:a16="http://schemas.microsoft.com/office/drawing/2014/main" id="{DB3AD9D5-5860-7F4A-4E00-5970EB57C1DC}"/>
                    </a:ext>
                  </a:extLst>
                </p:cNvPr>
                <p:cNvGrpSpPr>
                  <a:grpSpLocks/>
                </p:cNvGrpSpPr>
                <p:nvPr/>
              </p:nvGrpSpPr>
              <p:grpSpPr bwMode="auto">
                <a:xfrm>
                  <a:off x="2541" y="3219"/>
                  <a:ext cx="16" cy="132"/>
                  <a:chOff x="2541" y="3219"/>
                  <a:chExt cx="16" cy="132"/>
                </a:xfrm>
              </p:grpSpPr>
              <p:sp>
                <p:nvSpPr>
                  <p:cNvPr id="608" name="Freeform 95">
                    <a:extLst>
                      <a:ext uri="{FF2B5EF4-FFF2-40B4-BE49-F238E27FC236}">
                        <a16:creationId xmlns:a16="http://schemas.microsoft.com/office/drawing/2014/main" id="{E052A085-CDAA-F0EE-9B9D-9DEDAD10E003}"/>
                      </a:ext>
                    </a:extLst>
                  </p:cNvPr>
                  <p:cNvSpPr>
                    <a:spLocks/>
                  </p:cNvSpPr>
                  <p:nvPr/>
                </p:nvSpPr>
                <p:spPr bwMode="auto">
                  <a:xfrm>
                    <a:off x="2541" y="3219"/>
                    <a:ext cx="15" cy="23"/>
                  </a:xfrm>
                  <a:custGeom>
                    <a:avLst/>
                    <a:gdLst>
                      <a:gd name="T0" fmla="*/ 0 w 15"/>
                      <a:gd name="T1" fmla="*/ 1 h 23"/>
                      <a:gd name="T2" fmla="*/ 0 w 15"/>
                      <a:gd name="T3" fmla="*/ 22 h 23"/>
                      <a:gd name="T4" fmla="*/ 14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4" y="21"/>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609" name="Freeform 96">
                    <a:extLst>
                      <a:ext uri="{FF2B5EF4-FFF2-40B4-BE49-F238E27FC236}">
                        <a16:creationId xmlns:a16="http://schemas.microsoft.com/office/drawing/2014/main" id="{F5A9E21A-A1E7-9976-F9D4-0A4EA0D47B2F}"/>
                      </a:ext>
                    </a:extLst>
                  </p:cNvPr>
                  <p:cNvSpPr>
                    <a:spLocks/>
                  </p:cNvSpPr>
                  <p:nvPr/>
                </p:nvSpPr>
                <p:spPr bwMode="auto">
                  <a:xfrm>
                    <a:off x="2542" y="3247"/>
                    <a:ext cx="15" cy="22"/>
                  </a:xfrm>
                  <a:custGeom>
                    <a:avLst/>
                    <a:gdLst>
                      <a:gd name="T0" fmla="*/ 0 w 15"/>
                      <a:gd name="T1" fmla="*/ 1 h 22"/>
                      <a:gd name="T2" fmla="*/ 0 w 15"/>
                      <a:gd name="T3" fmla="*/ 21 h 22"/>
                      <a:gd name="T4" fmla="*/ 13 w 15"/>
                      <a:gd name="T5" fmla="*/ 20 h 22"/>
                      <a:gd name="T6" fmla="*/ 14 w 15"/>
                      <a:gd name="T7" fmla="*/ 0 h 22"/>
                      <a:gd name="T8" fmla="*/ 0 w 15"/>
                      <a:gd name="T9" fmla="*/ 1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0" y="1"/>
                        </a:moveTo>
                        <a:lnTo>
                          <a:pt x="0" y="21"/>
                        </a:lnTo>
                        <a:lnTo>
                          <a:pt x="13" y="20"/>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610" name="Freeform 97">
                    <a:extLst>
                      <a:ext uri="{FF2B5EF4-FFF2-40B4-BE49-F238E27FC236}">
                        <a16:creationId xmlns:a16="http://schemas.microsoft.com/office/drawing/2014/main" id="{5DC92C4D-204D-135E-2FA0-F74CE5A2DD1A}"/>
                      </a:ext>
                    </a:extLst>
                  </p:cNvPr>
                  <p:cNvSpPr>
                    <a:spLocks/>
                  </p:cNvSpPr>
                  <p:nvPr/>
                </p:nvSpPr>
                <p:spPr bwMode="auto">
                  <a:xfrm>
                    <a:off x="2542"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sp>
                <p:nvSpPr>
                  <p:cNvPr id="611" name="Freeform 98">
                    <a:extLst>
                      <a:ext uri="{FF2B5EF4-FFF2-40B4-BE49-F238E27FC236}">
                        <a16:creationId xmlns:a16="http://schemas.microsoft.com/office/drawing/2014/main" id="{DE2F3D67-35AA-7EFB-D6BB-E6C2F7F35821}"/>
                      </a:ext>
                    </a:extLst>
                  </p:cNvPr>
                  <p:cNvSpPr>
                    <a:spLocks/>
                  </p:cNvSpPr>
                  <p:nvPr/>
                </p:nvSpPr>
                <p:spPr bwMode="auto">
                  <a:xfrm>
                    <a:off x="2542" y="3300"/>
                    <a:ext cx="15" cy="24"/>
                  </a:xfrm>
                  <a:custGeom>
                    <a:avLst/>
                    <a:gdLst>
                      <a:gd name="T0" fmla="*/ 0 w 15"/>
                      <a:gd name="T1" fmla="*/ 1 h 24"/>
                      <a:gd name="T2" fmla="*/ 0 w 15"/>
                      <a:gd name="T3" fmla="*/ 23 h 24"/>
                      <a:gd name="T4" fmla="*/ 13 w 15"/>
                      <a:gd name="T5" fmla="*/ 22 h 24"/>
                      <a:gd name="T6" fmla="*/ 14 w 15"/>
                      <a:gd name="T7" fmla="*/ 0 h 24"/>
                      <a:gd name="T8" fmla="*/ 0 w 15"/>
                      <a:gd name="T9" fmla="*/ 1 h 24"/>
                      <a:gd name="T10" fmla="*/ 0 60000 65536"/>
                      <a:gd name="T11" fmla="*/ 0 60000 65536"/>
                      <a:gd name="T12" fmla="*/ 0 60000 65536"/>
                      <a:gd name="T13" fmla="*/ 0 60000 65536"/>
                      <a:gd name="T14" fmla="*/ 0 60000 65536"/>
                      <a:gd name="T15" fmla="*/ 0 w 15"/>
                      <a:gd name="T16" fmla="*/ 0 h 24"/>
                      <a:gd name="T17" fmla="*/ 15 w 15"/>
                      <a:gd name="T18" fmla="*/ 24 h 24"/>
                    </a:gdLst>
                    <a:ahLst/>
                    <a:cxnLst>
                      <a:cxn ang="T10">
                        <a:pos x="T0" y="T1"/>
                      </a:cxn>
                      <a:cxn ang="T11">
                        <a:pos x="T2" y="T3"/>
                      </a:cxn>
                      <a:cxn ang="T12">
                        <a:pos x="T4" y="T5"/>
                      </a:cxn>
                      <a:cxn ang="T13">
                        <a:pos x="T6" y="T7"/>
                      </a:cxn>
                      <a:cxn ang="T14">
                        <a:pos x="T8" y="T9"/>
                      </a:cxn>
                    </a:cxnLst>
                    <a:rect l="T15" t="T16" r="T17" b="T18"/>
                    <a:pathLst>
                      <a:path w="15" h="24">
                        <a:moveTo>
                          <a:pt x="0" y="1"/>
                        </a:moveTo>
                        <a:lnTo>
                          <a:pt x="0" y="23"/>
                        </a:lnTo>
                        <a:lnTo>
                          <a:pt x="13" y="22"/>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612" name="Freeform 99">
                    <a:extLst>
                      <a:ext uri="{FF2B5EF4-FFF2-40B4-BE49-F238E27FC236}">
                        <a16:creationId xmlns:a16="http://schemas.microsoft.com/office/drawing/2014/main" id="{A8FF5D70-7D70-FEF6-A590-F9B9D656099A}"/>
                      </a:ext>
                    </a:extLst>
                  </p:cNvPr>
                  <p:cNvSpPr>
                    <a:spLocks/>
                  </p:cNvSpPr>
                  <p:nvPr/>
                </p:nvSpPr>
                <p:spPr bwMode="auto">
                  <a:xfrm>
                    <a:off x="2542"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grpSp>
            <p:grpSp>
              <p:nvGrpSpPr>
                <p:cNvPr id="602" name="Group 100">
                  <a:extLst>
                    <a:ext uri="{FF2B5EF4-FFF2-40B4-BE49-F238E27FC236}">
                      <a16:creationId xmlns:a16="http://schemas.microsoft.com/office/drawing/2014/main" id="{79136458-8DB7-35DD-8ECF-EE336281FACC}"/>
                    </a:ext>
                  </a:extLst>
                </p:cNvPr>
                <p:cNvGrpSpPr>
                  <a:grpSpLocks/>
                </p:cNvGrpSpPr>
                <p:nvPr/>
              </p:nvGrpSpPr>
              <p:grpSpPr bwMode="auto">
                <a:xfrm>
                  <a:off x="2545" y="3219"/>
                  <a:ext cx="17" cy="132"/>
                  <a:chOff x="2545" y="3219"/>
                  <a:chExt cx="17" cy="132"/>
                </a:xfrm>
              </p:grpSpPr>
              <p:sp>
                <p:nvSpPr>
                  <p:cNvPr id="603" name="Freeform 101">
                    <a:extLst>
                      <a:ext uri="{FF2B5EF4-FFF2-40B4-BE49-F238E27FC236}">
                        <a16:creationId xmlns:a16="http://schemas.microsoft.com/office/drawing/2014/main" id="{9DB6D982-8C74-9BD4-3BA1-2259FB4E5618}"/>
                      </a:ext>
                    </a:extLst>
                  </p:cNvPr>
                  <p:cNvSpPr>
                    <a:spLocks/>
                  </p:cNvSpPr>
                  <p:nvPr/>
                </p:nvSpPr>
                <p:spPr bwMode="auto">
                  <a:xfrm>
                    <a:off x="2545" y="3219"/>
                    <a:ext cx="15" cy="23"/>
                  </a:xfrm>
                  <a:custGeom>
                    <a:avLst/>
                    <a:gdLst>
                      <a:gd name="T0" fmla="*/ 0 w 15"/>
                      <a:gd name="T1" fmla="*/ 1 h 23"/>
                      <a:gd name="T2" fmla="*/ 0 w 15"/>
                      <a:gd name="T3" fmla="*/ 22 h 23"/>
                      <a:gd name="T4" fmla="*/ 13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3" y="21"/>
                        </a:lnTo>
                        <a:lnTo>
                          <a:pt x="14" y="0"/>
                        </a:lnTo>
                        <a:lnTo>
                          <a:pt x="0" y="1"/>
                        </a:lnTo>
                      </a:path>
                    </a:pathLst>
                  </a:custGeom>
                  <a:solidFill>
                    <a:srgbClr val="FF0000"/>
                  </a:solidFill>
                  <a:ln w="12700" cap="rnd">
                    <a:solidFill>
                      <a:srgbClr val="000000"/>
                    </a:solidFill>
                    <a:round/>
                    <a:headEnd/>
                    <a:tailEnd/>
                  </a:ln>
                </p:spPr>
                <p:txBody>
                  <a:bodyPr/>
                  <a:lstStyle/>
                  <a:p>
                    <a:endParaRPr lang="en-US"/>
                  </a:p>
                </p:txBody>
              </p:sp>
              <p:sp>
                <p:nvSpPr>
                  <p:cNvPr id="604" name="Freeform 102">
                    <a:extLst>
                      <a:ext uri="{FF2B5EF4-FFF2-40B4-BE49-F238E27FC236}">
                        <a16:creationId xmlns:a16="http://schemas.microsoft.com/office/drawing/2014/main" id="{6F90F613-6B4E-03F2-A720-6028E823573E}"/>
                      </a:ext>
                    </a:extLst>
                  </p:cNvPr>
                  <p:cNvSpPr>
                    <a:spLocks/>
                  </p:cNvSpPr>
                  <p:nvPr/>
                </p:nvSpPr>
                <p:spPr bwMode="auto">
                  <a:xfrm>
                    <a:off x="2546" y="3247"/>
                    <a:ext cx="16" cy="22"/>
                  </a:xfrm>
                  <a:custGeom>
                    <a:avLst/>
                    <a:gdLst>
                      <a:gd name="T0" fmla="*/ 0 w 16"/>
                      <a:gd name="T1" fmla="*/ 1 h 22"/>
                      <a:gd name="T2" fmla="*/ 0 w 16"/>
                      <a:gd name="T3" fmla="*/ 21 h 22"/>
                      <a:gd name="T4" fmla="*/ 14 w 16"/>
                      <a:gd name="T5" fmla="*/ 20 h 22"/>
                      <a:gd name="T6" fmla="*/ 15 w 16"/>
                      <a:gd name="T7" fmla="*/ 0 h 22"/>
                      <a:gd name="T8" fmla="*/ 0 w 16"/>
                      <a:gd name="T9" fmla="*/ 1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1"/>
                        </a:moveTo>
                        <a:lnTo>
                          <a:pt x="0" y="21"/>
                        </a:lnTo>
                        <a:lnTo>
                          <a:pt x="14" y="20"/>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605" name="Freeform 103">
                    <a:extLst>
                      <a:ext uri="{FF2B5EF4-FFF2-40B4-BE49-F238E27FC236}">
                        <a16:creationId xmlns:a16="http://schemas.microsoft.com/office/drawing/2014/main" id="{04BB6565-6E9A-A461-28B5-42730A120698}"/>
                      </a:ext>
                    </a:extLst>
                  </p:cNvPr>
                  <p:cNvSpPr>
                    <a:spLocks/>
                  </p:cNvSpPr>
                  <p:nvPr/>
                </p:nvSpPr>
                <p:spPr bwMode="auto">
                  <a:xfrm>
                    <a:off x="2546"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sp>
                <p:nvSpPr>
                  <p:cNvPr id="606" name="Freeform 104">
                    <a:extLst>
                      <a:ext uri="{FF2B5EF4-FFF2-40B4-BE49-F238E27FC236}">
                        <a16:creationId xmlns:a16="http://schemas.microsoft.com/office/drawing/2014/main" id="{B48FB00A-FFAE-8D98-E9EF-C1D6864798ED}"/>
                      </a:ext>
                    </a:extLst>
                  </p:cNvPr>
                  <p:cNvSpPr>
                    <a:spLocks/>
                  </p:cNvSpPr>
                  <p:nvPr/>
                </p:nvSpPr>
                <p:spPr bwMode="auto">
                  <a:xfrm>
                    <a:off x="2546" y="3300"/>
                    <a:ext cx="16" cy="24"/>
                  </a:xfrm>
                  <a:custGeom>
                    <a:avLst/>
                    <a:gdLst>
                      <a:gd name="T0" fmla="*/ 0 w 16"/>
                      <a:gd name="T1" fmla="*/ 1 h 24"/>
                      <a:gd name="T2" fmla="*/ 0 w 16"/>
                      <a:gd name="T3" fmla="*/ 23 h 24"/>
                      <a:gd name="T4" fmla="*/ 14 w 16"/>
                      <a:gd name="T5" fmla="*/ 22 h 24"/>
                      <a:gd name="T6" fmla="*/ 15 w 16"/>
                      <a:gd name="T7" fmla="*/ 0 h 24"/>
                      <a:gd name="T8" fmla="*/ 0 w 16"/>
                      <a:gd name="T9" fmla="*/ 1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1"/>
                        </a:moveTo>
                        <a:lnTo>
                          <a:pt x="0" y="23"/>
                        </a:lnTo>
                        <a:lnTo>
                          <a:pt x="14" y="22"/>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607" name="Freeform 105">
                    <a:extLst>
                      <a:ext uri="{FF2B5EF4-FFF2-40B4-BE49-F238E27FC236}">
                        <a16:creationId xmlns:a16="http://schemas.microsoft.com/office/drawing/2014/main" id="{1E904728-B0B3-C950-6247-480FE236B039}"/>
                      </a:ext>
                    </a:extLst>
                  </p:cNvPr>
                  <p:cNvSpPr>
                    <a:spLocks/>
                  </p:cNvSpPr>
                  <p:nvPr/>
                </p:nvSpPr>
                <p:spPr bwMode="auto">
                  <a:xfrm>
                    <a:off x="2546"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grpSp>
          </p:grpSp>
          <p:grpSp>
            <p:nvGrpSpPr>
              <p:cNvPr id="580" name="Group 106">
                <a:extLst>
                  <a:ext uri="{FF2B5EF4-FFF2-40B4-BE49-F238E27FC236}">
                    <a16:creationId xmlns:a16="http://schemas.microsoft.com/office/drawing/2014/main" id="{C54C156B-87C4-63A8-8A06-B1AF878B9F06}"/>
                  </a:ext>
                </a:extLst>
              </p:cNvPr>
              <p:cNvGrpSpPr>
                <a:grpSpLocks/>
              </p:cNvGrpSpPr>
              <p:nvPr/>
            </p:nvGrpSpPr>
            <p:grpSpPr bwMode="auto">
              <a:xfrm>
                <a:off x="2238" y="2928"/>
                <a:ext cx="269" cy="538"/>
                <a:chOff x="2238" y="2928"/>
                <a:chExt cx="269" cy="538"/>
              </a:xfrm>
            </p:grpSpPr>
            <p:sp>
              <p:nvSpPr>
                <p:cNvPr id="599" name="Freeform 107">
                  <a:extLst>
                    <a:ext uri="{FF2B5EF4-FFF2-40B4-BE49-F238E27FC236}">
                      <a16:creationId xmlns:a16="http://schemas.microsoft.com/office/drawing/2014/main" id="{01FD209C-1325-5E03-C01A-BA898C2F3BF2}"/>
                    </a:ext>
                  </a:extLst>
                </p:cNvPr>
                <p:cNvSpPr>
                  <a:spLocks/>
                </p:cNvSpPr>
                <p:nvPr/>
              </p:nvSpPr>
              <p:spPr bwMode="auto">
                <a:xfrm>
                  <a:off x="2238" y="2928"/>
                  <a:ext cx="269" cy="510"/>
                </a:xfrm>
                <a:custGeom>
                  <a:avLst/>
                  <a:gdLst>
                    <a:gd name="T0" fmla="*/ 0 w 269"/>
                    <a:gd name="T1" fmla="*/ 7 h 510"/>
                    <a:gd name="T2" fmla="*/ 77 w 269"/>
                    <a:gd name="T3" fmla="*/ 503 h 510"/>
                    <a:gd name="T4" fmla="*/ 268 w 269"/>
                    <a:gd name="T5" fmla="*/ 509 h 510"/>
                    <a:gd name="T6" fmla="*/ 253 w 269"/>
                    <a:gd name="T7" fmla="*/ 0 h 510"/>
                    <a:gd name="T8" fmla="*/ 0 w 269"/>
                    <a:gd name="T9" fmla="*/ 7 h 510"/>
                    <a:gd name="T10" fmla="*/ 0 60000 65536"/>
                    <a:gd name="T11" fmla="*/ 0 60000 65536"/>
                    <a:gd name="T12" fmla="*/ 0 60000 65536"/>
                    <a:gd name="T13" fmla="*/ 0 60000 65536"/>
                    <a:gd name="T14" fmla="*/ 0 60000 65536"/>
                    <a:gd name="T15" fmla="*/ 0 w 269"/>
                    <a:gd name="T16" fmla="*/ 0 h 510"/>
                    <a:gd name="T17" fmla="*/ 269 w 269"/>
                    <a:gd name="T18" fmla="*/ 510 h 510"/>
                  </a:gdLst>
                  <a:ahLst/>
                  <a:cxnLst>
                    <a:cxn ang="T10">
                      <a:pos x="T0" y="T1"/>
                    </a:cxn>
                    <a:cxn ang="T11">
                      <a:pos x="T2" y="T3"/>
                    </a:cxn>
                    <a:cxn ang="T12">
                      <a:pos x="T4" y="T5"/>
                    </a:cxn>
                    <a:cxn ang="T13">
                      <a:pos x="T6" y="T7"/>
                    </a:cxn>
                    <a:cxn ang="T14">
                      <a:pos x="T8" y="T9"/>
                    </a:cxn>
                  </a:cxnLst>
                  <a:rect l="T15" t="T16" r="T17" b="T18"/>
                  <a:pathLst>
                    <a:path w="269" h="510">
                      <a:moveTo>
                        <a:pt x="0" y="7"/>
                      </a:moveTo>
                      <a:lnTo>
                        <a:pt x="77" y="503"/>
                      </a:lnTo>
                      <a:lnTo>
                        <a:pt x="268" y="509"/>
                      </a:lnTo>
                      <a:lnTo>
                        <a:pt x="253" y="0"/>
                      </a:lnTo>
                      <a:lnTo>
                        <a:pt x="0" y="7"/>
                      </a:lnTo>
                    </a:path>
                  </a:pathLst>
                </a:custGeom>
                <a:solidFill>
                  <a:srgbClr val="7F7F9F"/>
                </a:solidFill>
                <a:ln w="12700" cap="rnd">
                  <a:solidFill>
                    <a:srgbClr val="000000"/>
                  </a:solidFill>
                  <a:round/>
                  <a:headEnd/>
                  <a:tailEnd/>
                </a:ln>
              </p:spPr>
              <p:txBody>
                <a:bodyPr/>
                <a:lstStyle/>
                <a:p>
                  <a:endParaRPr lang="en-US"/>
                </a:p>
              </p:txBody>
            </p:sp>
            <p:sp>
              <p:nvSpPr>
                <p:cNvPr id="600" name="Freeform 108">
                  <a:extLst>
                    <a:ext uri="{FF2B5EF4-FFF2-40B4-BE49-F238E27FC236}">
                      <a16:creationId xmlns:a16="http://schemas.microsoft.com/office/drawing/2014/main" id="{D582895F-1CDB-528D-997E-7575E280AE92}"/>
                    </a:ext>
                  </a:extLst>
                </p:cNvPr>
                <p:cNvSpPr>
                  <a:spLocks/>
                </p:cNvSpPr>
                <p:nvPr/>
              </p:nvSpPr>
              <p:spPr bwMode="auto">
                <a:xfrm>
                  <a:off x="2315" y="3430"/>
                  <a:ext cx="192" cy="36"/>
                </a:xfrm>
                <a:custGeom>
                  <a:avLst/>
                  <a:gdLst>
                    <a:gd name="T0" fmla="*/ 0 w 192"/>
                    <a:gd name="T1" fmla="*/ 0 h 36"/>
                    <a:gd name="T2" fmla="*/ 191 w 192"/>
                    <a:gd name="T3" fmla="*/ 7 h 36"/>
                    <a:gd name="T4" fmla="*/ 191 w 192"/>
                    <a:gd name="T5" fmla="*/ 35 h 36"/>
                    <a:gd name="T6" fmla="*/ 3 w 192"/>
                    <a:gd name="T7" fmla="*/ 27 h 36"/>
                    <a:gd name="T8" fmla="*/ 0 w 192"/>
                    <a:gd name="T9" fmla="*/ 0 h 36"/>
                    <a:gd name="T10" fmla="*/ 0 60000 65536"/>
                    <a:gd name="T11" fmla="*/ 0 60000 65536"/>
                    <a:gd name="T12" fmla="*/ 0 60000 65536"/>
                    <a:gd name="T13" fmla="*/ 0 60000 65536"/>
                    <a:gd name="T14" fmla="*/ 0 60000 65536"/>
                    <a:gd name="T15" fmla="*/ 0 w 192"/>
                    <a:gd name="T16" fmla="*/ 0 h 36"/>
                    <a:gd name="T17" fmla="*/ 192 w 192"/>
                    <a:gd name="T18" fmla="*/ 36 h 36"/>
                  </a:gdLst>
                  <a:ahLst/>
                  <a:cxnLst>
                    <a:cxn ang="T10">
                      <a:pos x="T0" y="T1"/>
                    </a:cxn>
                    <a:cxn ang="T11">
                      <a:pos x="T2" y="T3"/>
                    </a:cxn>
                    <a:cxn ang="T12">
                      <a:pos x="T4" y="T5"/>
                    </a:cxn>
                    <a:cxn ang="T13">
                      <a:pos x="T6" y="T7"/>
                    </a:cxn>
                    <a:cxn ang="T14">
                      <a:pos x="T8" y="T9"/>
                    </a:cxn>
                  </a:cxnLst>
                  <a:rect l="T15" t="T16" r="T17" b="T18"/>
                  <a:pathLst>
                    <a:path w="192" h="36">
                      <a:moveTo>
                        <a:pt x="0" y="0"/>
                      </a:moveTo>
                      <a:lnTo>
                        <a:pt x="191" y="7"/>
                      </a:lnTo>
                      <a:lnTo>
                        <a:pt x="191" y="35"/>
                      </a:lnTo>
                      <a:lnTo>
                        <a:pt x="3" y="27"/>
                      </a:lnTo>
                      <a:lnTo>
                        <a:pt x="0" y="0"/>
                      </a:lnTo>
                    </a:path>
                  </a:pathLst>
                </a:custGeom>
                <a:solidFill>
                  <a:srgbClr val="5F5F7F"/>
                </a:solidFill>
                <a:ln w="12700" cap="rnd">
                  <a:solidFill>
                    <a:srgbClr val="000000"/>
                  </a:solidFill>
                  <a:round/>
                  <a:headEnd/>
                  <a:tailEnd/>
                </a:ln>
              </p:spPr>
              <p:txBody>
                <a:bodyPr/>
                <a:lstStyle/>
                <a:p>
                  <a:endParaRPr lang="en-US"/>
                </a:p>
              </p:txBody>
            </p:sp>
          </p:grpSp>
          <p:grpSp>
            <p:nvGrpSpPr>
              <p:cNvPr id="581" name="Group 109">
                <a:extLst>
                  <a:ext uri="{FF2B5EF4-FFF2-40B4-BE49-F238E27FC236}">
                    <a16:creationId xmlns:a16="http://schemas.microsoft.com/office/drawing/2014/main" id="{C0D3A509-F2D2-EFE3-54B9-A51ED3B07298}"/>
                  </a:ext>
                </a:extLst>
              </p:cNvPr>
              <p:cNvGrpSpPr>
                <a:grpSpLocks/>
              </p:cNvGrpSpPr>
              <p:nvPr/>
            </p:nvGrpSpPr>
            <p:grpSpPr bwMode="auto">
              <a:xfrm>
                <a:off x="2250" y="2938"/>
                <a:ext cx="223" cy="13"/>
                <a:chOff x="2250" y="2938"/>
                <a:chExt cx="223" cy="13"/>
              </a:xfrm>
            </p:grpSpPr>
            <p:sp>
              <p:nvSpPr>
                <p:cNvPr id="597" name="Oval 110">
                  <a:extLst>
                    <a:ext uri="{FF2B5EF4-FFF2-40B4-BE49-F238E27FC236}">
                      <a16:creationId xmlns:a16="http://schemas.microsoft.com/office/drawing/2014/main" id="{12A1F025-C8A4-A745-536C-AF859CEF8AD6}"/>
                    </a:ext>
                  </a:extLst>
                </p:cNvPr>
                <p:cNvSpPr>
                  <a:spLocks noChangeArrowheads="1"/>
                </p:cNvSpPr>
                <p:nvPr/>
              </p:nvSpPr>
              <p:spPr bwMode="auto">
                <a:xfrm>
                  <a:off x="2250" y="2945"/>
                  <a:ext cx="7"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598" name="Oval 111">
                  <a:extLst>
                    <a:ext uri="{FF2B5EF4-FFF2-40B4-BE49-F238E27FC236}">
                      <a16:creationId xmlns:a16="http://schemas.microsoft.com/office/drawing/2014/main" id="{FF82B58F-9F8D-18B1-439F-61806249C652}"/>
                    </a:ext>
                  </a:extLst>
                </p:cNvPr>
                <p:cNvSpPr>
                  <a:spLocks noChangeArrowheads="1"/>
                </p:cNvSpPr>
                <p:nvPr/>
              </p:nvSpPr>
              <p:spPr bwMode="auto">
                <a:xfrm>
                  <a:off x="2468" y="2938"/>
                  <a:ext cx="5" cy="7"/>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582" name="Group 112">
                <a:extLst>
                  <a:ext uri="{FF2B5EF4-FFF2-40B4-BE49-F238E27FC236}">
                    <a16:creationId xmlns:a16="http://schemas.microsoft.com/office/drawing/2014/main" id="{22690259-3BCB-CBCA-C629-3B6D2F731572}"/>
                  </a:ext>
                </a:extLst>
              </p:cNvPr>
              <p:cNvGrpSpPr>
                <a:grpSpLocks/>
              </p:cNvGrpSpPr>
              <p:nvPr/>
            </p:nvGrpSpPr>
            <p:grpSpPr bwMode="auto">
              <a:xfrm>
                <a:off x="2322" y="3418"/>
                <a:ext cx="168" cy="12"/>
                <a:chOff x="2322" y="3418"/>
                <a:chExt cx="168" cy="12"/>
              </a:xfrm>
            </p:grpSpPr>
            <p:sp>
              <p:nvSpPr>
                <p:cNvPr id="595" name="Oval 113">
                  <a:extLst>
                    <a:ext uri="{FF2B5EF4-FFF2-40B4-BE49-F238E27FC236}">
                      <a16:creationId xmlns:a16="http://schemas.microsoft.com/office/drawing/2014/main" id="{202B4944-43BD-6703-C26D-D750AFE06580}"/>
                    </a:ext>
                  </a:extLst>
                </p:cNvPr>
                <p:cNvSpPr>
                  <a:spLocks noChangeArrowheads="1"/>
                </p:cNvSpPr>
                <p:nvPr/>
              </p:nvSpPr>
              <p:spPr bwMode="auto">
                <a:xfrm>
                  <a:off x="2322" y="3418"/>
                  <a:ext cx="6"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596" name="Oval 114">
                  <a:extLst>
                    <a:ext uri="{FF2B5EF4-FFF2-40B4-BE49-F238E27FC236}">
                      <a16:creationId xmlns:a16="http://schemas.microsoft.com/office/drawing/2014/main" id="{2AFC2216-36F6-91F1-544D-8928FCEB6913}"/>
                    </a:ext>
                  </a:extLst>
                </p:cNvPr>
                <p:cNvSpPr>
                  <a:spLocks noChangeArrowheads="1"/>
                </p:cNvSpPr>
                <p:nvPr/>
              </p:nvSpPr>
              <p:spPr bwMode="auto">
                <a:xfrm>
                  <a:off x="2486" y="3424"/>
                  <a:ext cx="4"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583" name="Group 115">
                <a:extLst>
                  <a:ext uri="{FF2B5EF4-FFF2-40B4-BE49-F238E27FC236}">
                    <a16:creationId xmlns:a16="http://schemas.microsoft.com/office/drawing/2014/main" id="{4415E7FA-32A0-C706-6379-F0E27AE26E9A}"/>
                  </a:ext>
                </a:extLst>
              </p:cNvPr>
              <p:cNvGrpSpPr>
                <a:grpSpLocks/>
              </p:cNvGrpSpPr>
              <p:nvPr/>
            </p:nvGrpSpPr>
            <p:grpSpPr bwMode="auto">
              <a:xfrm>
                <a:off x="2394" y="3100"/>
                <a:ext cx="35" cy="66"/>
                <a:chOff x="2394" y="3100"/>
                <a:chExt cx="35" cy="66"/>
              </a:xfrm>
            </p:grpSpPr>
            <p:sp>
              <p:nvSpPr>
                <p:cNvPr id="593" name="Oval 116">
                  <a:extLst>
                    <a:ext uri="{FF2B5EF4-FFF2-40B4-BE49-F238E27FC236}">
                      <a16:creationId xmlns:a16="http://schemas.microsoft.com/office/drawing/2014/main" id="{818DF8F5-D54C-13C2-ABE3-F470C826BAA3}"/>
                    </a:ext>
                  </a:extLst>
                </p:cNvPr>
                <p:cNvSpPr>
                  <a:spLocks noChangeArrowheads="1"/>
                </p:cNvSpPr>
                <p:nvPr/>
              </p:nvSpPr>
              <p:spPr bwMode="auto">
                <a:xfrm>
                  <a:off x="2394" y="3103"/>
                  <a:ext cx="34" cy="63"/>
                </a:xfrm>
                <a:prstGeom prst="ellipse">
                  <a:avLst/>
                </a:prstGeom>
                <a:solidFill>
                  <a:srgbClr val="000000"/>
                </a:solidFill>
                <a:ln w="12700">
                  <a:solidFill>
                    <a:srgbClr val="000000"/>
                  </a:solidFill>
                  <a:round/>
                  <a:headEnd/>
                  <a:tailEnd/>
                </a:ln>
              </p:spPr>
              <p:txBody>
                <a:bodyPr wrap="none" anchor="ctr"/>
                <a:lstStyle/>
                <a:p>
                  <a:endParaRPr lang="en-US"/>
                </a:p>
              </p:txBody>
            </p:sp>
            <p:sp>
              <p:nvSpPr>
                <p:cNvPr id="594" name="Oval 117">
                  <a:extLst>
                    <a:ext uri="{FF2B5EF4-FFF2-40B4-BE49-F238E27FC236}">
                      <a16:creationId xmlns:a16="http://schemas.microsoft.com/office/drawing/2014/main" id="{954D5BD9-2B16-8F5A-EDAA-A9355652EAFD}"/>
                    </a:ext>
                  </a:extLst>
                </p:cNvPr>
                <p:cNvSpPr>
                  <a:spLocks noChangeArrowheads="1"/>
                </p:cNvSpPr>
                <p:nvPr/>
              </p:nvSpPr>
              <p:spPr bwMode="auto">
                <a:xfrm>
                  <a:off x="2396" y="3100"/>
                  <a:ext cx="33" cy="64"/>
                </a:xfrm>
                <a:prstGeom prst="ellipse">
                  <a:avLst/>
                </a:prstGeom>
                <a:solidFill>
                  <a:srgbClr val="C0C0C0"/>
                </a:solidFill>
                <a:ln w="12700">
                  <a:solidFill>
                    <a:srgbClr val="000000"/>
                  </a:solidFill>
                  <a:round/>
                  <a:headEnd/>
                  <a:tailEnd/>
                </a:ln>
              </p:spPr>
              <p:txBody>
                <a:bodyPr wrap="none" anchor="ctr"/>
                <a:lstStyle/>
                <a:p>
                  <a:endParaRPr lang="en-US"/>
                </a:p>
              </p:txBody>
            </p:sp>
          </p:grpSp>
          <p:sp>
            <p:nvSpPr>
              <p:cNvPr id="584" name="Oval 118">
                <a:extLst>
                  <a:ext uri="{FF2B5EF4-FFF2-40B4-BE49-F238E27FC236}">
                    <a16:creationId xmlns:a16="http://schemas.microsoft.com/office/drawing/2014/main" id="{F6355F09-0321-CA68-50C3-6C3B26164F4E}"/>
                  </a:ext>
                </a:extLst>
              </p:cNvPr>
              <p:cNvSpPr>
                <a:spLocks noChangeArrowheads="1"/>
              </p:cNvSpPr>
              <p:nvPr/>
            </p:nvSpPr>
            <p:spPr bwMode="auto">
              <a:xfrm>
                <a:off x="2308" y="3443"/>
                <a:ext cx="7" cy="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85" name="Oval 119">
                <a:extLst>
                  <a:ext uri="{FF2B5EF4-FFF2-40B4-BE49-F238E27FC236}">
                    <a16:creationId xmlns:a16="http://schemas.microsoft.com/office/drawing/2014/main" id="{6C75837A-D5CB-7F53-0C5B-02A11AF691F4}"/>
                  </a:ext>
                </a:extLst>
              </p:cNvPr>
              <p:cNvSpPr>
                <a:spLocks noChangeArrowheads="1"/>
              </p:cNvSpPr>
              <p:nvPr/>
            </p:nvSpPr>
            <p:spPr bwMode="auto">
              <a:xfrm>
                <a:off x="2518"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86" name="Oval 120">
                <a:extLst>
                  <a:ext uri="{FF2B5EF4-FFF2-40B4-BE49-F238E27FC236}">
                    <a16:creationId xmlns:a16="http://schemas.microsoft.com/office/drawing/2014/main" id="{16FD9BC9-B646-4E21-A9A8-D5F0611F493D}"/>
                  </a:ext>
                </a:extLst>
              </p:cNvPr>
              <p:cNvSpPr>
                <a:spLocks noChangeArrowheads="1"/>
              </p:cNvSpPr>
              <p:nvPr/>
            </p:nvSpPr>
            <p:spPr bwMode="auto">
              <a:xfrm>
                <a:off x="2530"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87" name="Oval 121">
                <a:extLst>
                  <a:ext uri="{FF2B5EF4-FFF2-40B4-BE49-F238E27FC236}">
                    <a16:creationId xmlns:a16="http://schemas.microsoft.com/office/drawing/2014/main" id="{3A213F86-A126-6E5F-6B3E-FE51834020A2}"/>
                  </a:ext>
                </a:extLst>
              </p:cNvPr>
              <p:cNvSpPr>
                <a:spLocks noChangeArrowheads="1"/>
              </p:cNvSpPr>
              <p:nvPr/>
            </p:nvSpPr>
            <p:spPr bwMode="auto">
              <a:xfrm>
                <a:off x="2625"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88" name="Oval 122">
                <a:extLst>
                  <a:ext uri="{FF2B5EF4-FFF2-40B4-BE49-F238E27FC236}">
                    <a16:creationId xmlns:a16="http://schemas.microsoft.com/office/drawing/2014/main" id="{61A3A320-9B0A-7E2A-9FE6-8D591B1AAFCF}"/>
                  </a:ext>
                </a:extLst>
              </p:cNvPr>
              <p:cNvSpPr>
                <a:spLocks noChangeArrowheads="1"/>
              </p:cNvSpPr>
              <p:nvPr/>
            </p:nvSpPr>
            <p:spPr bwMode="auto">
              <a:xfrm>
                <a:off x="2637"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89" name="Oval 123">
                <a:extLst>
                  <a:ext uri="{FF2B5EF4-FFF2-40B4-BE49-F238E27FC236}">
                    <a16:creationId xmlns:a16="http://schemas.microsoft.com/office/drawing/2014/main" id="{A591462A-937E-EE6E-A83D-92915B3B5D2E}"/>
                  </a:ext>
                </a:extLst>
              </p:cNvPr>
              <p:cNvSpPr>
                <a:spLocks noChangeArrowheads="1"/>
              </p:cNvSpPr>
              <p:nvPr/>
            </p:nvSpPr>
            <p:spPr bwMode="auto">
              <a:xfrm>
                <a:off x="2560"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90" name="Oval 124">
                <a:extLst>
                  <a:ext uri="{FF2B5EF4-FFF2-40B4-BE49-F238E27FC236}">
                    <a16:creationId xmlns:a16="http://schemas.microsoft.com/office/drawing/2014/main" id="{1A279688-0025-3349-D565-95318F6AA2BA}"/>
                  </a:ext>
                </a:extLst>
              </p:cNvPr>
              <p:cNvSpPr>
                <a:spLocks noChangeArrowheads="1"/>
              </p:cNvSpPr>
              <p:nvPr/>
            </p:nvSpPr>
            <p:spPr bwMode="auto">
              <a:xfrm>
                <a:off x="2566"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91" name="Oval 125">
                <a:extLst>
                  <a:ext uri="{FF2B5EF4-FFF2-40B4-BE49-F238E27FC236}">
                    <a16:creationId xmlns:a16="http://schemas.microsoft.com/office/drawing/2014/main" id="{C09A6E82-AA96-D103-0F3E-5EF65E66AF6A}"/>
                  </a:ext>
                </a:extLst>
              </p:cNvPr>
              <p:cNvSpPr>
                <a:spLocks noChangeArrowheads="1"/>
              </p:cNvSpPr>
              <p:nvPr/>
            </p:nvSpPr>
            <p:spPr bwMode="auto">
              <a:xfrm>
                <a:off x="2667"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92" name="Oval 126">
                <a:extLst>
                  <a:ext uri="{FF2B5EF4-FFF2-40B4-BE49-F238E27FC236}">
                    <a16:creationId xmlns:a16="http://schemas.microsoft.com/office/drawing/2014/main" id="{6A478F24-72C4-F39D-82DD-F3C121A35F74}"/>
                  </a:ext>
                </a:extLst>
              </p:cNvPr>
              <p:cNvSpPr>
                <a:spLocks noChangeArrowheads="1"/>
              </p:cNvSpPr>
              <p:nvPr/>
            </p:nvSpPr>
            <p:spPr bwMode="auto">
              <a:xfrm>
                <a:off x="2673"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grpSp>
        <p:grpSp>
          <p:nvGrpSpPr>
            <p:cNvPr id="32" name="Group 85">
              <a:extLst>
                <a:ext uri="{FF2B5EF4-FFF2-40B4-BE49-F238E27FC236}">
                  <a16:creationId xmlns:a16="http://schemas.microsoft.com/office/drawing/2014/main" id="{320B4409-CD0C-454D-E5C4-2884DA464A7C}"/>
                </a:ext>
              </a:extLst>
            </p:cNvPr>
            <p:cNvGrpSpPr>
              <a:grpSpLocks/>
            </p:cNvGrpSpPr>
            <p:nvPr/>
          </p:nvGrpSpPr>
          <p:grpSpPr bwMode="auto">
            <a:xfrm>
              <a:off x="4495800" y="3733800"/>
              <a:ext cx="533400" cy="777875"/>
              <a:chOff x="2238" y="2928"/>
              <a:chExt cx="496" cy="538"/>
            </a:xfrm>
          </p:grpSpPr>
          <p:sp>
            <p:nvSpPr>
              <p:cNvPr id="523" name="Freeform 86">
                <a:extLst>
                  <a:ext uri="{FF2B5EF4-FFF2-40B4-BE49-F238E27FC236}">
                    <a16:creationId xmlns:a16="http://schemas.microsoft.com/office/drawing/2014/main" id="{B90496A6-550E-8F59-4D5C-F038AF98742B}"/>
                  </a:ext>
                </a:extLst>
              </p:cNvPr>
              <p:cNvSpPr>
                <a:spLocks/>
              </p:cNvSpPr>
              <p:nvPr/>
            </p:nvSpPr>
            <p:spPr bwMode="auto">
              <a:xfrm>
                <a:off x="2490" y="2928"/>
                <a:ext cx="244" cy="510"/>
              </a:xfrm>
              <a:custGeom>
                <a:avLst/>
                <a:gdLst>
                  <a:gd name="T0" fmla="*/ 0 w 244"/>
                  <a:gd name="T1" fmla="*/ 0 h 510"/>
                  <a:gd name="T2" fmla="*/ 15 w 244"/>
                  <a:gd name="T3" fmla="*/ 509 h 510"/>
                  <a:gd name="T4" fmla="*/ 202 w 244"/>
                  <a:gd name="T5" fmla="*/ 489 h 510"/>
                  <a:gd name="T6" fmla="*/ 243 w 244"/>
                  <a:gd name="T7" fmla="*/ 44 h 510"/>
                  <a:gd name="T8" fmla="*/ 0 w 244"/>
                  <a:gd name="T9" fmla="*/ 0 h 510"/>
                  <a:gd name="T10" fmla="*/ 0 60000 65536"/>
                  <a:gd name="T11" fmla="*/ 0 60000 65536"/>
                  <a:gd name="T12" fmla="*/ 0 60000 65536"/>
                  <a:gd name="T13" fmla="*/ 0 60000 65536"/>
                  <a:gd name="T14" fmla="*/ 0 60000 65536"/>
                  <a:gd name="T15" fmla="*/ 0 w 244"/>
                  <a:gd name="T16" fmla="*/ 0 h 510"/>
                  <a:gd name="T17" fmla="*/ 244 w 244"/>
                  <a:gd name="T18" fmla="*/ 510 h 510"/>
                </a:gdLst>
                <a:ahLst/>
                <a:cxnLst>
                  <a:cxn ang="T10">
                    <a:pos x="T0" y="T1"/>
                  </a:cxn>
                  <a:cxn ang="T11">
                    <a:pos x="T2" y="T3"/>
                  </a:cxn>
                  <a:cxn ang="T12">
                    <a:pos x="T4" y="T5"/>
                  </a:cxn>
                  <a:cxn ang="T13">
                    <a:pos x="T6" y="T7"/>
                  </a:cxn>
                  <a:cxn ang="T14">
                    <a:pos x="T8" y="T9"/>
                  </a:cxn>
                </a:cxnLst>
                <a:rect l="T15" t="T16" r="T17" b="T18"/>
                <a:pathLst>
                  <a:path w="244" h="510">
                    <a:moveTo>
                      <a:pt x="0" y="0"/>
                    </a:moveTo>
                    <a:lnTo>
                      <a:pt x="15" y="509"/>
                    </a:lnTo>
                    <a:lnTo>
                      <a:pt x="202" y="489"/>
                    </a:lnTo>
                    <a:lnTo>
                      <a:pt x="243" y="44"/>
                    </a:lnTo>
                    <a:lnTo>
                      <a:pt x="0" y="0"/>
                    </a:lnTo>
                  </a:path>
                </a:pathLst>
              </a:custGeom>
              <a:solidFill>
                <a:srgbClr val="BFBFDF"/>
              </a:solidFill>
              <a:ln w="12700" cap="rnd">
                <a:solidFill>
                  <a:srgbClr val="000000"/>
                </a:solidFill>
                <a:round/>
                <a:headEnd/>
                <a:tailEnd/>
              </a:ln>
            </p:spPr>
            <p:txBody>
              <a:bodyPr/>
              <a:lstStyle/>
              <a:p>
                <a:endParaRPr lang="en-US"/>
              </a:p>
            </p:txBody>
          </p:sp>
          <p:sp>
            <p:nvSpPr>
              <p:cNvPr id="524" name="Freeform 87">
                <a:extLst>
                  <a:ext uri="{FF2B5EF4-FFF2-40B4-BE49-F238E27FC236}">
                    <a16:creationId xmlns:a16="http://schemas.microsoft.com/office/drawing/2014/main" id="{8DE54BB4-84B2-0D35-8B35-94AD4727B655}"/>
                  </a:ext>
                </a:extLst>
              </p:cNvPr>
              <p:cNvSpPr>
                <a:spLocks/>
              </p:cNvSpPr>
              <p:nvPr/>
            </p:nvSpPr>
            <p:spPr bwMode="auto">
              <a:xfrm>
                <a:off x="2506" y="3418"/>
                <a:ext cx="186" cy="48"/>
              </a:xfrm>
              <a:custGeom>
                <a:avLst/>
                <a:gdLst>
                  <a:gd name="T0" fmla="*/ 0 w 186"/>
                  <a:gd name="T1" fmla="*/ 19 h 48"/>
                  <a:gd name="T2" fmla="*/ 0 w 186"/>
                  <a:gd name="T3" fmla="*/ 47 h 48"/>
                  <a:gd name="T4" fmla="*/ 182 w 186"/>
                  <a:gd name="T5" fmla="*/ 21 h 48"/>
                  <a:gd name="T6" fmla="*/ 185 w 186"/>
                  <a:gd name="T7" fmla="*/ 0 h 48"/>
                  <a:gd name="T8" fmla="*/ 0 w 186"/>
                  <a:gd name="T9" fmla="*/ 19 h 48"/>
                  <a:gd name="T10" fmla="*/ 0 60000 65536"/>
                  <a:gd name="T11" fmla="*/ 0 60000 65536"/>
                  <a:gd name="T12" fmla="*/ 0 60000 65536"/>
                  <a:gd name="T13" fmla="*/ 0 60000 65536"/>
                  <a:gd name="T14" fmla="*/ 0 60000 65536"/>
                  <a:gd name="T15" fmla="*/ 0 w 186"/>
                  <a:gd name="T16" fmla="*/ 0 h 48"/>
                  <a:gd name="T17" fmla="*/ 186 w 186"/>
                  <a:gd name="T18" fmla="*/ 48 h 48"/>
                </a:gdLst>
                <a:ahLst/>
                <a:cxnLst>
                  <a:cxn ang="T10">
                    <a:pos x="T0" y="T1"/>
                  </a:cxn>
                  <a:cxn ang="T11">
                    <a:pos x="T2" y="T3"/>
                  </a:cxn>
                  <a:cxn ang="T12">
                    <a:pos x="T4" y="T5"/>
                  </a:cxn>
                  <a:cxn ang="T13">
                    <a:pos x="T6" y="T7"/>
                  </a:cxn>
                  <a:cxn ang="T14">
                    <a:pos x="T8" y="T9"/>
                  </a:cxn>
                </a:cxnLst>
                <a:rect l="T15" t="T16" r="T17" b="T18"/>
                <a:pathLst>
                  <a:path w="186" h="48">
                    <a:moveTo>
                      <a:pt x="0" y="19"/>
                    </a:moveTo>
                    <a:lnTo>
                      <a:pt x="0" y="47"/>
                    </a:lnTo>
                    <a:lnTo>
                      <a:pt x="182" y="21"/>
                    </a:lnTo>
                    <a:lnTo>
                      <a:pt x="185" y="0"/>
                    </a:lnTo>
                    <a:lnTo>
                      <a:pt x="0" y="19"/>
                    </a:lnTo>
                  </a:path>
                </a:pathLst>
              </a:custGeom>
              <a:solidFill>
                <a:srgbClr val="9F9FBF"/>
              </a:solidFill>
              <a:ln w="12700" cap="rnd">
                <a:solidFill>
                  <a:srgbClr val="000000"/>
                </a:solidFill>
                <a:round/>
                <a:headEnd/>
                <a:tailEnd/>
              </a:ln>
            </p:spPr>
            <p:txBody>
              <a:bodyPr/>
              <a:lstStyle/>
              <a:p>
                <a:endParaRPr lang="en-US"/>
              </a:p>
            </p:txBody>
          </p:sp>
          <p:grpSp>
            <p:nvGrpSpPr>
              <p:cNvPr id="525" name="Group 88">
                <a:extLst>
                  <a:ext uri="{FF2B5EF4-FFF2-40B4-BE49-F238E27FC236}">
                    <a16:creationId xmlns:a16="http://schemas.microsoft.com/office/drawing/2014/main" id="{B7FDE650-76B2-D9B6-9946-2293E050121C}"/>
                  </a:ext>
                </a:extLst>
              </p:cNvPr>
              <p:cNvGrpSpPr>
                <a:grpSpLocks/>
              </p:cNvGrpSpPr>
              <p:nvPr/>
            </p:nvGrpSpPr>
            <p:grpSpPr bwMode="auto">
              <a:xfrm>
                <a:off x="2514" y="2956"/>
                <a:ext cx="199" cy="150"/>
                <a:chOff x="2514" y="2956"/>
                <a:chExt cx="199" cy="150"/>
              </a:xfrm>
            </p:grpSpPr>
            <p:sp>
              <p:nvSpPr>
                <p:cNvPr id="572" name="Freeform 89">
                  <a:extLst>
                    <a:ext uri="{FF2B5EF4-FFF2-40B4-BE49-F238E27FC236}">
                      <a16:creationId xmlns:a16="http://schemas.microsoft.com/office/drawing/2014/main" id="{EC74B61F-14F2-9180-6575-486653DE56C8}"/>
                    </a:ext>
                  </a:extLst>
                </p:cNvPr>
                <p:cNvSpPr>
                  <a:spLocks/>
                </p:cNvSpPr>
                <p:nvPr/>
              </p:nvSpPr>
              <p:spPr bwMode="auto">
                <a:xfrm>
                  <a:off x="2514" y="2956"/>
                  <a:ext cx="199" cy="150"/>
                </a:xfrm>
                <a:custGeom>
                  <a:avLst/>
                  <a:gdLst>
                    <a:gd name="T0" fmla="*/ 0 w 199"/>
                    <a:gd name="T1" fmla="*/ 0 h 150"/>
                    <a:gd name="T2" fmla="*/ 1 w 199"/>
                    <a:gd name="T3" fmla="*/ 141 h 150"/>
                    <a:gd name="T4" fmla="*/ 187 w 199"/>
                    <a:gd name="T5" fmla="*/ 149 h 150"/>
                    <a:gd name="T6" fmla="*/ 198 w 199"/>
                    <a:gd name="T7" fmla="*/ 34 h 150"/>
                    <a:gd name="T8" fmla="*/ 0 w 199"/>
                    <a:gd name="T9" fmla="*/ 0 h 150"/>
                    <a:gd name="T10" fmla="*/ 0 60000 65536"/>
                    <a:gd name="T11" fmla="*/ 0 60000 65536"/>
                    <a:gd name="T12" fmla="*/ 0 60000 65536"/>
                    <a:gd name="T13" fmla="*/ 0 60000 65536"/>
                    <a:gd name="T14" fmla="*/ 0 60000 65536"/>
                    <a:gd name="T15" fmla="*/ 0 w 199"/>
                    <a:gd name="T16" fmla="*/ 0 h 150"/>
                    <a:gd name="T17" fmla="*/ 199 w 199"/>
                    <a:gd name="T18" fmla="*/ 150 h 150"/>
                  </a:gdLst>
                  <a:ahLst/>
                  <a:cxnLst>
                    <a:cxn ang="T10">
                      <a:pos x="T0" y="T1"/>
                    </a:cxn>
                    <a:cxn ang="T11">
                      <a:pos x="T2" y="T3"/>
                    </a:cxn>
                    <a:cxn ang="T12">
                      <a:pos x="T4" y="T5"/>
                    </a:cxn>
                    <a:cxn ang="T13">
                      <a:pos x="T6" y="T7"/>
                    </a:cxn>
                    <a:cxn ang="T14">
                      <a:pos x="T8" y="T9"/>
                    </a:cxn>
                  </a:cxnLst>
                  <a:rect l="T15" t="T16" r="T17" b="T18"/>
                  <a:pathLst>
                    <a:path w="199" h="150">
                      <a:moveTo>
                        <a:pt x="0" y="0"/>
                      </a:moveTo>
                      <a:lnTo>
                        <a:pt x="1" y="141"/>
                      </a:lnTo>
                      <a:lnTo>
                        <a:pt x="187" y="149"/>
                      </a:lnTo>
                      <a:lnTo>
                        <a:pt x="198" y="34"/>
                      </a:lnTo>
                      <a:lnTo>
                        <a:pt x="0" y="0"/>
                      </a:lnTo>
                    </a:path>
                  </a:pathLst>
                </a:custGeom>
                <a:solidFill>
                  <a:srgbClr val="9F9FBF"/>
                </a:solidFill>
                <a:ln w="12700" cap="rnd">
                  <a:solidFill>
                    <a:srgbClr val="000000"/>
                  </a:solidFill>
                  <a:round/>
                  <a:headEnd/>
                  <a:tailEnd/>
                </a:ln>
              </p:spPr>
              <p:txBody>
                <a:bodyPr/>
                <a:lstStyle/>
                <a:p>
                  <a:endParaRPr lang="en-US"/>
                </a:p>
              </p:txBody>
            </p:sp>
            <p:sp>
              <p:nvSpPr>
                <p:cNvPr id="573" name="Freeform 90">
                  <a:extLst>
                    <a:ext uri="{FF2B5EF4-FFF2-40B4-BE49-F238E27FC236}">
                      <a16:creationId xmlns:a16="http://schemas.microsoft.com/office/drawing/2014/main" id="{FE5A755C-313E-C90E-2C33-ED6E9F81B230}"/>
                    </a:ext>
                  </a:extLst>
                </p:cNvPr>
                <p:cNvSpPr>
                  <a:spLocks/>
                </p:cNvSpPr>
                <p:nvPr/>
              </p:nvSpPr>
              <p:spPr bwMode="auto">
                <a:xfrm>
                  <a:off x="2636" y="3081"/>
                  <a:ext cx="58" cy="13"/>
                </a:xfrm>
                <a:custGeom>
                  <a:avLst/>
                  <a:gdLst>
                    <a:gd name="T0" fmla="*/ 0 w 58"/>
                    <a:gd name="T1" fmla="*/ 0 h 13"/>
                    <a:gd name="T2" fmla="*/ 57 w 58"/>
                    <a:gd name="T3" fmla="*/ 5 h 13"/>
                    <a:gd name="T4" fmla="*/ 57 w 58"/>
                    <a:gd name="T5" fmla="*/ 12 h 13"/>
                    <a:gd name="T6" fmla="*/ 0 w 58"/>
                    <a:gd name="T7" fmla="*/ 9 h 13"/>
                    <a:gd name="T8" fmla="*/ 0 w 58"/>
                    <a:gd name="T9" fmla="*/ 0 h 13"/>
                    <a:gd name="T10" fmla="*/ 0 60000 65536"/>
                    <a:gd name="T11" fmla="*/ 0 60000 65536"/>
                    <a:gd name="T12" fmla="*/ 0 60000 65536"/>
                    <a:gd name="T13" fmla="*/ 0 60000 65536"/>
                    <a:gd name="T14" fmla="*/ 0 60000 65536"/>
                    <a:gd name="T15" fmla="*/ 0 w 58"/>
                    <a:gd name="T16" fmla="*/ 0 h 13"/>
                    <a:gd name="T17" fmla="*/ 58 w 58"/>
                    <a:gd name="T18" fmla="*/ 13 h 13"/>
                  </a:gdLst>
                  <a:ahLst/>
                  <a:cxnLst>
                    <a:cxn ang="T10">
                      <a:pos x="T0" y="T1"/>
                    </a:cxn>
                    <a:cxn ang="T11">
                      <a:pos x="T2" y="T3"/>
                    </a:cxn>
                    <a:cxn ang="T12">
                      <a:pos x="T4" y="T5"/>
                    </a:cxn>
                    <a:cxn ang="T13">
                      <a:pos x="T6" y="T7"/>
                    </a:cxn>
                    <a:cxn ang="T14">
                      <a:pos x="T8" y="T9"/>
                    </a:cxn>
                  </a:cxnLst>
                  <a:rect l="T15" t="T16" r="T17" b="T18"/>
                  <a:pathLst>
                    <a:path w="58" h="13">
                      <a:moveTo>
                        <a:pt x="0" y="0"/>
                      </a:moveTo>
                      <a:lnTo>
                        <a:pt x="57" y="5"/>
                      </a:lnTo>
                      <a:lnTo>
                        <a:pt x="57" y="12"/>
                      </a:lnTo>
                      <a:lnTo>
                        <a:pt x="0" y="9"/>
                      </a:lnTo>
                      <a:lnTo>
                        <a:pt x="0" y="0"/>
                      </a:lnTo>
                    </a:path>
                  </a:pathLst>
                </a:custGeom>
                <a:solidFill>
                  <a:srgbClr val="0000FF"/>
                </a:solidFill>
                <a:ln w="12700" cap="rnd">
                  <a:solidFill>
                    <a:srgbClr val="000000"/>
                  </a:solidFill>
                  <a:round/>
                  <a:headEnd/>
                  <a:tailEnd/>
                </a:ln>
              </p:spPr>
              <p:txBody>
                <a:bodyPr/>
                <a:lstStyle/>
                <a:p>
                  <a:endParaRPr lang="en-US"/>
                </a:p>
              </p:txBody>
            </p:sp>
          </p:grpSp>
          <p:sp>
            <p:nvSpPr>
              <p:cNvPr id="526" name="Freeform 91">
                <a:extLst>
                  <a:ext uri="{FF2B5EF4-FFF2-40B4-BE49-F238E27FC236}">
                    <a16:creationId xmlns:a16="http://schemas.microsoft.com/office/drawing/2014/main" id="{9249CB29-82CF-41DA-90C0-DFF3B08D8743}"/>
                  </a:ext>
                </a:extLst>
              </p:cNvPr>
              <p:cNvSpPr>
                <a:spLocks/>
              </p:cNvSpPr>
              <p:nvPr/>
            </p:nvSpPr>
            <p:spPr bwMode="auto">
              <a:xfrm>
                <a:off x="2519" y="3125"/>
                <a:ext cx="182" cy="280"/>
              </a:xfrm>
              <a:custGeom>
                <a:avLst/>
                <a:gdLst>
                  <a:gd name="T0" fmla="*/ 0 w 182"/>
                  <a:gd name="T1" fmla="*/ 0 h 280"/>
                  <a:gd name="T2" fmla="*/ 4 w 182"/>
                  <a:gd name="T3" fmla="*/ 279 h 280"/>
                  <a:gd name="T4" fmla="*/ 159 w 182"/>
                  <a:gd name="T5" fmla="*/ 266 h 280"/>
                  <a:gd name="T6" fmla="*/ 181 w 182"/>
                  <a:gd name="T7" fmla="*/ 5 h 280"/>
                  <a:gd name="T8" fmla="*/ 0 w 182"/>
                  <a:gd name="T9" fmla="*/ 0 h 280"/>
                  <a:gd name="T10" fmla="*/ 0 60000 65536"/>
                  <a:gd name="T11" fmla="*/ 0 60000 65536"/>
                  <a:gd name="T12" fmla="*/ 0 60000 65536"/>
                  <a:gd name="T13" fmla="*/ 0 60000 65536"/>
                  <a:gd name="T14" fmla="*/ 0 60000 65536"/>
                  <a:gd name="T15" fmla="*/ 0 w 182"/>
                  <a:gd name="T16" fmla="*/ 0 h 280"/>
                  <a:gd name="T17" fmla="*/ 182 w 182"/>
                  <a:gd name="T18" fmla="*/ 280 h 280"/>
                </a:gdLst>
                <a:ahLst/>
                <a:cxnLst>
                  <a:cxn ang="T10">
                    <a:pos x="T0" y="T1"/>
                  </a:cxn>
                  <a:cxn ang="T11">
                    <a:pos x="T2" y="T3"/>
                  </a:cxn>
                  <a:cxn ang="T12">
                    <a:pos x="T4" y="T5"/>
                  </a:cxn>
                  <a:cxn ang="T13">
                    <a:pos x="T6" y="T7"/>
                  </a:cxn>
                  <a:cxn ang="T14">
                    <a:pos x="T8" y="T9"/>
                  </a:cxn>
                </a:cxnLst>
                <a:rect l="T15" t="T16" r="T17" b="T18"/>
                <a:pathLst>
                  <a:path w="182" h="280">
                    <a:moveTo>
                      <a:pt x="0" y="0"/>
                    </a:moveTo>
                    <a:lnTo>
                      <a:pt x="4" y="279"/>
                    </a:lnTo>
                    <a:lnTo>
                      <a:pt x="159" y="266"/>
                    </a:lnTo>
                    <a:lnTo>
                      <a:pt x="181" y="5"/>
                    </a:lnTo>
                    <a:lnTo>
                      <a:pt x="0" y="0"/>
                    </a:lnTo>
                  </a:path>
                </a:pathLst>
              </a:custGeom>
              <a:solidFill>
                <a:srgbClr val="BFBFDF"/>
              </a:solidFill>
              <a:ln w="12700" cap="rnd">
                <a:solidFill>
                  <a:srgbClr val="000000"/>
                </a:solidFill>
                <a:round/>
                <a:headEnd/>
                <a:tailEnd/>
              </a:ln>
            </p:spPr>
            <p:txBody>
              <a:bodyPr/>
              <a:lstStyle/>
              <a:p>
                <a:endParaRPr lang="en-US"/>
              </a:p>
            </p:txBody>
          </p:sp>
          <p:sp>
            <p:nvSpPr>
              <p:cNvPr id="527" name="Freeform 92">
                <a:extLst>
                  <a:ext uri="{FF2B5EF4-FFF2-40B4-BE49-F238E27FC236}">
                    <a16:creationId xmlns:a16="http://schemas.microsoft.com/office/drawing/2014/main" id="{F8A2FB1E-573E-7BBF-1524-FE6597CF6FA8}"/>
                  </a:ext>
                </a:extLst>
              </p:cNvPr>
              <p:cNvSpPr>
                <a:spLocks/>
              </p:cNvSpPr>
              <p:nvPr/>
            </p:nvSpPr>
            <p:spPr bwMode="auto">
              <a:xfrm>
                <a:off x="2535" y="3358"/>
                <a:ext cx="140" cy="36"/>
              </a:xfrm>
              <a:custGeom>
                <a:avLst/>
                <a:gdLst>
                  <a:gd name="T0" fmla="*/ 0 w 140"/>
                  <a:gd name="T1" fmla="*/ 7 h 36"/>
                  <a:gd name="T2" fmla="*/ 139 w 140"/>
                  <a:gd name="T3" fmla="*/ 0 h 36"/>
                  <a:gd name="T4" fmla="*/ 137 w 140"/>
                  <a:gd name="T5" fmla="*/ 26 h 36"/>
                  <a:gd name="T6" fmla="*/ 0 w 140"/>
                  <a:gd name="T7" fmla="*/ 35 h 36"/>
                  <a:gd name="T8" fmla="*/ 0 w 140"/>
                  <a:gd name="T9" fmla="*/ 7 h 36"/>
                  <a:gd name="T10" fmla="*/ 0 60000 65536"/>
                  <a:gd name="T11" fmla="*/ 0 60000 65536"/>
                  <a:gd name="T12" fmla="*/ 0 60000 65536"/>
                  <a:gd name="T13" fmla="*/ 0 60000 65536"/>
                  <a:gd name="T14" fmla="*/ 0 60000 65536"/>
                  <a:gd name="T15" fmla="*/ 0 w 140"/>
                  <a:gd name="T16" fmla="*/ 0 h 36"/>
                  <a:gd name="T17" fmla="*/ 140 w 140"/>
                  <a:gd name="T18" fmla="*/ 36 h 36"/>
                </a:gdLst>
                <a:ahLst/>
                <a:cxnLst>
                  <a:cxn ang="T10">
                    <a:pos x="T0" y="T1"/>
                  </a:cxn>
                  <a:cxn ang="T11">
                    <a:pos x="T2" y="T3"/>
                  </a:cxn>
                  <a:cxn ang="T12">
                    <a:pos x="T4" y="T5"/>
                  </a:cxn>
                  <a:cxn ang="T13">
                    <a:pos x="T6" y="T7"/>
                  </a:cxn>
                  <a:cxn ang="T14">
                    <a:pos x="T8" y="T9"/>
                  </a:cxn>
                </a:cxnLst>
                <a:rect l="T15" t="T16" r="T17" b="T18"/>
                <a:pathLst>
                  <a:path w="140" h="36">
                    <a:moveTo>
                      <a:pt x="0" y="7"/>
                    </a:moveTo>
                    <a:lnTo>
                      <a:pt x="139" y="0"/>
                    </a:lnTo>
                    <a:lnTo>
                      <a:pt x="137" y="26"/>
                    </a:lnTo>
                    <a:lnTo>
                      <a:pt x="0" y="35"/>
                    </a:lnTo>
                    <a:lnTo>
                      <a:pt x="0" y="7"/>
                    </a:lnTo>
                  </a:path>
                </a:pathLst>
              </a:custGeom>
              <a:solidFill>
                <a:srgbClr val="9F9FBF"/>
              </a:solidFill>
              <a:ln w="12700" cap="rnd">
                <a:solidFill>
                  <a:srgbClr val="000000"/>
                </a:solidFill>
                <a:round/>
                <a:headEnd/>
                <a:tailEnd/>
              </a:ln>
            </p:spPr>
            <p:txBody>
              <a:bodyPr/>
              <a:lstStyle/>
              <a:p>
                <a:endParaRPr lang="en-US"/>
              </a:p>
            </p:txBody>
          </p:sp>
          <p:grpSp>
            <p:nvGrpSpPr>
              <p:cNvPr id="528" name="Group 93">
                <a:extLst>
                  <a:ext uri="{FF2B5EF4-FFF2-40B4-BE49-F238E27FC236}">
                    <a16:creationId xmlns:a16="http://schemas.microsoft.com/office/drawing/2014/main" id="{FBE1203B-A3D9-4AC3-2FB4-179CC76C3E1A}"/>
                  </a:ext>
                </a:extLst>
              </p:cNvPr>
              <p:cNvGrpSpPr>
                <a:grpSpLocks/>
              </p:cNvGrpSpPr>
              <p:nvPr/>
            </p:nvGrpSpPr>
            <p:grpSpPr bwMode="auto">
              <a:xfrm>
                <a:off x="2541" y="3219"/>
                <a:ext cx="21" cy="132"/>
                <a:chOff x="2541" y="3219"/>
                <a:chExt cx="21" cy="132"/>
              </a:xfrm>
            </p:grpSpPr>
            <p:grpSp>
              <p:nvGrpSpPr>
                <p:cNvPr id="559" name="Group 94">
                  <a:extLst>
                    <a:ext uri="{FF2B5EF4-FFF2-40B4-BE49-F238E27FC236}">
                      <a16:creationId xmlns:a16="http://schemas.microsoft.com/office/drawing/2014/main" id="{B869661A-D1B0-F86E-B731-3687A2636733}"/>
                    </a:ext>
                  </a:extLst>
                </p:cNvPr>
                <p:cNvGrpSpPr>
                  <a:grpSpLocks/>
                </p:cNvGrpSpPr>
                <p:nvPr/>
              </p:nvGrpSpPr>
              <p:grpSpPr bwMode="auto">
                <a:xfrm>
                  <a:off x="2541" y="3219"/>
                  <a:ext cx="16" cy="132"/>
                  <a:chOff x="2541" y="3219"/>
                  <a:chExt cx="16" cy="132"/>
                </a:xfrm>
              </p:grpSpPr>
              <p:sp>
                <p:nvSpPr>
                  <p:cNvPr id="567" name="Freeform 95">
                    <a:extLst>
                      <a:ext uri="{FF2B5EF4-FFF2-40B4-BE49-F238E27FC236}">
                        <a16:creationId xmlns:a16="http://schemas.microsoft.com/office/drawing/2014/main" id="{2B901934-5BF5-CD7A-B79F-F16D9740EB60}"/>
                      </a:ext>
                    </a:extLst>
                  </p:cNvPr>
                  <p:cNvSpPr>
                    <a:spLocks/>
                  </p:cNvSpPr>
                  <p:nvPr/>
                </p:nvSpPr>
                <p:spPr bwMode="auto">
                  <a:xfrm>
                    <a:off x="2541" y="3219"/>
                    <a:ext cx="15" cy="23"/>
                  </a:xfrm>
                  <a:custGeom>
                    <a:avLst/>
                    <a:gdLst>
                      <a:gd name="T0" fmla="*/ 0 w 15"/>
                      <a:gd name="T1" fmla="*/ 1 h 23"/>
                      <a:gd name="T2" fmla="*/ 0 w 15"/>
                      <a:gd name="T3" fmla="*/ 22 h 23"/>
                      <a:gd name="T4" fmla="*/ 14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4" y="21"/>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568" name="Freeform 96">
                    <a:extLst>
                      <a:ext uri="{FF2B5EF4-FFF2-40B4-BE49-F238E27FC236}">
                        <a16:creationId xmlns:a16="http://schemas.microsoft.com/office/drawing/2014/main" id="{C364C344-3E8C-D0EB-B0C8-2AF98CB5C81E}"/>
                      </a:ext>
                    </a:extLst>
                  </p:cNvPr>
                  <p:cNvSpPr>
                    <a:spLocks/>
                  </p:cNvSpPr>
                  <p:nvPr/>
                </p:nvSpPr>
                <p:spPr bwMode="auto">
                  <a:xfrm>
                    <a:off x="2542" y="3247"/>
                    <a:ext cx="15" cy="22"/>
                  </a:xfrm>
                  <a:custGeom>
                    <a:avLst/>
                    <a:gdLst>
                      <a:gd name="T0" fmla="*/ 0 w 15"/>
                      <a:gd name="T1" fmla="*/ 1 h 22"/>
                      <a:gd name="T2" fmla="*/ 0 w 15"/>
                      <a:gd name="T3" fmla="*/ 21 h 22"/>
                      <a:gd name="T4" fmla="*/ 13 w 15"/>
                      <a:gd name="T5" fmla="*/ 20 h 22"/>
                      <a:gd name="T6" fmla="*/ 14 w 15"/>
                      <a:gd name="T7" fmla="*/ 0 h 22"/>
                      <a:gd name="T8" fmla="*/ 0 w 15"/>
                      <a:gd name="T9" fmla="*/ 1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0" y="1"/>
                        </a:moveTo>
                        <a:lnTo>
                          <a:pt x="0" y="21"/>
                        </a:lnTo>
                        <a:lnTo>
                          <a:pt x="13" y="20"/>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569" name="Freeform 97">
                    <a:extLst>
                      <a:ext uri="{FF2B5EF4-FFF2-40B4-BE49-F238E27FC236}">
                        <a16:creationId xmlns:a16="http://schemas.microsoft.com/office/drawing/2014/main" id="{101C55FC-9A46-1F45-3EFE-3E2F79BB5C7B}"/>
                      </a:ext>
                    </a:extLst>
                  </p:cNvPr>
                  <p:cNvSpPr>
                    <a:spLocks/>
                  </p:cNvSpPr>
                  <p:nvPr/>
                </p:nvSpPr>
                <p:spPr bwMode="auto">
                  <a:xfrm>
                    <a:off x="2542"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sp>
                <p:nvSpPr>
                  <p:cNvPr id="570" name="Freeform 98">
                    <a:extLst>
                      <a:ext uri="{FF2B5EF4-FFF2-40B4-BE49-F238E27FC236}">
                        <a16:creationId xmlns:a16="http://schemas.microsoft.com/office/drawing/2014/main" id="{D9BFC06A-F6EA-6356-E0B0-B552F7B697A5}"/>
                      </a:ext>
                    </a:extLst>
                  </p:cNvPr>
                  <p:cNvSpPr>
                    <a:spLocks/>
                  </p:cNvSpPr>
                  <p:nvPr/>
                </p:nvSpPr>
                <p:spPr bwMode="auto">
                  <a:xfrm>
                    <a:off x="2542" y="3300"/>
                    <a:ext cx="15" cy="24"/>
                  </a:xfrm>
                  <a:custGeom>
                    <a:avLst/>
                    <a:gdLst>
                      <a:gd name="T0" fmla="*/ 0 w 15"/>
                      <a:gd name="T1" fmla="*/ 1 h 24"/>
                      <a:gd name="T2" fmla="*/ 0 w 15"/>
                      <a:gd name="T3" fmla="*/ 23 h 24"/>
                      <a:gd name="T4" fmla="*/ 13 w 15"/>
                      <a:gd name="T5" fmla="*/ 22 h 24"/>
                      <a:gd name="T6" fmla="*/ 14 w 15"/>
                      <a:gd name="T7" fmla="*/ 0 h 24"/>
                      <a:gd name="T8" fmla="*/ 0 w 15"/>
                      <a:gd name="T9" fmla="*/ 1 h 24"/>
                      <a:gd name="T10" fmla="*/ 0 60000 65536"/>
                      <a:gd name="T11" fmla="*/ 0 60000 65536"/>
                      <a:gd name="T12" fmla="*/ 0 60000 65536"/>
                      <a:gd name="T13" fmla="*/ 0 60000 65536"/>
                      <a:gd name="T14" fmla="*/ 0 60000 65536"/>
                      <a:gd name="T15" fmla="*/ 0 w 15"/>
                      <a:gd name="T16" fmla="*/ 0 h 24"/>
                      <a:gd name="T17" fmla="*/ 15 w 15"/>
                      <a:gd name="T18" fmla="*/ 24 h 24"/>
                    </a:gdLst>
                    <a:ahLst/>
                    <a:cxnLst>
                      <a:cxn ang="T10">
                        <a:pos x="T0" y="T1"/>
                      </a:cxn>
                      <a:cxn ang="T11">
                        <a:pos x="T2" y="T3"/>
                      </a:cxn>
                      <a:cxn ang="T12">
                        <a:pos x="T4" y="T5"/>
                      </a:cxn>
                      <a:cxn ang="T13">
                        <a:pos x="T6" y="T7"/>
                      </a:cxn>
                      <a:cxn ang="T14">
                        <a:pos x="T8" y="T9"/>
                      </a:cxn>
                    </a:cxnLst>
                    <a:rect l="T15" t="T16" r="T17" b="T18"/>
                    <a:pathLst>
                      <a:path w="15" h="24">
                        <a:moveTo>
                          <a:pt x="0" y="1"/>
                        </a:moveTo>
                        <a:lnTo>
                          <a:pt x="0" y="23"/>
                        </a:lnTo>
                        <a:lnTo>
                          <a:pt x="13" y="22"/>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571" name="Freeform 99">
                    <a:extLst>
                      <a:ext uri="{FF2B5EF4-FFF2-40B4-BE49-F238E27FC236}">
                        <a16:creationId xmlns:a16="http://schemas.microsoft.com/office/drawing/2014/main" id="{63FCB7A3-5DDE-9E13-5582-730F3EE4F438}"/>
                      </a:ext>
                    </a:extLst>
                  </p:cNvPr>
                  <p:cNvSpPr>
                    <a:spLocks/>
                  </p:cNvSpPr>
                  <p:nvPr/>
                </p:nvSpPr>
                <p:spPr bwMode="auto">
                  <a:xfrm>
                    <a:off x="2542"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grpSp>
            <p:grpSp>
              <p:nvGrpSpPr>
                <p:cNvPr id="560" name="Group 100">
                  <a:extLst>
                    <a:ext uri="{FF2B5EF4-FFF2-40B4-BE49-F238E27FC236}">
                      <a16:creationId xmlns:a16="http://schemas.microsoft.com/office/drawing/2014/main" id="{C70A5523-2B50-E031-D064-B8A4611E2E09}"/>
                    </a:ext>
                  </a:extLst>
                </p:cNvPr>
                <p:cNvGrpSpPr>
                  <a:grpSpLocks/>
                </p:cNvGrpSpPr>
                <p:nvPr/>
              </p:nvGrpSpPr>
              <p:grpSpPr bwMode="auto">
                <a:xfrm>
                  <a:off x="2545" y="3219"/>
                  <a:ext cx="17" cy="132"/>
                  <a:chOff x="2545" y="3219"/>
                  <a:chExt cx="17" cy="132"/>
                </a:xfrm>
              </p:grpSpPr>
              <p:sp>
                <p:nvSpPr>
                  <p:cNvPr id="562" name="Freeform 101">
                    <a:extLst>
                      <a:ext uri="{FF2B5EF4-FFF2-40B4-BE49-F238E27FC236}">
                        <a16:creationId xmlns:a16="http://schemas.microsoft.com/office/drawing/2014/main" id="{48328348-43D1-63AC-491D-F1A4FB18D1AB}"/>
                      </a:ext>
                    </a:extLst>
                  </p:cNvPr>
                  <p:cNvSpPr>
                    <a:spLocks/>
                  </p:cNvSpPr>
                  <p:nvPr/>
                </p:nvSpPr>
                <p:spPr bwMode="auto">
                  <a:xfrm>
                    <a:off x="2545" y="3219"/>
                    <a:ext cx="15" cy="23"/>
                  </a:xfrm>
                  <a:custGeom>
                    <a:avLst/>
                    <a:gdLst>
                      <a:gd name="T0" fmla="*/ 0 w 15"/>
                      <a:gd name="T1" fmla="*/ 1 h 23"/>
                      <a:gd name="T2" fmla="*/ 0 w 15"/>
                      <a:gd name="T3" fmla="*/ 22 h 23"/>
                      <a:gd name="T4" fmla="*/ 13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3" y="21"/>
                        </a:lnTo>
                        <a:lnTo>
                          <a:pt x="14" y="0"/>
                        </a:lnTo>
                        <a:lnTo>
                          <a:pt x="0" y="1"/>
                        </a:lnTo>
                      </a:path>
                    </a:pathLst>
                  </a:custGeom>
                  <a:solidFill>
                    <a:srgbClr val="FF0000"/>
                  </a:solidFill>
                  <a:ln w="12700" cap="rnd">
                    <a:solidFill>
                      <a:srgbClr val="000000"/>
                    </a:solidFill>
                    <a:round/>
                    <a:headEnd/>
                    <a:tailEnd/>
                  </a:ln>
                </p:spPr>
                <p:txBody>
                  <a:bodyPr/>
                  <a:lstStyle/>
                  <a:p>
                    <a:endParaRPr lang="en-US"/>
                  </a:p>
                </p:txBody>
              </p:sp>
              <p:sp>
                <p:nvSpPr>
                  <p:cNvPr id="563" name="Freeform 102">
                    <a:extLst>
                      <a:ext uri="{FF2B5EF4-FFF2-40B4-BE49-F238E27FC236}">
                        <a16:creationId xmlns:a16="http://schemas.microsoft.com/office/drawing/2014/main" id="{00AA8410-2DDF-36BC-5FA3-1BD37F8FE2DB}"/>
                      </a:ext>
                    </a:extLst>
                  </p:cNvPr>
                  <p:cNvSpPr>
                    <a:spLocks/>
                  </p:cNvSpPr>
                  <p:nvPr/>
                </p:nvSpPr>
                <p:spPr bwMode="auto">
                  <a:xfrm>
                    <a:off x="2546" y="3247"/>
                    <a:ext cx="16" cy="22"/>
                  </a:xfrm>
                  <a:custGeom>
                    <a:avLst/>
                    <a:gdLst>
                      <a:gd name="T0" fmla="*/ 0 w 16"/>
                      <a:gd name="T1" fmla="*/ 1 h 22"/>
                      <a:gd name="T2" fmla="*/ 0 w 16"/>
                      <a:gd name="T3" fmla="*/ 21 h 22"/>
                      <a:gd name="T4" fmla="*/ 14 w 16"/>
                      <a:gd name="T5" fmla="*/ 20 h 22"/>
                      <a:gd name="T6" fmla="*/ 15 w 16"/>
                      <a:gd name="T7" fmla="*/ 0 h 22"/>
                      <a:gd name="T8" fmla="*/ 0 w 16"/>
                      <a:gd name="T9" fmla="*/ 1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1"/>
                        </a:moveTo>
                        <a:lnTo>
                          <a:pt x="0" y="21"/>
                        </a:lnTo>
                        <a:lnTo>
                          <a:pt x="14" y="20"/>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564" name="Freeform 103">
                    <a:extLst>
                      <a:ext uri="{FF2B5EF4-FFF2-40B4-BE49-F238E27FC236}">
                        <a16:creationId xmlns:a16="http://schemas.microsoft.com/office/drawing/2014/main" id="{32FB2E24-D3F9-4D17-F3CA-13733786DF3F}"/>
                      </a:ext>
                    </a:extLst>
                  </p:cNvPr>
                  <p:cNvSpPr>
                    <a:spLocks/>
                  </p:cNvSpPr>
                  <p:nvPr/>
                </p:nvSpPr>
                <p:spPr bwMode="auto">
                  <a:xfrm>
                    <a:off x="2546"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sp>
                <p:nvSpPr>
                  <p:cNvPr id="565" name="Freeform 104">
                    <a:extLst>
                      <a:ext uri="{FF2B5EF4-FFF2-40B4-BE49-F238E27FC236}">
                        <a16:creationId xmlns:a16="http://schemas.microsoft.com/office/drawing/2014/main" id="{E84A4068-BA70-9DB8-ACF8-6101F0A9F710}"/>
                      </a:ext>
                    </a:extLst>
                  </p:cNvPr>
                  <p:cNvSpPr>
                    <a:spLocks/>
                  </p:cNvSpPr>
                  <p:nvPr/>
                </p:nvSpPr>
                <p:spPr bwMode="auto">
                  <a:xfrm>
                    <a:off x="2546" y="3300"/>
                    <a:ext cx="16" cy="24"/>
                  </a:xfrm>
                  <a:custGeom>
                    <a:avLst/>
                    <a:gdLst>
                      <a:gd name="T0" fmla="*/ 0 w 16"/>
                      <a:gd name="T1" fmla="*/ 1 h 24"/>
                      <a:gd name="T2" fmla="*/ 0 w 16"/>
                      <a:gd name="T3" fmla="*/ 23 h 24"/>
                      <a:gd name="T4" fmla="*/ 14 w 16"/>
                      <a:gd name="T5" fmla="*/ 22 h 24"/>
                      <a:gd name="T6" fmla="*/ 15 w 16"/>
                      <a:gd name="T7" fmla="*/ 0 h 24"/>
                      <a:gd name="T8" fmla="*/ 0 w 16"/>
                      <a:gd name="T9" fmla="*/ 1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1"/>
                        </a:moveTo>
                        <a:lnTo>
                          <a:pt x="0" y="23"/>
                        </a:lnTo>
                        <a:lnTo>
                          <a:pt x="14" y="22"/>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566" name="Freeform 105">
                    <a:extLst>
                      <a:ext uri="{FF2B5EF4-FFF2-40B4-BE49-F238E27FC236}">
                        <a16:creationId xmlns:a16="http://schemas.microsoft.com/office/drawing/2014/main" id="{41857BD4-4DD5-B82D-623A-8F4D180F8FB1}"/>
                      </a:ext>
                    </a:extLst>
                  </p:cNvPr>
                  <p:cNvSpPr>
                    <a:spLocks/>
                  </p:cNvSpPr>
                  <p:nvPr/>
                </p:nvSpPr>
                <p:spPr bwMode="auto">
                  <a:xfrm>
                    <a:off x="2546"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grpSp>
          </p:grpSp>
          <p:grpSp>
            <p:nvGrpSpPr>
              <p:cNvPr id="529" name="Group 106">
                <a:extLst>
                  <a:ext uri="{FF2B5EF4-FFF2-40B4-BE49-F238E27FC236}">
                    <a16:creationId xmlns:a16="http://schemas.microsoft.com/office/drawing/2014/main" id="{6CA98612-16DA-12EE-6B8D-583280CE365F}"/>
                  </a:ext>
                </a:extLst>
              </p:cNvPr>
              <p:cNvGrpSpPr>
                <a:grpSpLocks/>
              </p:cNvGrpSpPr>
              <p:nvPr/>
            </p:nvGrpSpPr>
            <p:grpSpPr bwMode="auto">
              <a:xfrm>
                <a:off x="2238" y="2928"/>
                <a:ext cx="269" cy="538"/>
                <a:chOff x="2238" y="2928"/>
                <a:chExt cx="269" cy="538"/>
              </a:xfrm>
            </p:grpSpPr>
            <p:sp>
              <p:nvSpPr>
                <p:cNvPr id="556" name="Freeform 107">
                  <a:extLst>
                    <a:ext uri="{FF2B5EF4-FFF2-40B4-BE49-F238E27FC236}">
                      <a16:creationId xmlns:a16="http://schemas.microsoft.com/office/drawing/2014/main" id="{AF4ADBC6-979E-0C13-8480-496F569E8EDE}"/>
                    </a:ext>
                  </a:extLst>
                </p:cNvPr>
                <p:cNvSpPr>
                  <a:spLocks/>
                </p:cNvSpPr>
                <p:nvPr/>
              </p:nvSpPr>
              <p:spPr bwMode="auto">
                <a:xfrm>
                  <a:off x="2238" y="2928"/>
                  <a:ext cx="269" cy="510"/>
                </a:xfrm>
                <a:custGeom>
                  <a:avLst/>
                  <a:gdLst>
                    <a:gd name="T0" fmla="*/ 0 w 269"/>
                    <a:gd name="T1" fmla="*/ 7 h 510"/>
                    <a:gd name="T2" fmla="*/ 77 w 269"/>
                    <a:gd name="T3" fmla="*/ 503 h 510"/>
                    <a:gd name="T4" fmla="*/ 268 w 269"/>
                    <a:gd name="T5" fmla="*/ 509 h 510"/>
                    <a:gd name="T6" fmla="*/ 253 w 269"/>
                    <a:gd name="T7" fmla="*/ 0 h 510"/>
                    <a:gd name="T8" fmla="*/ 0 w 269"/>
                    <a:gd name="T9" fmla="*/ 7 h 510"/>
                    <a:gd name="T10" fmla="*/ 0 60000 65536"/>
                    <a:gd name="T11" fmla="*/ 0 60000 65536"/>
                    <a:gd name="T12" fmla="*/ 0 60000 65536"/>
                    <a:gd name="T13" fmla="*/ 0 60000 65536"/>
                    <a:gd name="T14" fmla="*/ 0 60000 65536"/>
                    <a:gd name="T15" fmla="*/ 0 w 269"/>
                    <a:gd name="T16" fmla="*/ 0 h 510"/>
                    <a:gd name="T17" fmla="*/ 269 w 269"/>
                    <a:gd name="T18" fmla="*/ 510 h 510"/>
                  </a:gdLst>
                  <a:ahLst/>
                  <a:cxnLst>
                    <a:cxn ang="T10">
                      <a:pos x="T0" y="T1"/>
                    </a:cxn>
                    <a:cxn ang="T11">
                      <a:pos x="T2" y="T3"/>
                    </a:cxn>
                    <a:cxn ang="T12">
                      <a:pos x="T4" y="T5"/>
                    </a:cxn>
                    <a:cxn ang="T13">
                      <a:pos x="T6" y="T7"/>
                    </a:cxn>
                    <a:cxn ang="T14">
                      <a:pos x="T8" y="T9"/>
                    </a:cxn>
                  </a:cxnLst>
                  <a:rect l="T15" t="T16" r="T17" b="T18"/>
                  <a:pathLst>
                    <a:path w="269" h="510">
                      <a:moveTo>
                        <a:pt x="0" y="7"/>
                      </a:moveTo>
                      <a:lnTo>
                        <a:pt x="77" y="503"/>
                      </a:lnTo>
                      <a:lnTo>
                        <a:pt x="268" y="509"/>
                      </a:lnTo>
                      <a:lnTo>
                        <a:pt x="253" y="0"/>
                      </a:lnTo>
                      <a:lnTo>
                        <a:pt x="0" y="7"/>
                      </a:lnTo>
                    </a:path>
                  </a:pathLst>
                </a:custGeom>
                <a:solidFill>
                  <a:srgbClr val="7F7F9F"/>
                </a:solidFill>
                <a:ln w="12700" cap="rnd">
                  <a:solidFill>
                    <a:srgbClr val="000000"/>
                  </a:solidFill>
                  <a:round/>
                  <a:headEnd/>
                  <a:tailEnd/>
                </a:ln>
              </p:spPr>
              <p:txBody>
                <a:bodyPr/>
                <a:lstStyle/>
                <a:p>
                  <a:endParaRPr lang="en-US"/>
                </a:p>
              </p:txBody>
            </p:sp>
            <p:sp>
              <p:nvSpPr>
                <p:cNvPr id="558" name="Freeform 108">
                  <a:extLst>
                    <a:ext uri="{FF2B5EF4-FFF2-40B4-BE49-F238E27FC236}">
                      <a16:creationId xmlns:a16="http://schemas.microsoft.com/office/drawing/2014/main" id="{EB01A27A-DC19-210B-C16F-BE41E57C8631}"/>
                    </a:ext>
                  </a:extLst>
                </p:cNvPr>
                <p:cNvSpPr>
                  <a:spLocks/>
                </p:cNvSpPr>
                <p:nvPr/>
              </p:nvSpPr>
              <p:spPr bwMode="auto">
                <a:xfrm>
                  <a:off x="2315" y="3430"/>
                  <a:ext cx="192" cy="36"/>
                </a:xfrm>
                <a:custGeom>
                  <a:avLst/>
                  <a:gdLst>
                    <a:gd name="T0" fmla="*/ 0 w 192"/>
                    <a:gd name="T1" fmla="*/ 0 h 36"/>
                    <a:gd name="T2" fmla="*/ 191 w 192"/>
                    <a:gd name="T3" fmla="*/ 7 h 36"/>
                    <a:gd name="T4" fmla="*/ 191 w 192"/>
                    <a:gd name="T5" fmla="*/ 35 h 36"/>
                    <a:gd name="T6" fmla="*/ 3 w 192"/>
                    <a:gd name="T7" fmla="*/ 27 h 36"/>
                    <a:gd name="T8" fmla="*/ 0 w 192"/>
                    <a:gd name="T9" fmla="*/ 0 h 36"/>
                    <a:gd name="T10" fmla="*/ 0 60000 65536"/>
                    <a:gd name="T11" fmla="*/ 0 60000 65536"/>
                    <a:gd name="T12" fmla="*/ 0 60000 65536"/>
                    <a:gd name="T13" fmla="*/ 0 60000 65536"/>
                    <a:gd name="T14" fmla="*/ 0 60000 65536"/>
                    <a:gd name="T15" fmla="*/ 0 w 192"/>
                    <a:gd name="T16" fmla="*/ 0 h 36"/>
                    <a:gd name="T17" fmla="*/ 192 w 192"/>
                    <a:gd name="T18" fmla="*/ 36 h 36"/>
                  </a:gdLst>
                  <a:ahLst/>
                  <a:cxnLst>
                    <a:cxn ang="T10">
                      <a:pos x="T0" y="T1"/>
                    </a:cxn>
                    <a:cxn ang="T11">
                      <a:pos x="T2" y="T3"/>
                    </a:cxn>
                    <a:cxn ang="T12">
                      <a:pos x="T4" y="T5"/>
                    </a:cxn>
                    <a:cxn ang="T13">
                      <a:pos x="T6" y="T7"/>
                    </a:cxn>
                    <a:cxn ang="T14">
                      <a:pos x="T8" y="T9"/>
                    </a:cxn>
                  </a:cxnLst>
                  <a:rect l="T15" t="T16" r="T17" b="T18"/>
                  <a:pathLst>
                    <a:path w="192" h="36">
                      <a:moveTo>
                        <a:pt x="0" y="0"/>
                      </a:moveTo>
                      <a:lnTo>
                        <a:pt x="191" y="7"/>
                      </a:lnTo>
                      <a:lnTo>
                        <a:pt x="191" y="35"/>
                      </a:lnTo>
                      <a:lnTo>
                        <a:pt x="3" y="27"/>
                      </a:lnTo>
                      <a:lnTo>
                        <a:pt x="0" y="0"/>
                      </a:lnTo>
                    </a:path>
                  </a:pathLst>
                </a:custGeom>
                <a:solidFill>
                  <a:srgbClr val="5F5F7F"/>
                </a:solidFill>
                <a:ln w="12700" cap="rnd">
                  <a:solidFill>
                    <a:srgbClr val="000000"/>
                  </a:solidFill>
                  <a:round/>
                  <a:headEnd/>
                  <a:tailEnd/>
                </a:ln>
              </p:spPr>
              <p:txBody>
                <a:bodyPr/>
                <a:lstStyle/>
                <a:p>
                  <a:endParaRPr lang="en-US"/>
                </a:p>
              </p:txBody>
            </p:sp>
          </p:grpSp>
          <p:grpSp>
            <p:nvGrpSpPr>
              <p:cNvPr id="530" name="Group 109">
                <a:extLst>
                  <a:ext uri="{FF2B5EF4-FFF2-40B4-BE49-F238E27FC236}">
                    <a16:creationId xmlns:a16="http://schemas.microsoft.com/office/drawing/2014/main" id="{AEAB1D1E-2160-6E61-2313-51190E9B9F1F}"/>
                  </a:ext>
                </a:extLst>
              </p:cNvPr>
              <p:cNvGrpSpPr>
                <a:grpSpLocks/>
              </p:cNvGrpSpPr>
              <p:nvPr/>
            </p:nvGrpSpPr>
            <p:grpSpPr bwMode="auto">
              <a:xfrm>
                <a:off x="2250" y="2938"/>
                <a:ext cx="223" cy="13"/>
                <a:chOff x="2250" y="2938"/>
                <a:chExt cx="223" cy="13"/>
              </a:xfrm>
            </p:grpSpPr>
            <p:sp>
              <p:nvSpPr>
                <p:cNvPr id="552" name="Oval 110">
                  <a:extLst>
                    <a:ext uri="{FF2B5EF4-FFF2-40B4-BE49-F238E27FC236}">
                      <a16:creationId xmlns:a16="http://schemas.microsoft.com/office/drawing/2014/main" id="{6C580999-F276-B5F9-C470-7C6E712A9ABD}"/>
                    </a:ext>
                  </a:extLst>
                </p:cNvPr>
                <p:cNvSpPr>
                  <a:spLocks noChangeArrowheads="1"/>
                </p:cNvSpPr>
                <p:nvPr/>
              </p:nvSpPr>
              <p:spPr bwMode="auto">
                <a:xfrm>
                  <a:off x="2250" y="2945"/>
                  <a:ext cx="7"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555" name="Oval 111">
                  <a:extLst>
                    <a:ext uri="{FF2B5EF4-FFF2-40B4-BE49-F238E27FC236}">
                      <a16:creationId xmlns:a16="http://schemas.microsoft.com/office/drawing/2014/main" id="{12C2680B-2583-560D-5825-EBE2462F39D7}"/>
                    </a:ext>
                  </a:extLst>
                </p:cNvPr>
                <p:cNvSpPr>
                  <a:spLocks noChangeArrowheads="1"/>
                </p:cNvSpPr>
                <p:nvPr/>
              </p:nvSpPr>
              <p:spPr bwMode="auto">
                <a:xfrm>
                  <a:off x="2468" y="2938"/>
                  <a:ext cx="5" cy="7"/>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531" name="Group 112">
                <a:extLst>
                  <a:ext uri="{FF2B5EF4-FFF2-40B4-BE49-F238E27FC236}">
                    <a16:creationId xmlns:a16="http://schemas.microsoft.com/office/drawing/2014/main" id="{9F3A5A17-977F-E3EF-057C-5CCAF067F1F7}"/>
                  </a:ext>
                </a:extLst>
              </p:cNvPr>
              <p:cNvGrpSpPr>
                <a:grpSpLocks/>
              </p:cNvGrpSpPr>
              <p:nvPr/>
            </p:nvGrpSpPr>
            <p:grpSpPr bwMode="auto">
              <a:xfrm>
                <a:off x="2322" y="3418"/>
                <a:ext cx="168" cy="12"/>
                <a:chOff x="2322" y="3418"/>
                <a:chExt cx="168" cy="12"/>
              </a:xfrm>
            </p:grpSpPr>
            <p:sp>
              <p:nvSpPr>
                <p:cNvPr id="549" name="Oval 113">
                  <a:extLst>
                    <a:ext uri="{FF2B5EF4-FFF2-40B4-BE49-F238E27FC236}">
                      <a16:creationId xmlns:a16="http://schemas.microsoft.com/office/drawing/2014/main" id="{132B223E-DA82-D63B-1D64-CFE5345325B1}"/>
                    </a:ext>
                  </a:extLst>
                </p:cNvPr>
                <p:cNvSpPr>
                  <a:spLocks noChangeArrowheads="1"/>
                </p:cNvSpPr>
                <p:nvPr/>
              </p:nvSpPr>
              <p:spPr bwMode="auto">
                <a:xfrm>
                  <a:off x="2322" y="3418"/>
                  <a:ext cx="6"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550" name="Oval 114">
                  <a:extLst>
                    <a:ext uri="{FF2B5EF4-FFF2-40B4-BE49-F238E27FC236}">
                      <a16:creationId xmlns:a16="http://schemas.microsoft.com/office/drawing/2014/main" id="{E5CD3D43-68BD-04A9-38D9-0E7FADDFA809}"/>
                    </a:ext>
                  </a:extLst>
                </p:cNvPr>
                <p:cNvSpPr>
                  <a:spLocks noChangeArrowheads="1"/>
                </p:cNvSpPr>
                <p:nvPr/>
              </p:nvSpPr>
              <p:spPr bwMode="auto">
                <a:xfrm>
                  <a:off x="2486" y="3424"/>
                  <a:ext cx="4"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532" name="Group 115">
                <a:extLst>
                  <a:ext uri="{FF2B5EF4-FFF2-40B4-BE49-F238E27FC236}">
                    <a16:creationId xmlns:a16="http://schemas.microsoft.com/office/drawing/2014/main" id="{ADB0FE07-0B65-9282-927D-8F6010CF2527}"/>
                  </a:ext>
                </a:extLst>
              </p:cNvPr>
              <p:cNvGrpSpPr>
                <a:grpSpLocks/>
              </p:cNvGrpSpPr>
              <p:nvPr/>
            </p:nvGrpSpPr>
            <p:grpSpPr bwMode="auto">
              <a:xfrm>
                <a:off x="2394" y="3100"/>
                <a:ext cx="35" cy="66"/>
                <a:chOff x="2394" y="3100"/>
                <a:chExt cx="35" cy="66"/>
              </a:xfrm>
            </p:grpSpPr>
            <p:sp>
              <p:nvSpPr>
                <p:cNvPr id="542" name="Oval 116">
                  <a:extLst>
                    <a:ext uri="{FF2B5EF4-FFF2-40B4-BE49-F238E27FC236}">
                      <a16:creationId xmlns:a16="http://schemas.microsoft.com/office/drawing/2014/main" id="{9A390A8A-5DE3-AAAA-F0B6-2B2A7128C86D}"/>
                    </a:ext>
                  </a:extLst>
                </p:cNvPr>
                <p:cNvSpPr>
                  <a:spLocks noChangeArrowheads="1"/>
                </p:cNvSpPr>
                <p:nvPr/>
              </p:nvSpPr>
              <p:spPr bwMode="auto">
                <a:xfrm>
                  <a:off x="2394" y="3103"/>
                  <a:ext cx="34" cy="63"/>
                </a:xfrm>
                <a:prstGeom prst="ellipse">
                  <a:avLst/>
                </a:prstGeom>
                <a:solidFill>
                  <a:srgbClr val="000000"/>
                </a:solidFill>
                <a:ln w="12700">
                  <a:solidFill>
                    <a:srgbClr val="000000"/>
                  </a:solidFill>
                  <a:round/>
                  <a:headEnd/>
                  <a:tailEnd/>
                </a:ln>
              </p:spPr>
              <p:txBody>
                <a:bodyPr wrap="none" anchor="ctr"/>
                <a:lstStyle/>
                <a:p>
                  <a:endParaRPr lang="en-US"/>
                </a:p>
              </p:txBody>
            </p:sp>
            <p:sp>
              <p:nvSpPr>
                <p:cNvPr id="545" name="Oval 117">
                  <a:extLst>
                    <a:ext uri="{FF2B5EF4-FFF2-40B4-BE49-F238E27FC236}">
                      <a16:creationId xmlns:a16="http://schemas.microsoft.com/office/drawing/2014/main" id="{4568741D-984A-C00C-DA93-150237B18B6E}"/>
                    </a:ext>
                  </a:extLst>
                </p:cNvPr>
                <p:cNvSpPr>
                  <a:spLocks noChangeArrowheads="1"/>
                </p:cNvSpPr>
                <p:nvPr/>
              </p:nvSpPr>
              <p:spPr bwMode="auto">
                <a:xfrm>
                  <a:off x="2396" y="3100"/>
                  <a:ext cx="33" cy="64"/>
                </a:xfrm>
                <a:prstGeom prst="ellipse">
                  <a:avLst/>
                </a:prstGeom>
                <a:solidFill>
                  <a:srgbClr val="C0C0C0"/>
                </a:solidFill>
                <a:ln w="12700">
                  <a:solidFill>
                    <a:srgbClr val="000000"/>
                  </a:solidFill>
                  <a:round/>
                  <a:headEnd/>
                  <a:tailEnd/>
                </a:ln>
              </p:spPr>
              <p:txBody>
                <a:bodyPr wrap="none" anchor="ctr"/>
                <a:lstStyle/>
                <a:p>
                  <a:endParaRPr lang="en-US"/>
                </a:p>
              </p:txBody>
            </p:sp>
          </p:grpSp>
          <p:sp>
            <p:nvSpPr>
              <p:cNvPr id="533" name="Oval 118">
                <a:extLst>
                  <a:ext uri="{FF2B5EF4-FFF2-40B4-BE49-F238E27FC236}">
                    <a16:creationId xmlns:a16="http://schemas.microsoft.com/office/drawing/2014/main" id="{F39AD199-0ED2-ED78-2677-25C6C4B4C243}"/>
                  </a:ext>
                </a:extLst>
              </p:cNvPr>
              <p:cNvSpPr>
                <a:spLocks noChangeArrowheads="1"/>
              </p:cNvSpPr>
              <p:nvPr/>
            </p:nvSpPr>
            <p:spPr bwMode="auto">
              <a:xfrm>
                <a:off x="2308" y="3443"/>
                <a:ext cx="7" cy="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534" name="Oval 119">
                <a:extLst>
                  <a:ext uri="{FF2B5EF4-FFF2-40B4-BE49-F238E27FC236}">
                    <a16:creationId xmlns:a16="http://schemas.microsoft.com/office/drawing/2014/main" id="{EC43E904-1B15-AC4B-866E-386A3CC42D74}"/>
                  </a:ext>
                </a:extLst>
              </p:cNvPr>
              <p:cNvSpPr>
                <a:spLocks noChangeArrowheads="1"/>
              </p:cNvSpPr>
              <p:nvPr/>
            </p:nvSpPr>
            <p:spPr bwMode="auto">
              <a:xfrm>
                <a:off x="2518"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35" name="Oval 120">
                <a:extLst>
                  <a:ext uri="{FF2B5EF4-FFF2-40B4-BE49-F238E27FC236}">
                    <a16:creationId xmlns:a16="http://schemas.microsoft.com/office/drawing/2014/main" id="{5BAFEE86-95CF-DC6A-FBC1-11AF38DBB9EA}"/>
                  </a:ext>
                </a:extLst>
              </p:cNvPr>
              <p:cNvSpPr>
                <a:spLocks noChangeArrowheads="1"/>
              </p:cNvSpPr>
              <p:nvPr/>
            </p:nvSpPr>
            <p:spPr bwMode="auto">
              <a:xfrm>
                <a:off x="2530"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36" name="Oval 121">
                <a:extLst>
                  <a:ext uri="{FF2B5EF4-FFF2-40B4-BE49-F238E27FC236}">
                    <a16:creationId xmlns:a16="http://schemas.microsoft.com/office/drawing/2014/main" id="{FFF36FA7-9C72-3D68-13CF-791059BA3F5D}"/>
                  </a:ext>
                </a:extLst>
              </p:cNvPr>
              <p:cNvSpPr>
                <a:spLocks noChangeArrowheads="1"/>
              </p:cNvSpPr>
              <p:nvPr/>
            </p:nvSpPr>
            <p:spPr bwMode="auto">
              <a:xfrm>
                <a:off x="2625"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37" name="Oval 122">
                <a:extLst>
                  <a:ext uri="{FF2B5EF4-FFF2-40B4-BE49-F238E27FC236}">
                    <a16:creationId xmlns:a16="http://schemas.microsoft.com/office/drawing/2014/main" id="{7D34FE79-6CFE-1CB6-F8C9-FB100DEF9E8A}"/>
                  </a:ext>
                </a:extLst>
              </p:cNvPr>
              <p:cNvSpPr>
                <a:spLocks noChangeArrowheads="1"/>
              </p:cNvSpPr>
              <p:nvPr/>
            </p:nvSpPr>
            <p:spPr bwMode="auto">
              <a:xfrm>
                <a:off x="2637"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38" name="Oval 123">
                <a:extLst>
                  <a:ext uri="{FF2B5EF4-FFF2-40B4-BE49-F238E27FC236}">
                    <a16:creationId xmlns:a16="http://schemas.microsoft.com/office/drawing/2014/main" id="{FF41598B-B5C8-2C87-5A17-0460027AA538}"/>
                  </a:ext>
                </a:extLst>
              </p:cNvPr>
              <p:cNvSpPr>
                <a:spLocks noChangeArrowheads="1"/>
              </p:cNvSpPr>
              <p:nvPr/>
            </p:nvSpPr>
            <p:spPr bwMode="auto">
              <a:xfrm>
                <a:off x="2560"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39" name="Oval 124">
                <a:extLst>
                  <a:ext uri="{FF2B5EF4-FFF2-40B4-BE49-F238E27FC236}">
                    <a16:creationId xmlns:a16="http://schemas.microsoft.com/office/drawing/2014/main" id="{39686E53-A754-0B8F-9340-1B931F27F9EA}"/>
                  </a:ext>
                </a:extLst>
              </p:cNvPr>
              <p:cNvSpPr>
                <a:spLocks noChangeArrowheads="1"/>
              </p:cNvSpPr>
              <p:nvPr/>
            </p:nvSpPr>
            <p:spPr bwMode="auto">
              <a:xfrm>
                <a:off x="2566"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40" name="Oval 125">
                <a:extLst>
                  <a:ext uri="{FF2B5EF4-FFF2-40B4-BE49-F238E27FC236}">
                    <a16:creationId xmlns:a16="http://schemas.microsoft.com/office/drawing/2014/main" id="{E3757B2F-A2B1-8F14-30F1-28E0AA32985E}"/>
                  </a:ext>
                </a:extLst>
              </p:cNvPr>
              <p:cNvSpPr>
                <a:spLocks noChangeArrowheads="1"/>
              </p:cNvSpPr>
              <p:nvPr/>
            </p:nvSpPr>
            <p:spPr bwMode="auto">
              <a:xfrm>
                <a:off x="2667"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41" name="Oval 126">
                <a:extLst>
                  <a:ext uri="{FF2B5EF4-FFF2-40B4-BE49-F238E27FC236}">
                    <a16:creationId xmlns:a16="http://schemas.microsoft.com/office/drawing/2014/main" id="{E2CB83A7-671D-E77E-931E-EAC19B5BFD89}"/>
                  </a:ext>
                </a:extLst>
              </p:cNvPr>
              <p:cNvSpPr>
                <a:spLocks noChangeArrowheads="1"/>
              </p:cNvSpPr>
              <p:nvPr/>
            </p:nvSpPr>
            <p:spPr bwMode="auto">
              <a:xfrm>
                <a:off x="2673"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grpSp>
        <p:grpSp>
          <p:nvGrpSpPr>
            <p:cNvPr id="33" name="Group 85">
              <a:extLst>
                <a:ext uri="{FF2B5EF4-FFF2-40B4-BE49-F238E27FC236}">
                  <a16:creationId xmlns:a16="http://schemas.microsoft.com/office/drawing/2014/main" id="{0CFC7E76-1271-5729-0EAC-2A73EAB54FE7}"/>
                </a:ext>
              </a:extLst>
            </p:cNvPr>
            <p:cNvGrpSpPr>
              <a:grpSpLocks/>
            </p:cNvGrpSpPr>
            <p:nvPr/>
          </p:nvGrpSpPr>
          <p:grpSpPr bwMode="auto">
            <a:xfrm>
              <a:off x="3886200" y="1676400"/>
              <a:ext cx="533400" cy="777875"/>
              <a:chOff x="2238" y="2928"/>
              <a:chExt cx="496" cy="538"/>
            </a:xfrm>
          </p:grpSpPr>
          <p:sp>
            <p:nvSpPr>
              <p:cNvPr id="34" name="Freeform 86">
                <a:extLst>
                  <a:ext uri="{FF2B5EF4-FFF2-40B4-BE49-F238E27FC236}">
                    <a16:creationId xmlns:a16="http://schemas.microsoft.com/office/drawing/2014/main" id="{1DC079E2-A11A-A954-4468-D88DE448B4D1}"/>
                  </a:ext>
                </a:extLst>
              </p:cNvPr>
              <p:cNvSpPr>
                <a:spLocks/>
              </p:cNvSpPr>
              <p:nvPr/>
            </p:nvSpPr>
            <p:spPr bwMode="auto">
              <a:xfrm>
                <a:off x="2490" y="2928"/>
                <a:ext cx="244" cy="510"/>
              </a:xfrm>
              <a:custGeom>
                <a:avLst/>
                <a:gdLst>
                  <a:gd name="T0" fmla="*/ 0 w 244"/>
                  <a:gd name="T1" fmla="*/ 0 h 510"/>
                  <a:gd name="T2" fmla="*/ 15 w 244"/>
                  <a:gd name="T3" fmla="*/ 509 h 510"/>
                  <a:gd name="T4" fmla="*/ 202 w 244"/>
                  <a:gd name="T5" fmla="*/ 489 h 510"/>
                  <a:gd name="T6" fmla="*/ 243 w 244"/>
                  <a:gd name="T7" fmla="*/ 44 h 510"/>
                  <a:gd name="T8" fmla="*/ 0 w 244"/>
                  <a:gd name="T9" fmla="*/ 0 h 510"/>
                  <a:gd name="T10" fmla="*/ 0 60000 65536"/>
                  <a:gd name="T11" fmla="*/ 0 60000 65536"/>
                  <a:gd name="T12" fmla="*/ 0 60000 65536"/>
                  <a:gd name="T13" fmla="*/ 0 60000 65536"/>
                  <a:gd name="T14" fmla="*/ 0 60000 65536"/>
                  <a:gd name="T15" fmla="*/ 0 w 244"/>
                  <a:gd name="T16" fmla="*/ 0 h 510"/>
                  <a:gd name="T17" fmla="*/ 244 w 244"/>
                  <a:gd name="T18" fmla="*/ 510 h 510"/>
                </a:gdLst>
                <a:ahLst/>
                <a:cxnLst>
                  <a:cxn ang="T10">
                    <a:pos x="T0" y="T1"/>
                  </a:cxn>
                  <a:cxn ang="T11">
                    <a:pos x="T2" y="T3"/>
                  </a:cxn>
                  <a:cxn ang="T12">
                    <a:pos x="T4" y="T5"/>
                  </a:cxn>
                  <a:cxn ang="T13">
                    <a:pos x="T6" y="T7"/>
                  </a:cxn>
                  <a:cxn ang="T14">
                    <a:pos x="T8" y="T9"/>
                  </a:cxn>
                </a:cxnLst>
                <a:rect l="T15" t="T16" r="T17" b="T18"/>
                <a:pathLst>
                  <a:path w="244" h="510">
                    <a:moveTo>
                      <a:pt x="0" y="0"/>
                    </a:moveTo>
                    <a:lnTo>
                      <a:pt x="15" y="509"/>
                    </a:lnTo>
                    <a:lnTo>
                      <a:pt x="202" y="489"/>
                    </a:lnTo>
                    <a:lnTo>
                      <a:pt x="243" y="44"/>
                    </a:lnTo>
                    <a:lnTo>
                      <a:pt x="0" y="0"/>
                    </a:lnTo>
                  </a:path>
                </a:pathLst>
              </a:custGeom>
              <a:solidFill>
                <a:srgbClr val="BFBFDF"/>
              </a:solidFill>
              <a:ln w="12700" cap="rnd">
                <a:solidFill>
                  <a:srgbClr val="000000"/>
                </a:solidFill>
                <a:round/>
                <a:headEnd/>
                <a:tailEnd/>
              </a:ln>
            </p:spPr>
            <p:txBody>
              <a:bodyPr/>
              <a:lstStyle/>
              <a:p>
                <a:endParaRPr lang="en-US"/>
              </a:p>
            </p:txBody>
          </p:sp>
          <p:sp>
            <p:nvSpPr>
              <p:cNvPr id="35" name="Freeform 87">
                <a:extLst>
                  <a:ext uri="{FF2B5EF4-FFF2-40B4-BE49-F238E27FC236}">
                    <a16:creationId xmlns:a16="http://schemas.microsoft.com/office/drawing/2014/main" id="{4E8A2EE7-9E69-46EF-A09A-FA67F4CD2454}"/>
                  </a:ext>
                </a:extLst>
              </p:cNvPr>
              <p:cNvSpPr>
                <a:spLocks/>
              </p:cNvSpPr>
              <p:nvPr/>
            </p:nvSpPr>
            <p:spPr bwMode="auto">
              <a:xfrm>
                <a:off x="2506" y="3418"/>
                <a:ext cx="186" cy="48"/>
              </a:xfrm>
              <a:custGeom>
                <a:avLst/>
                <a:gdLst>
                  <a:gd name="T0" fmla="*/ 0 w 186"/>
                  <a:gd name="T1" fmla="*/ 19 h 48"/>
                  <a:gd name="T2" fmla="*/ 0 w 186"/>
                  <a:gd name="T3" fmla="*/ 47 h 48"/>
                  <a:gd name="T4" fmla="*/ 182 w 186"/>
                  <a:gd name="T5" fmla="*/ 21 h 48"/>
                  <a:gd name="T6" fmla="*/ 185 w 186"/>
                  <a:gd name="T7" fmla="*/ 0 h 48"/>
                  <a:gd name="T8" fmla="*/ 0 w 186"/>
                  <a:gd name="T9" fmla="*/ 19 h 48"/>
                  <a:gd name="T10" fmla="*/ 0 60000 65536"/>
                  <a:gd name="T11" fmla="*/ 0 60000 65536"/>
                  <a:gd name="T12" fmla="*/ 0 60000 65536"/>
                  <a:gd name="T13" fmla="*/ 0 60000 65536"/>
                  <a:gd name="T14" fmla="*/ 0 60000 65536"/>
                  <a:gd name="T15" fmla="*/ 0 w 186"/>
                  <a:gd name="T16" fmla="*/ 0 h 48"/>
                  <a:gd name="T17" fmla="*/ 186 w 186"/>
                  <a:gd name="T18" fmla="*/ 48 h 48"/>
                </a:gdLst>
                <a:ahLst/>
                <a:cxnLst>
                  <a:cxn ang="T10">
                    <a:pos x="T0" y="T1"/>
                  </a:cxn>
                  <a:cxn ang="T11">
                    <a:pos x="T2" y="T3"/>
                  </a:cxn>
                  <a:cxn ang="T12">
                    <a:pos x="T4" y="T5"/>
                  </a:cxn>
                  <a:cxn ang="T13">
                    <a:pos x="T6" y="T7"/>
                  </a:cxn>
                  <a:cxn ang="T14">
                    <a:pos x="T8" y="T9"/>
                  </a:cxn>
                </a:cxnLst>
                <a:rect l="T15" t="T16" r="T17" b="T18"/>
                <a:pathLst>
                  <a:path w="186" h="48">
                    <a:moveTo>
                      <a:pt x="0" y="19"/>
                    </a:moveTo>
                    <a:lnTo>
                      <a:pt x="0" y="47"/>
                    </a:lnTo>
                    <a:lnTo>
                      <a:pt x="182" y="21"/>
                    </a:lnTo>
                    <a:lnTo>
                      <a:pt x="185" y="0"/>
                    </a:lnTo>
                    <a:lnTo>
                      <a:pt x="0" y="19"/>
                    </a:lnTo>
                  </a:path>
                </a:pathLst>
              </a:custGeom>
              <a:solidFill>
                <a:srgbClr val="9F9FBF"/>
              </a:solidFill>
              <a:ln w="12700" cap="rnd">
                <a:solidFill>
                  <a:srgbClr val="000000"/>
                </a:solidFill>
                <a:round/>
                <a:headEnd/>
                <a:tailEnd/>
              </a:ln>
            </p:spPr>
            <p:txBody>
              <a:bodyPr/>
              <a:lstStyle/>
              <a:p>
                <a:endParaRPr lang="en-US"/>
              </a:p>
            </p:txBody>
          </p:sp>
          <p:grpSp>
            <p:nvGrpSpPr>
              <p:cNvPr id="36" name="Group 88">
                <a:extLst>
                  <a:ext uri="{FF2B5EF4-FFF2-40B4-BE49-F238E27FC236}">
                    <a16:creationId xmlns:a16="http://schemas.microsoft.com/office/drawing/2014/main" id="{8FE3442B-EC5A-1D6B-BCA8-A51CEFB7479F}"/>
                  </a:ext>
                </a:extLst>
              </p:cNvPr>
              <p:cNvGrpSpPr>
                <a:grpSpLocks/>
              </p:cNvGrpSpPr>
              <p:nvPr/>
            </p:nvGrpSpPr>
            <p:grpSpPr bwMode="auto">
              <a:xfrm>
                <a:off x="2514" y="2956"/>
                <a:ext cx="199" cy="150"/>
                <a:chOff x="2514" y="2956"/>
                <a:chExt cx="199" cy="150"/>
              </a:xfrm>
            </p:grpSpPr>
            <p:sp>
              <p:nvSpPr>
                <p:cNvPr id="521" name="Freeform 89">
                  <a:extLst>
                    <a:ext uri="{FF2B5EF4-FFF2-40B4-BE49-F238E27FC236}">
                      <a16:creationId xmlns:a16="http://schemas.microsoft.com/office/drawing/2014/main" id="{14F6C28F-B81C-98C2-9DC4-18D0495A8F26}"/>
                    </a:ext>
                  </a:extLst>
                </p:cNvPr>
                <p:cNvSpPr>
                  <a:spLocks/>
                </p:cNvSpPr>
                <p:nvPr/>
              </p:nvSpPr>
              <p:spPr bwMode="auto">
                <a:xfrm>
                  <a:off x="2514" y="2956"/>
                  <a:ext cx="199" cy="150"/>
                </a:xfrm>
                <a:custGeom>
                  <a:avLst/>
                  <a:gdLst>
                    <a:gd name="T0" fmla="*/ 0 w 199"/>
                    <a:gd name="T1" fmla="*/ 0 h 150"/>
                    <a:gd name="T2" fmla="*/ 1 w 199"/>
                    <a:gd name="T3" fmla="*/ 141 h 150"/>
                    <a:gd name="T4" fmla="*/ 187 w 199"/>
                    <a:gd name="T5" fmla="*/ 149 h 150"/>
                    <a:gd name="T6" fmla="*/ 198 w 199"/>
                    <a:gd name="T7" fmla="*/ 34 h 150"/>
                    <a:gd name="T8" fmla="*/ 0 w 199"/>
                    <a:gd name="T9" fmla="*/ 0 h 150"/>
                    <a:gd name="T10" fmla="*/ 0 60000 65536"/>
                    <a:gd name="T11" fmla="*/ 0 60000 65536"/>
                    <a:gd name="T12" fmla="*/ 0 60000 65536"/>
                    <a:gd name="T13" fmla="*/ 0 60000 65536"/>
                    <a:gd name="T14" fmla="*/ 0 60000 65536"/>
                    <a:gd name="T15" fmla="*/ 0 w 199"/>
                    <a:gd name="T16" fmla="*/ 0 h 150"/>
                    <a:gd name="T17" fmla="*/ 199 w 199"/>
                    <a:gd name="T18" fmla="*/ 150 h 150"/>
                  </a:gdLst>
                  <a:ahLst/>
                  <a:cxnLst>
                    <a:cxn ang="T10">
                      <a:pos x="T0" y="T1"/>
                    </a:cxn>
                    <a:cxn ang="T11">
                      <a:pos x="T2" y="T3"/>
                    </a:cxn>
                    <a:cxn ang="T12">
                      <a:pos x="T4" y="T5"/>
                    </a:cxn>
                    <a:cxn ang="T13">
                      <a:pos x="T6" y="T7"/>
                    </a:cxn>
                    <a:cxn ang="T14">
                      <a:pos x="T8" y="T9"/>
                    </a:cxn>
                  </a:cxnLst>
                  <a:rect l="T15" t="T16" r="T17" b="T18"/>
                  <a:pathLst>
                    <a:path w="199" h="150">
                      <a:moveTo>
                        <a:pt x="0" y="0"/>
                      </a:moveTo>
                      <a:lnTo>
                        <a:pt x="1" y="141"/>
                      </a:lnTo>
                      <a:lnTo>
                        <a:pt x="187" y="149"/>
                      </a:lnTo>
                      <a:lnTo>
                        <a:pt x="198" y="34"/>
                      </a:lnTo>
                      <a:lnTo>
                        <a:pt x="0" y="0"/>
                      </a:lnTo>
                    </a:path>
                  </a:pathLst>
                </a:custGeom>
                <a:solidFill>
                  <a:srgbClr val="9F9FBF"/>
                </a:solidFill>
                <a:ln w="12700" cap="rnd">
                  <a:solidFill>
                    <a:srgbClr val="000000"/>
                  </a:solidFill>
                  <a:round/>
                  <a:headEnd/>
                  <a:tailEnd/>
                </a:ln>
              </p:spPr>
              <p:txBody>
                <a:bodyPr/>
                <a:lstStyle/>
                <a:p>
                  <a:endParaRPr lang="en-US"/>
                </a:p>
              </p:txBody>
            </p:sp>
            <p:sp>
              <p:nvSpPr>
                <p:cNvPr id="522" name="Freeform 90">
                  <a:extLst>
                    <a:ext uri="{FF2B5EF4-FFF2-40B4-BE49-F238E27FC236}">
                      <a16:creationId xmlns:a16="http://schemas.microsoft.com/office/drawing/2014/main" id="{0CC28C17-FBFE-C09A-3BFA-D679D410457B}"/>
                    </a:ext>
                  </a:extLst>
                </p:cNvPr>
                <p:cNvSpPr>
                  <a:spLocks/>
                </p:cNvSpPr>
                <p:nvPr/>
              </p:nvSpPr>
              <p:spPr bwMode="auto">
                <a:xfrm>
                  <a:off x="2636" y="3081"/>
                  <a:ext cx="58" cy="13"/>
                </a:xfrm>
                <a:custGeom>
                  <a:avLst/>
                  <a:gdLst>
                    <a:gd name="T0" fmla="*/ 0 w 58"/>
                    <a:gd name="T1" fmla="*/ 0 h 13"/>
                    <a:gd name="T2" fmla="*/ 57 w 58"/>
                    <a:gd name="T3" fmla="*/ 5 h 13"/>
                    <a:gd name="T4" fmla="*/ 57 w 58"/>
                    <a:gd name="T5" fmla="*/ 12 h 13"/>
                    <a:gd name="T6" fmla="*/ 0 w 58"/>
                    <a:gd name="T7" fmla="*/ 9 h 13"/>
                    <a:gd name="T8" fmla="*/ 0 w 58"/>
                    <a:gd name="T9" fmla="*/ 0 h 13"/>
                    <a:gd name="T10" fmla="*/ 0 60000 65536"/>
                    <a:gd name="T11" fmla="*/ 0 60000 65536"/>
                    <a:gd name="T12" fmla="*/ 0 60000 65536"/>
                    <a:gd name="T13" fmla="*/ 0 60000 65536"/>
                    <a:gd name="T14" fmla="*/ 0 60000 65536"/>
                    <a:gd name="T15" fmla="*/ 0 w 58"/>
                    <a:gd name="T16" fmla="*/ 0 h 13"/>
                    <a:gd name="T17" fmla="*/ 58 w 58"/>
                    <a:gd name="T18" fmla="*/ 13 h 13"/>
                  </a:gdLst>
                  <a:ahLst/>
                  <a:cxnLst>
                    <a:cxn ang="T10">
                      <a:pos x="T0" y="T1"/>
                    </a:cxn>
                    <a:cxn ang="T11">
                      <a:pos x="T2" y="T3"/>
                    </a:cxn>
                    <a:cxn ang="T12">
                      <a:pos x="T4" y="T5"/>
                    </a:cxn>
                    <a:cxn ang="T13">
                      <a:pos x="T6" y="T7"/>
                    </a:cxn>
                    <a:cxn ang="T14">
                      <a:pos x="T8" y="T9"/>
                    </a:cxn>
                  </a:cxnLst>
                  <a:rect l="T15" t="T16" r="T17" b="T18"/>
                  <a:pathLst>
                    <a:path w="58" h="13">
                      <a:moveTo>
                        <a:pt x="0" y="0"/>
                      </a:moveTo>
                      <a:lnTo>
                        <a:pt x="57" y="5"/>
                      </a:lnTo>
                      <a:lnTo>
                        <a:pt x="57" y="12"/>
                      </a:lnTo>
                      <a:lnTo>
                        <a:pt x="0" y="9"/>
                      </a:lnTo>
                      <a:lnTo>
                        <a:pt x="0" y="0"/>
                      </a:lnTo>
                    </a:path>
                  </a:pathLst>
                </a:custGeom>
                <a:solidFill>
                  <a:srgbClr val="0000FF"/>
                </a:solidFill>
                <a:ln w="12700" cap="rnd">
                  <a:solidFill>
                    <a:srgbClr val="000000"/>
                  </a:solidFill>
                  <a:round/>
                  <a:headEnd/>
                  <a:tailEnd/>
                </a:ln>
              </p:spPr>
              <p:txBody>
                <a:bodyPr/>
                <a:lstStyle/>
                <a:p>
                  <a:endParaRPr lang="en-US"/>
                </a:p>
              </p:txBody>
            </p:sp>
          </p:grpSp>
          <p:sp>
            <p:nvSpPr>
              <p:cNvPr id="37" name="Freeform 91">
                <a:extLst>
                  <a:ext uri="{FF2B5EF4-FFF2-40B4-BE49-F238E27FC236}">
                    <a16:creationId xmlns:a16="http://schemas.microsoft.com/office/drawing/2014/main" id="{D48321B4-4F53-F447-0FE7-8D8720C81F48}"/>
                  </a:ext>
                </a:extLst>
              </p:cNvPr>
              <p:cNvSpPr>
                <a:spLocks/>
              </p:cNvSpPr>
              <p:nvPr/>
            </p:nvSpPr>
            <p:spPr bwMode="auto">
              <a:xfrm>
                <a:off x="2519" y="3125"/>
                <a:ext cx="182" cy="280"/>
              </a:xfrm>
              <a:custGeom>
                <a:avLst/>
                <a:gdLst>
                  <a:gd name="T0" fmla="*/ 0 w 182"/>
                  <a:gd name="T1" fmla="*/ 0 h 280"/>
                  <a:gd name="T2" fmla="*/ 4 w 182"/>
                  <a:gd name="T3" fmla="*/ 279 h 280"/>
                  <a:gd name="T4" fmla="*/ 159 w 182"/>
                  <a:gd name="T5" fmla="*/ 266 h 280"/>
                  <a:gd name="T6" fmla="*/ 181 w 182"/>
                  <a:gd name="T7" fmla="*/ 5 h 280"/>
                  <a:gd name="T8" fmla="*/ 0 w 182"/>
                  <a:gd name="T9" fmla="*/ 0 h 280"/>
                  <a:gd name="T10" fmla="*/ 0 60000 65536"/>
                  <a:gd name="T11" fmla="*/ 0 60000 65536"/>
                  <a:gd name="T12" fmla="*/ 0 60000 65536"/>
                  <a:gd name="T13" fmla="*/ 0 60000 65536"/>
                  <a:gd name="T14" fmla="*/ 0 60000 65536"/>
                  <a:gd name="T15" fmla="*/ 0 w 182"/>
                  <a:gd name="T16" fmla="*/ 0 h 280"/>
                  <a:gd name="T17" fmla="*/ 182 w 182"/>
                  <a:gd name="T18" fmla="*/ 280 h 280"/>
                </a:gdLst>
                <a:ahLst/>
                <a:cxnLst>
                  <a:cxn ang="T10">
                    <a:pos x="T0" y="T1"/>
                  </a:cxn>
                  <a:cxn ang="T11">
                    <a:pos x="T2" y="T3"/>
                  </a:cxn>
                  <a:cxn ang="T12">
                    <a:pos x="T4" y="T5"/>
                  </a:cxn>
                  <a:cxn ang="T13">
                    <a:pos x="T6" y="T7"/>
                  </a:cxn>
                  <a:cxn ang="T14">
                    <a:pos x="T8" y="T9"/>
                  </a:cxn>
                </a:cxnLst>
                <a:rect l="T15" t="T16" r="T17" b="T18"/>
                <a:pathLst>
                  <a:path w="182" h="280">
                    <a:moveTo>
                      <a:pt x="0" y="0"/>
                    </a:moveTo>
                    <a:lnTo>
                      <a:pt x="4" y="279"/>
                    </a:lnTo>
                    <a:lnTo>
                      <a:pt x="159" y="266"/>
                    </a:lnTo>
                    <a:lnTo>
                      <a:pt x="181" y="5"/>
                    </a:lnTo>
                    <a:lnTo>
                      <a:pt x="0" y="0"/>
                    </a:lnTo>
                  </a:path>
                </a:pathLst>
              </a:custGeom>
              <a:solidFill>
                <a:srgbClr val="BFBFDF"/>
              </a:solidFill>
              <a:ln w="12700" cap="rnd">
                <a:solidFill>
                  <a:srgbClr val="000000"/>
                </a:solidFill>
                <a:round/>
                <a:headEnd/>
                <a:tailEnd/>
              </a:ln>
            </p:spPr>
            <p:txBody>
              <a:bodyPr/>
              <a:lstStyle/>
              <a:p>
                <a:endParaRPr lang="en-US"/>
              </a:p>
            </p:txBody>
          </p:sp>
          <p:sp>
            <p:nvSpPr>
              <p:cNvPr id="38" name="Freeform 92">
                <a:extLst>
                  <a:ext uri="{FF2B5EF4-FFF2-40B4-BE49-F238E27FC236}">
                    <a16:creationId xmlns:a16="http://schemas.microsoft.com/office/drawing/2014/main" id="{7812E1D8-44FA-5866-59D1-EB0E41332529}"/>
                  </a:ext>
                </a:extLst>
              </p:cNvPr>
              <p:cNvSpPr>
                <a:spLocks/>
              </p:cNvSpPr>
              <p:nvPr/>
            </p:nvSpPr>
            <p:spPr bwMode="auto">
              <a:xfrm>
                <a:off x="2535" y="3358"/>
                <a:ext cx="140" cy="36"/>
              </a:xfrm>
              <a:custGeom>
                <a:avLst/>
                <a:gdLst>
                  <a:gd name="T0" fmla="*/ 0 w 140"/>
                  <a:gd name="T1" fmla="*/ 7 h 36"/>
                  <a:gd name="T2" fmla="*/ 139 w 140"/>
                  <a:gd name="T3" fmla="*/ 0 h 36"/>
                  <a:gd name="T4" fmla="*/ 137 w 140"/>
                  <a:gd name="T5" fmla="*/ 26 h 36"/>
                  <a:gd name="T6" fmla="*/ 0 w 140"/>
                  <a:gd name="T7" fmla="*/ 35 h 36"/>
                  <a:gd name="T8" fmla="*/ 0 w 140"/>
                  <a:gd name="T9" fmla="*/ 7 h 36"/>
                  <a:gd name="T10" fmla="*/ 0 60000 65536"/>
                  <a:gd name="T11" fmla="*/ 0 60000 65536"/>
                  <a:gd name="T12" fmla="*/ 0 60000 65536"/>
                  <a:gd name="T13" fmla="*/ 0 60000 65536"/>
                  <a:gd name="T14" fmla="*/ 0 60000 65536"/>
                  <a:gd name="T15" fmla="*/ 0 w 140"/>
                  <a:gd name="T16" fmla="*/ 0 h 36"/>
                  <a:gd name="T17" fmla="*/ 140 w 140"/>
                  <a:gd name="T18" fmla="*/ 36 h 36"/>
                </a:gdLst>
                <a:ahLst/>
                <a:cxnLst>
                  <a:cxn ang="T10">
                    <a:pos x="T0" y="T1"/>
                  </a:cxn>
                  <a:cxn ang="T11">
                    <a:pos x="T2" y="T3"/>
                  </a:cxn>
                  <a:cxn ang="T12">
                    <a:pos x="T4" y="T5"/>
                  </a:cxn>
                  <a:cxn ang="T13">
                    <a:pos x="T6" y="T7"/>
                  </a:cxn>
                  <a:cxn ang="T14">
                    <a:pos x="T8" y="T9"/>
                  </a:cxn>
                </a:cxnLst>
                <a:rect l="T15" t="T16" r="T17" b="T18"/>
                <a:pathLst>
                  <a:path w="140" h="36">
                    <a:moveTo>
                      <a:pt x="0" y="7"/>
                    </a:moveTo>
                    <a:lnTo>
                      <a:pt x="139" y="0"/>
                    </a:lnTo>
                    <a:lnTo>
                      <a:pt x="137" y="26"/>
                    </a:lnTo>
                    <a:lnTo>
                      <a:pt x="0" y="35"/>
                    </a:lnTo>
                    <a:lnTo>
                      <a:pt x="0" y="7"/>
                    </a:lnTo>
                  </a:path>
                </a:pathLst>
              </a:custGeom>
              <a:solidFill>
                <a:srgbClr val="9F9FBF"/>
              </a:solidFill>
              <a:ln w="12700" cap="rnd">
                <a:solidFill>
                  <a:srgbClr val="000000"/>
                </a:solidFill>
                <a:round/>
                <a:headEnd/>
                <a:tailEnd/>
              </a:ln>
            </p:spPr>
            <p:txBody>
              <a:bodyPr/>
              <a:lstStyle/>
              <a:p>
                <a:endParaRPr lang="en-US"/>
              </a:p>
            </p:txBody>
          </p:sp>
          <p:grpSp>
            <p:nvGrpSpPr>
              <p:cNvPr id="39" name="Group 93">
                <a:extLst>
                  <a:ext uri="{FF2B5EF4-FFF2-40B4-BE49-F238E27FC236}">
                    <a16:creationId xmlns:a16="http://schemas.microsoft.com/office/drawing/2014/main" id="{475A1158-6110-5494-1285-7EB4EE464CF9}"/>
                  </a:ext>
                </a:extLst>
              </p:cNvPr>
              <p:cNvGrpSpPr>
                <a:grpSpLocks/>
              </p:cNvGrpSpPr>
              <p:nvPr/>
            </p:nvGrpSpPr>
            <p:grpSpPr bwMode="auto">
              <a:xfrm>
                <a:off x="2541" y="3219"/>
                <a:ext cx="21" cy="132"/>
                <a:chOff x="2541" y="3219"/>
                <a:chExt cx="21" cy="132"/>
              </a:xfrm>
            </p:grpSpPr>
            <p:grpSp>
              <p:nvGrpSpPr>
                <p:cNvPr id="61" name="Group 94">
                  <a:extLst>
                    <a:ext uri="{FF2B5EF4-FFF2-40B4-BE49-F238E27FC236}">
                      <a16:creationId xmlns:a16="http://schemas.microsoft.com/office/drawing/2014/main" id="{982C9CC0-016D-2570-5C9F-CB8141FE4D93}"/>
                    </a:ext>
                  </a:extLst>
                </p:cNvPr>
                <p:cNvGrpSpPr>
                  <a:grpSpLocks/>
                </p:cNvGrpSpPr>
                <p:nvPr/>
              </p:nvGrpSpPr>
              <p:grpSpPr bwMode="auto">
                <a:xfrm>
                  <a:off x="2541" y="3219"/>
                  <a:ext cx="16" cy="132"/>
                  <a:chOff x="2541" y="3219"/>
                  <a:chExt cx="16" cy="132"/>
                </a:xfrm>
              </p:grpSpPr>
              <p:sp>
                <p:nvSpPr>
                  <p:cNvPr id="516" name="Freeform 95">
                    <a:extLst>
                      <a:ext uri="{FF2B5EF4-FFF2-40B4-BE49-F238E27FC236}">
                        <a16:creationId xmlns:a16="http://schemas.microsoft.com/office/drawing/2014/main" id="{88563410-30CC-A9B5-3B2C-D6A937DBDF92}"/>
                      </a:ext>
                    </a:extLst>
                  </p:cNvPr>
                  <p:cNvSpPr>
                    <a:spLocks/>
                  </p:cNvSpPr>
                  <p:nvPr/>
                </p:nvSpPr>
                <p:spPr bwMode="auto">
                  <a:xfrm>
                    <a:off x="2541" y="3219"/>
                    <a:ext cx="15" cy="23"/>
                  </a:xfrm>
                  <a:custGeom>
                    <a:avLst/>
                    <a:gdLst>
                      <a:gd name="T0" fmla="*/ 0 w 15"/>
                      <a:gd name="T1" fmla="*/ 1 h 23"/>
                      <a:gd name="T2" fmla="*/ 0 w 15"/>
                      <a:gd name="T3" fmla="*/ 22 h 23"/>
                      <a:gd name="T4" fmla="*/ 14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4" y="21"/>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517" name="Freeform 96">
                    <a:extLst>
                      <a:ext uri="{FF2B5EF4-FFF2-40B4-BE49-F238E27FC236}">
                        <a16:creationId xmlns:a16="http://schemas.microsoft.com/office/drawing/2014/main" id="{22970D35-6498-5892-9493-8624EA0E62D0}"/>
                      </a:ext>
                    </a:extLst>
                  </p:cNvPr>
                  <p:cNvSpPr>
                    <a:spLocks/>
                  </p:cNvSpPr>
                  <p:nvPr/>
                </p:nvSpPr>
                <p:spPr bwMode="auto">
                  <a:xfrm>
                    <a:off x="2542" y="3247"/>
                    <a:ext cx="15" cy="22"/>
                  </a:xfrm>
                  <a:custGeom>
                    <a:avLst/>
                    <a:gdLst>
                      <a:gd name="T0" fmla="*/ 0 w 15"/>
                      <a:gd name="T1" fmla="*/ 1 h 22"/>
                      <a:gd name="T2" fmla="*/ 0 w 15"/>
                      <a:gd name="T3" fmla="*/ 21 h 22"/>
                      <a:gd name="T4" fmla="*/ 13 w 15"/>
                      <a:gd name="T5" fmla="*/ 20 h 22"/>
                      <a:gd name="T6" fmla="*/ 14 w 15"/>
                      <a:gd name="T7" fmla="*/ 0 h 22"/>
                      <a:gd name="T8" fmla="*/ 0 w 15"/>
                      <a:gd name="T9" fmla="*/ 1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0" y="1"/>
                        </a:moveTo>
                        <a:lnTo>
                          <a:pt x="0" y="21"/>
                        </a:lnTo>
                        <a:lnTo>
                          <a:pt x="13" y="20"/>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518" name="Freeform 97">
                    <a:extLst>
                      <a:ext uri="{FF2B5EF4-FFF2-40B4-BE49-F238E27FC236}">
                        <a16:creationId xmlns:a16="http://schemas.microsoft.com/office/drawing/2014/main" id="{3D7D7237-9550-4C78-8B7A-C0B32E1B0721}"/>
                      </a:ext>
                    </a:extLst>
                  </p:cNvPr>
                  <p:cNvSpPr>
                    <a:spLocks/>
                  </p:cNvSpPr>
                  <p:nvPr/>
                </p:nvSpPr>
                <p:spPr bwMode="auto">
                  <a:xfrm>
                    <a:off x="2542"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sp>
                <p:nvSpPr>
                  <p:cNvPr id="519" name="Freeform 98">
                    <a:extLst>
                      <a:ext uri="{FF2B5EF4-FFF2-40B4-BE49-F238E27FC236}">
                        <a16:creationId xmlns:a16="http://schemas.microsoft.com/office/drawing/2014/main" id="{85EADF61-DF21-84CF-1B29-A9588295B8A2}"/>
                      </a:ext>
                    </a:extLst>
                  </p:cNvPr>
                  <p:cNvSpPr>
                    <a:spLocks/>
                  </p:cNvSpPr>
                  <p:nvPr/>
                </p:nvSpPr>
                <p:spPr bwMode="auto">
                  <a:xfrm>
                    <a:off x="2542" y="3300"/>
                    <a:ext cx="15" cy="24"/>
                  </a:xfrm>
                  <a:custGeom>
                    <a:avLst/>
                    <a:gdLst>
                      <a:gd name="T0" fmla="*/ 0 w 15"/>
                      <a:gd name="T1" fmla="*/ 1 h 24"/>
                      <a:gd name="T2" fmla="*/ 0 w 15"/>
                      <a:gd name="T3" fmla="*/ 23 h 24"/>
                      <a:gd name="T4" fmla="*/ 13 w 15"/>
                      <a:gd name="T5" fmla="*/ 22 h 24"/>
                      <a:gd name="T6" fmla="*/ 14 w 15"/>
                      <a:gd name="T7" fmla="*/ 0 h 24"/>
                      <a:gd name="T8" fmla="*/ 0 w 15"/>
                      <a:gd name="T9" fmla="*/ 1 h 24"/>
                      <a:gd name="T10" fmla="*/ 0 60000 65536"/>
                      <a:gd name="T11" fmla="*/ 0 60000 65536"/>
                      <a:gd name="T12" fmla="*/ 0 60000 65536"/>
                      <a:gd name="T13" fmla="*/ 0 60000 65536"/>
                      <a:gd name="T14" fmla="*/ 0 60000 65536"/>
                      <a:gd name="T15" fmla="*/ 0 w 15"/>
                      <a:gd name="T16" fmla="*/ 0 h 24"/>
                      <a:gd name="T17" fmla="*/ 15 w 15"/>
                      <a:gd name="T18" fmla="*/ 24 h 24"/>
                    </a:gdLst>
                    <a:ahLst/>
                    <a:cxnLst>
                      <a:cxn ang="T10">
                        <a:pos x="T0" y="T1"/>
                      </a:cxn>
                      <a:cxn ang="T11">
                        <a:pos x="T2" y="T3"/>
                      </a:cxn>
                      <a:cxn ang="T12">
                        <a:pos x="T4" y="T5"/>
                      </a:cxn>
                      <a:cxn ang="T13">
                        <a:pos x="T6" y="T7"/>
                      </a:cxn>
                      <a:cxn ang="T14">
                        <a:pos x="T8" y="T9"/>
                      </a:cxn>
                    </a:cxnLst>
                    <a:rect l="T15" t="T16" r="T17" b="T18"/>
                    <a:pathLst>
                      <a:path w="15" h="24">
                        <a:moveTo>
                          <a:pt x="0" y="1"/>
                        </a:moveTo>
                        <a:lnTo>
                          <a:pt x="0" y="23"/>
                        </a:lnTo>
                        <a:lnTo>
                          <a:pt x="13" y="22"/>
                        </a:lnTo>
                        <a:lnTo>
                          <a:pt x="14" y="0"/>
                        </a:lnTo>
                        <a:lnTo>
                          <a:pt x="0" y="1"/>
                        </a:lnTo>
                      </a:path>
                    </a:pathLst>
                  </a:custGeom>
                  <a:solidFill>
                    <a:srgbClr val="800000"/>
                  </a:solidFill>
                  <a:ln w="12700" cap="rnd">
                    <a:solidFill>
                      <a:srgbClr val="000000"/>
                    </a:solidFill>
                    <a:round/>
                    <a:headEnd/>
                    <a:tailEnd/>
                  </a:ln>
                </p:spPr>
                <p:txBody>
                  <a:bodyPr/>
                  <a:lstStyle/>
                  <a:p>
                    <a:endParaRPr lang="en-US"/>
                  </a:p>
                </p:txBody>
              </p:sp>
              <p:sp>
                <p:nvSpPr>
                  <p:cNvPr id="520" name="Freeform 99">
                    <a:extLst>
                      <a:ext uri="{FF2B5EF4-FFF2-40B4-BE49-F238E27FC236}">
                        <a16:creationId xmlns:a16="http://schemas.microsoft.com/office/drawing/2014/main" id="{8C945018-5D8A-9353-A5B5-7BDF6B22A174}"/>
                      </a:ext>
                    </a:extLst>
                  </p:cNvPr>
                  <p:cNvSpPr>
                    <a:spLocks/>
                  </p:cNvSpPr>
                  <p:nvPr/>
                </p:nvSpPr>
                <p:spPr bwMode="auto">
                  <a:xfrm>
                    <a:off x="2542"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800000"/>
                  </a:solidFill>
                  <a:ln w="12700" cap="rnd">
                    <a:solidFill>
                      <a:srgbClr val="000000"/>
                    </a:solidFill>
                    <a:round/>
                    <a:headEnd/>
                    <a:tailEnd/>
                  </a:ln>
                </p:spPr>
                <p:txBody>
                  <a:bodyPr/>
                  <a:lstStyle/>
                  <a:p>
                    <a:endParaRPr lang="en-US"/>
                  </a:p>
                </p:txBody>
              </p:sp>
            </p:grpSp>
            <p:grpSp>
              <p:nvGrpSpPr>
                <p:cNvPr id="62" name="Group 100">
                  <a:extLst>
                    <a:ext uri="{FF2B5EF4-FFF2-40B4-BE49-F238E27FC236}">
                      <a16:creationId xmlns:a16="http://schemas.microsoft.com/office/drawing/2014/main" id="{BEA269DE-A7B6-B833-62BA-4CCA8FC498D8}"/>
                    </a:ext>
                  </a:extLst>
                </p:cNvPr>
                <p:cNvGrpSpPr>
                  <a:grpSpLocks/>
                </p:cNvGrpSpPr>
                <p:nvPr/>
              </p:nvGrpSpPr>
              <p:grpSpPr bwMode="auto">
                <a:xfrm>
                  <a:off x="2545" y="3219"/>
                  <a:ext cx="17" cy="132"/>
                  <a:chOff x="2545" y="3219"/>
                  <a:chExt cx="17" cy="132"/>
                </a:xfrm>
              </p:grpSpPr>
              <p:sp>
                <p:nvSpPr>
                  <p:cNvPr id="63" name="Freeform 101">
                    <a:extLst>
                      <a:ext uri="{FF2B5EF4-FFF2-40B4-BE49-F238E27FC236}">
                        <a16:creationId xmlns:a16="http://schemas.microsoft.com/office/drawing/2014/main" id="{DB0753D7-BD6C-656A-71BE-8370DC8E397A}"/>
                      </a:ext>
                    </a:extLst>
                  </p:cNvPr>
                  <p:cNvSpPr>
                    <a:spLocks/>
                  </p:cNvSpPr>
                  <p:nvPr/>
                </p:nvSpPr>
                <p:spPr bwMode="auto">
                  <a:xfrm>
                    <a:off x="2545" y="3219"/>
                    <a:ext cx="15" cy="23"/>
                  </a:xfrm>
                  <a:custGeom>
                    <a:avLst/>
                    <a:gdLst>
                      <a:gd name="T0" fmla="*/ 0 w 15"/>
                      <a:gd name="T1" fmla="*/ 1 h 23"/>
                      <a:gd name="T2" fmla="*/ 0 w 15"/>
                      <a:gd name="T3" fmla="*/ 22 h 23"/>
                      <a:gd name="T4" fmla="*/ 13 w 15"/>
                      <a:gd name="T5" fmla="*/ 21 h 23"/>
                      <a:gd name="T6" fmla="*/ 14 w 15"/>
                      <a:gd name="T7" fmla="*/ 0 h 23"/>
                      <a:gd name="T8" fmla="*/ 0 w 15"/>
                      <a:gd name="T9" fmla="*/ 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1"/>
                        </a:moveTo>
                        <a:lnTo>
                          <a:pt x="0" y="22"/>
                        </a:lnTo>
                        <a:lnTo>
                          <a:pt x="13" y="21"/>
                        </a:lnTo>
                        <a:lnTo>
                          <a:pt x="14" y="0"/>
                        </a:lnTo>
                        <a:lnTo>
                          <a:pt x="0" y="1"/>
                        </a:lnTo>
                      </a:path>
                    </a:pathLst>
                  </a:custGeom>
                  <a:solidFill>
                    <a:srgbClr val="FF0000"/>
                  </a:solidFill>
                  <a:ln w="12700" cap="rnd">
                    <a:solidFill>
                      <a:srgbClr val="000000"/>
                    </a:solidFill>
                    <a:round/>
                    <a:headEnd/>
                    <a:tailEnd/>
                  </a:ln>
                </p:spPr>
                <p:txBody>
                  <a:bodyPr/>
                  <a:lstStyle/>
                  <a:p>
                    <a:endParaRPr lang="en-US"/>
                  </a:p>
                </p:txBody>
              </p:sp>
              <p:sp>
                <p:nvSpPr>
                  <p:cNvPr id="512" name="Freeform 102">
                    <a:extLst>
                      <a:ext uri="{FF2B5EF4-FFF2-40B4-BE49-F238E27FC236}">
                        <a16:creationId xmlns:a16="http://schemas.microsoft.com/office/drawing/2014/main" id="{83C3906A-C106-4CCD-B735-C2A6C31C075B}"/>
                      </a:ext>
                    </a:extLst>
                  </p:cNvPr>
                  <p:cNvSpPr>
                    <a:spLocks/>
                  </p:cNvSpPr>
                  <p:nvPr/>
                </p:nvSpPr>
                <p:spPr bwMode="auto">
                  <a:xfrm>
                    <a:off x="2546" y="3247"/>
                    <a:ext cx="16" cy="22"/>
                  </a:xfrm>
                  <a:custGeom>
                    <a:avLst/>
                    <a:gdLst>
                      <a:gd name="T0" fmla="*/ 0 w 16"/>
                      <a:gd name="T1" fmla="*/ 1 h 22"/>
                      <a:gd name="T2" fmla="*/ 0 w 16"/>
                      <a:gd name="T3" fmla="*/ 21 h 22"/>
                      <a:gd name="T4" fmla="*/ 14 w 16"/>
                      <a:gd name="T5" fmla="*/ 20 h 22"/>
                      <a:gd name="T6" fmla="*/ 15 w 16"/>
                      <a:gd name="T7" fmla="*/ 0 h 22"/>
                      <a:gd name="T8" fmla="*/ 0 w 16"/>
                      <a:gd name="T9" fmla="*/ 1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1"/>
                        </a:moveTo>
                        <a:lnTo>
                          <a:pt x="0" y="21"/>
                        </a:lnTo>
                        <a:lnTo>
                          <a:pt x="14" y="20"/>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513" name="Freeform 103">
                    <a:extLst>
                      <a:ext uri="{FF2B5EF4-FFF2-40B4-BE49-F238E27FC236}">
                        <a16:creationId xmlns:a16="http://schemas.microsoft.com/office/drawing/2014/main" id="{42FFFE2B-3973-53A3-0AF3-4987BD072C8F}"/>
                      </a:ext>
                    </a:extLst>
                  </p:cNvPr>
                  <p:cNvSpPr>
                    <a:spLocks/>
                  </p:cNvSpPr>
                  <p:nvPr/>
                </p:nvSpPr>
                <p:spPr bwMode="auto">
                  <a:xfrm>
                    <a:off x="2546" y="3273"/>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sp>
                <p:nvSpPr>
                  <p:cNvPr id="514" name="Freeform 104">
                    <a:extLst>
                      <a:ext uri="{FF2B5EF4-FFF2-40B4-BE49-F238E27FC236}">
                        <a16:creationId xmlns:a16="http://schemas.microsoft.com/office/drawing/2014/main" id="{A7988713-BF81-EA11-5A0C-9846752111D2}"/>
                      </a:ext>
                    </a:extLst>
                  </p:cNvPr>
                  <p:cNvSpPr>
                    <a:spLocks/>
                  </p:cNvSpPr>
                  <p:nvPr/>
                </p:nvSpPr>
                <p:spPr bwMode="auto">
                  <a:xfrm>
                    <a:off x="2546" y="3300"/>
                    <a:ext cx="16" cy="24"/>
                  </a:xfrm>
                  <a:custGeom>
                    <a:avLst/>
                    <a:gdLst>
                      <a:gd name="T0" fmla="*/ 0 w 16"/>
                      <a:gd name="T1" fmla="*/ 1 h 24"/>
                      <a:gd name="T2" fmla="*/ 0 w 16"/>
                      <a:gd name="T3" fmla="*/ 23 h 24"/>
                      <a:gd name="T4" fmla="*/ 14 w 16"/>
                      <a:gd name="T5" fmla="*/ 22 h 24"/>
                      <a:gd name="T6" fmla="*/ 15 w 16"/>
                      <a:gd name="T7" fmla="*/ 0 h 24"/>
                      <a:gd name="T8" fmla="*/ 0 w 16"/>
                      <a:gd name="T9" fmla="*/ 1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1"/>
                        </a:moveTo>
                        <a:lnTo>
                          <a:pt x="0" y="23"/>
                        </a:lnTo>
                        <a:lnTo>
                          <a:pt x="14" y="22"/>
                        </a:lnTo>
                        <a:lnTo>
                          <a:pt x="15" y="0"/>
                        </a:lnTo>
                        <a:lnTo>
                          <a:pt x="0" y="1"/>
                        </a:lnTo>
                      </a:path>
                    </a:pathLst>
                  </a:custGeom>
                  <a:solidFill>
                    <a:srgbClr val="FF0000"/>
                  </a:solidFill>
                  <a:ln w="12700" cap="rnd">
                    <a:solidFill>
                      <a:srgbClr val="000000"/>
                    </a:solidFill>
                    <a:round/>
                    <a:headEnd/>
                    <a:tailEnd/>
                  </a:ln>
                </p:spPr>
                <p:txBody>
                  <a:bodyPr/>
                  <a:lstStyle/>
                  <a:p>
                    <a:endParaRPr lang="en-US"/>
                  </a:p>
                </p:txBody>
              </p:sp>
              <p:sp>
                <p:nvSpPr>
                  <p:cNvPr id="515" name="Freeform 105">
                    <a:extLst>
                      <a:ext uri="{FF2B5EF4-FFF2-40B4-BE49-F238E27FC236}">
                        <a16:creationId xmlns:a16="http://schemas.microsoft.com/office/drawing/2014/main" id="{CFF131A6-089B-0DBF-CD00-03EB5989234A}"/>
                      </a:ext>
                    </a:extLst>
                  </p:cNvPr>
                  <p:cNvSpPr>
                    <a:spLocks/>
                  </p:cNvSpPr>
                  <p:nvPr/>
                </p:nvSpPr>
                <p:spPr bwMode="auto">
                  <a:xfrm>
                    <a:off x="2546" y="3327"/>
                    <a:ext cx="14" cy="24"/>
                  </a:xfrm>
                  <a:custGeom>
                    <a:avLst/>
                    <a:gdLst>
                      <a:gd name="T0" fmla="*/ 0 w 14"/>
                      <a:gd name="T1" fmla="*/ 2 h 24"/>
                      <a:gd name="T2" fmla="*/ 0 w 14"/>
                      <a:gd name="T3" fmla="*/ 23 h 24"/>
                      <a:gd name="T4" fmla="*/ 13 w 14"/>
                      <a:gd name="T5" fmla="*/ 22 h 24"/>
                      <a:gd name="T6" fmla="*/ 13 w 14"/>
                      <a:gd name="T7" fmla="*/ 0 h 24"/>
                      <a:gd name="T8" fmla="*/ 0 w 14"/>
                      <a:gd name="T9" fmla="*/ 2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
                        </a:moveTo>
                        <a:lnTo>
                          <a:pt x="0" y="23"/>
                        </a:lnTo>
                        <a:lnTo>
                          <a:pt x="13" y="22"/>
                        </a:lnTo>
                        <a:lnTo>
                          <a:pt x="13" y="0"/>
                        </a:lnTo>
                        <a:lnTo>
                          <a:pt x="0" y="2"/>
                        </a:lnTo>
                      </a:path>
                    </a:pathLst>
                  </a:custGeom>
                  <a:solidFill>
                    <a:srgbClr val="FF0000"/>
                  </a:solidFill>
                  <a:ln w="12700" cap="rnd">
                    <a:solidFill>
                      <a:srgbClr val="000000"/>
                    </a:solidFill>
                    <a:round/>
                    <a:headEnd/>
                    <a:tailEnd/>
                  </a:ln>
                </p:spPr>
                <p:txBody>
                  <a:bodyPr/>
                  <a:lstStyle/>
                  <a:p>
                    <a:endParaRPr lang="en-US"/>
                  </a:p>
                </p:txBody>
              </p:sp>
            </p:grpSp>
          </p:grpSp>
          <p:grpSp>
            <p:nvGrpSpPr>
              <p:cNvPr id="40" name="Group 106">
                <a:extLst>
                  <a:ext uri="{FF2B5EF4-FFF2-40B4-BE49-F238E27FC236}">
                    <a16:creationId xmlns:a16="http://schemas.microsoft.com/office/drawing/2014/main" id="{37657E43-870C-274A-73FD-8C137C11F476}"/>
                  </a:ext>
                </a:extLst>
              </p:cNvPr>
              <p:cNvGrpSpPr>
                <a:grpSpLocks/>
              </p:cNvGrpSpPr>
              <p:nvPr/>
            </p:nvGrpSpPr>
            <p:grpSpPr bwMode="auto">
              <a:xfrm>
                <a:off x="2238" y="2928"/>
                <a:ext cx="269" cy="538"/>
                <a:chOff x="2238" y="2928"/>
                <a:chExt cx="269" cy="538"/>
              </a:xfrm>
            </p:grpSpPr>
            <p:sp>
              <p:nvSpPr>
                <p:cNvPr id="59" name="Freeform 107">
                  <a:extLst>
                    <a:ext uri="{FF2B5EF4-FFF2-40B4-BE49-F238E27FC236}">
                      <a16:creationId xmlns:a16="http://schemas.microsoft.com/office/drawing/2014/main" id="{0341B3A0-A380-FBD4-CD22-A30E83253ECA}"/>
                    </a:ext>
                  </a:extLst>
                </p:cNvPr>
                <p:cNvSpPr>
                  <a:spLocks/>
                </p:cNvSpPr>
                <p:nvPr/>
              </p:nvSpPr>
              <p:spPr bwMode="auto">
                <a:xfrm>
                  <a:off x="2238" y="2928"/>
                  <a:ext cx="269" cy="510"/>
                </a:xfrm>
                <a:custGeom>
                  <a:avLst/>
                  <a:gdLst>
                    <a:gd name="T0" fmla="*/ 0 w 269"/>
                    <a:gd name="T1" fmla="*/ 7 h 510"/>
                    <a:gd name="T2" fmla="*/ 77 w 269"/>
                    <a:gd name="T3" fmla="*/ 503 h 510"/>
                    <a:gd name="T4" fmla="*/ 268 w 269"/>
                    <a:gd name="T5" fmla="*/ 509 h 510"/>
                    <a:gd name="T6" fmla="*/ 253 w 269"/>
                    <a:gd name="T7" fmla="*/ 0 h 510"/>
                    <a:gd name="T8" fmla="*/ 0 w 269"/>
                    <a:gd name="T9" fmla="*/ 7 h 510"/>
                    <a:gd name="T10" fmla="*/ 0 60000 65536"/>
                    <a:gd name="T11" fmla="*/ 0 60000 65536"/>
                    <a:gd name="T12" fmla="*/ 0 60000 65536"/>
                    <a:gd name="T13" fmla="*/ 0 60000 65536"/>
                    <a:gd name="T14" fmla="*/ 0 60000 65536"/>
                    <a:gd name="T15" fmla="*/ 0 w 269"/>
                    <a:gd name="T16" fmla="*/ 0 h 510"/>
                    <a:gd name="T17" fmla="*/ 269 w 269"/>
                    <a:gd name="T18" fmla="*/ 510 h 510"/>
                  </a:gdLst>
                  <a:ahLst/>
                  <a:cxnLst>
                    <a:cxn ang="T10">
                      <a:pos x="T0" y="T1"/>
                    </a:cxn>
                    <a:cxn ang="T11">
                      <a:pos x="T2" y="T3"/>
                    </a:cxn>
                    <a:cxn ang="T12">
                      <a:pos x="T4" y="T5"/>
                    </a:cxn>
                    <a:cxn ang="T13">
                      <a:pos x="T6" y="T7"/>
                    </a:cxn>
                    <a:cxn ang="T14">
                      <a:pos x="T8" y="T9"/>
                    </a:cxn>
                  </a:cxnLst>
                  <a:rect l="T15" t="T16" r="T17" b="T18"/>
                  <a:pathLst>
                    <a:path w="269" h="510">
                      <a:moveTo>
                        <a:pt x="0" y="7"/>
                      </a:moveTo>
                      <a:lnTo>
                        <a:pt x="77" y="503"/>
                      </a:lnTo>
                      <a:lnTo>
                        <a:pt x="268" y="509"/>
                      </a:lnTo>
                      <a:lnTo>
                        <a:pt x="253" y="0"/>
                      </a:lnTo>
                      <a:lnTo>
                        <a:pt x="0" y="7"/>
                      </a:lnTo>
                    </a:path>
                  </a:pathLst>
                </a:custGeom>
                <a:solidFill>
                  <a:srgbClr val="7F7F9F"/>
                </a:solidFill>
                <a:ln w="12700" cap="rnd">
                  <a:solidFill>
                    <a:srgbClr val="000000"/>
                  </a:solidFill>
                  <a:round/>
                  <a:headEnd/>
                  <a:tailEnd/>
                </a:ln>
              </p:spPr>
              <p:txBody>
                <a:bodyPr/>
                <a:lstStyle/>
                <a:p>
                  <a:endParaRPr lang="en-US"/>
                </a:p>
              </p:txBody>
            </p:sp>
            <p:sp>
              <p:nvSpPr>
                <p:cNvPr id="60" name="Freeform 108">
                  <a:extLst>
                    <a:ext uri="{FF2B5EF4-FFF2-40B4-BE49-F238E27FC236}">
                      <a16:creationId xmlns:a16="http://schemas.microsoft.com/office/drawing/2014/main" id="{D7D33FD7-E9B6-372C-6C08-8D8C3985AA70}"/>
                    </a:ext>
                  </a:extLst>
                </p:cNvPr>
                <p:cNvSpPr>
                  <a:spLocks/>
                </p:cNvSpPr>
                <p:nvPr/>
              </p:nvSpPr>
              <p:spPr bwMode="auto">
                <a:xfrm>
                  <a:off x="2315" y="3430"/>
                  <a:ext cx="192" cy="36"/>
                </a:xfrm>
                <a:custGeom>
                  <a:avLst/>
                  <a:gdLst>
                    <a:gd name="T0" fmla="*/ 0 w 192"/>
                    <a:gd name="T1" fmla="*/ 0 h 36"/>
                    <a:gd name="T2" fmla="*/ 191 w 192"/>
                    <a:gd name="T3" fmla="*/ 7 h 36"/>
                    <a:gd name="T4" fmla="*/ 191 w 192"/>
                    <a:gd name="T5" fmla="*/ 35 h 36"/>
                    <a:gd name="T6" fmla="*/ 3 w 192"/>
                    <a:gd name="T7" fmla="*/ 27 h 36"/>
                    <a:gd name="T8" fmla="*/ 0 w 192"/>
                    <a:gd name="T9" fmla="*/ 0 h 36"/>
                    <a:gd name="T10" fmla="*/ 0 60000 65536"/>
                    <a:gd name="T11" fmla="*/ 0 60000 65536"/>
                    <a:gd name="T12" fmla="*/ 0 60000 65536"/>
                    <a:gd name="T13" fmla="*/ 0 60000 65536"/>
                    <a:gd name="T14" fmla="*/ 0 60000 65536"/>
                    <a:gd name="T15" fmla="*/ 0 w 192"/>
                    <a:gd name="T16" fmla="*/ 0 h 36"/>
                    <a:gd name="T17" fmla="*/ 192 w 192"/>
                    <a:gd name="T18" fmla="*/ 36 h 36"/>
                  </a:gdLst>
                  <a:ahLst/>
                  <a:cxnLst>
                    <a:cxn ang="T10">
                      <a:pos x="T0" y="T1"/>
                    </a:cxn>
                    <a:cxn ang="T11">
                      <a:pos x="T2" y="T3"/>
                    </a:cxn>
                    <a:cxn ang="T12">
                      <a:pos x="T4" y="T5"/>
                    </a:cxn>
                    <a:cxn ang="T13">
                      <a:pos x="T6" y="T7"/>
                    </a:cxn>
                    <a:cxn ang="T14">
                      <a:pos x="T8" y="T9"/>
                    </a:cxn>
                  </a:cxnLst>
                  <a:rect l="T15" t="T16" r="T17" b="T18"/>
                  <a:pathLst>
                    <a:path w="192" h="36">
                      <a:moveTo>
                        <a:pt x="0" y="0"/>
                      </a:moveTo>
                      <a:lnTo>
                        <a:pt x="191" y="7"/>
                      </a:lnTo>
                      <a:lnTo>
                        <a:pt x="191" y="35"/>
                      </a:lnTo>
                      <a:lnTo>
                        <a:pt x="3" y="27"/>
                      </a:lnTo>
                      <a:lnTo>
                        <a:pt x="0" y="0"/>
                      </a:lnTo>
                    </a:path>
                  </a:pathLst>
                </a:custGeom>
                <a:solidFill>
                  <a:srgbClr val="5F5F7F"/>
                </a:solidFill>
                <a:ln w="12700" cap="rnd">
                  <a:solidFill>
                    <a:srgbClr val="000000"/>
                  </a:solidFill>
                  <a:round/>
                  <a:headEnd/>
                  <a:tailEnd/>
                </a:ln>
              </p:spPr>
              <p:txBody>
                <a:bodyPr/>
                <a:lstStyle/>
                <a:p>
                  <a:endParaRPr lang="en-US"/>
                </a:p>
              </p:txBody>
            </p:sp>
          </p:grpSp>
          <p:grpSp>
            <p:nvGrpSpPr>
              <p:cNvPr id="41" name="Group 109">
                <a:extLst>
                  <a:ext uri="{FF2B5EF4-FFF2-40B4-BE49-F238E27FC236}">
                    <a16:creationId xmlns:a16="http://schemas.microsoft.com/office/drawing/2014/main" id="{76E26AEC-EF14-FE19-0769-F5204C5EB616}"/>
                  </a:ext>
                </a:extLst>
              </p:cNvPr>
              <p:cNvGrpSpPr>
                <a:grpSpLocks/>
              </p:cNvGrpSpPr>
              <p:nvPr/>
            </p:nvGrpSpPr>
            <p:grpSpPr bwMode="auto">
              <a:xfrm>
                <a:off x="2250" y="2938"/>
                <a:ext cx="223" cy="13"/>
                <a:chOff x="2250" y="2938"/>
                <a:chExt cx="223" cy="13"/>
              </a:xfrm>
            </p:grpSpPr>
            <p:sp>
              <p:nvSpPr>
                <p:cNvPr id="57" name="Oval 110">
                  <a:extLst>
                    <a:ext uri="{FF2B5EF4-FFF2-40B4-BE49-F238E27FC236}">
                      <a16:creationId xmlns:a16="http://schemas.microsoft.com/office/drawing/2014/main" id="{8A5644DC-8FD2-6F7B-E419-0927039AA1CE}"/>
                    </a:ext>
                  </a:extLst>
                </p:cNvPr>
                <p:cNvSpPr>
                  <a:spLocks noChangeArrowheads="1"/>
                </p:cNvSpPr>
                <p:nvPr/>
              </p:nvSpPr>
              <p:spPr bwMode="auto">
                <a:xfrm>
                  <a:off x="2250" y="2945"/>
                  <a:ext cx="7"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58" name="Oval 111">
                  <a:extLst>
                    <a:ext uri="{FF2B5EF4-FFF2-40B4-BE49-F238E27FC236}">
                      <a16:creationId xmlns:a16="http://schemas.microsoft.com/office/drawing/2014/main" id="{0F7BF164-EA95-5CCE-0749-A9E9FE749576}"/>
                    </a:ext>
                  </a:extLst>
                </p:cNvPr>
                <p:cNvSpPr>
                  <a:spLocks noChangeArrowheads="1"/>
                </p:cNvSpPr>
                <p:nvPr/>
              </p:nvSpPr>
              <p:spPr bwMode="auto">
                <a:xfrm>
                  <a:off x="2468" y="2938"/>
                  <a:ext cx="5" cy="7"/>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42" name="Group 112">
                <a:extLst>
                  <a:ext uri="{FF2B5EF4-FFF2-40B4-BE49-F238E27FC236}">
                    <a16:creationId xmlns:a16="http://schemas.microsoft.com/office/drawing/2014/main" id="{C0BFAD7C-DE14-651C-F578-BB56F0802BE6}"/>
                  </a:ext>
                </a:extLst>
              </p:cNvPr>
              <p:cNvGrpSpPr>
                <a:grpSpLocks/>
              </p:cNvGrpSpPr>
              <p:nvPr/>
            </p:nvGrpSpPr>
            <p:grpSpPr bwMode="auto">
              <a:xfrm>
                <a:off x="2322" y="3418"/>
                <a:ext cx="168" cy="12"/>
                <a:chOff x="2322" y="3418"/>
                <a:chExt cx="168" cy="12"/>
              </a:xfrm>
            </p:grpSpPr>
            <p:sp>
              <p:nvSpPr>
                <p:cNvPr id="55" name="Oval 113">
                  <a:extLst>
                    <a:ext uri="{FF2B5EF4-FFF2-40B4-BE49-F238E27FC236}">
                      <a16:creationId xmlns:a16="http://schemas.microsoft.com/office/drawing/2014/main" id="{76FE78CF-ACED-D7BD-D4E8-127D9BA66545}"/>
                    </a:ext>
                  </a:extLst>
                </p:cNvPr>
                <p:cNvSpPr>
                  <a:spLocks noChangeArrowheads="1"/>
                </p:cNvSpPr>
                <p:nvPr/>
              </p:nvSpPr>
              <p:spPr bwMode="auto">
                <a:xfrm>
                  <a:off x="2322" y="3418"/>
                  <a:ext cx="6"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sp>
              <p:nvSpPr>
                <p:cNvPr id="56" name="Oval 114">
                  <a:extLst>
                    <a:ext uri="{FF2B5EF4-FFF2-40B4-BE49-F238E27FC236}">
                      <a16:creationId xmlns:a16="http://schemas.microsoft.com/office/drawing/2014/main" id="{8360E6D1-23BE-27A0-19BD-F80F33EFB8A8}"/>
                    </a:ext>
                  </a:extLst>
                </p:cNvPr>
                <p:cNvSpPr>
                  <a:spLocks noChangeArrowheads="1"/>
                </p:cNvSpPr>
                <p:nvPr/>
              </p:nvSpPr>
              <p:spPr bwMode="auto">
                <a:xfrm>
                  <a:off x="2486" y="3424"/>
                  <a:ext cx="4" cy="6"/>
                </a:xfrm>
                <a:prstGeom prst="ellipse">
                  <a:avLst/>
                </a:prstGeom>
                <a:solidFill>
                  <a:srgbClr val="000000"/>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endParaRPr lang="en-US"/>
                </a:p>
              </p:txBody>
            </p:sp>
          </p:grpSp>
          <p:grpSp>
            <p:nvGrpSpPr>
              <p:cNvPr id="43" name="Group 115">
                <a:extLst>
                  <a:ext uri="{FF2B5EF4-FFF2-40B4-BE49-F238E27FC236}">
                    <a16:creationId xmlns:a16="http://schemas.microsoft.com/office/drawing/2014/main" id="{CC4750A8-EFDA-994B-4CFB-9188FE048DD2}"/>
                  </a:ext>
                </a:extLst>
              </p:cNvPr>
              <p:cNvGrpSpPr>
                <a:grpSpLocks/>
              </p:cNvGrpSpPr>
              <p:nvPr/>
            </p:nvGrpSpPr>
            <p:grpSpPr bwMode="auto">
              <a:xfrm>
                <a:off x="2394" y="3100"/>
                <a:ext cx="35" cy="66"/>
                <a:chOff x="2394" y="3100"/>
                <a:chExt cx="35" cy="66"/>
              </a:xfrm>
            </p:grpSpPr>
            <p:sp>
              <p:nvSpPr>
                <p:cNvPr id="53" name="Oval 116">
                  <a:extLst>
                    <a:ext uri="{FF2B5EF4-FFF2-40B4-BE49-F238E27FC236}">
                      <a16:creationId xmlns:a16="http://schemas.microsoft.com/office/drawing/2014/main" id="{33822101-6594-8DB0-EB72-6D9FA4F18269}"/>
                    </a:ext>
                  </a:extLst>
                </p:cNvPr>
                <p:cNvSpPr>
                  <a:spLocks noChangeArrowheads="1"/>
                </p:cNvSpPr>
                <p:nvPr/>
              </p:nvSpPr>
              <p:spPr bwMode="auto">
                <a:xfrm>
                  <a:off x="2394" y="3103"/>
                  <a:ext cx="34" cy="63"/>
                </a:xfrm>
                <a:prstGeom prst="ellipse">
                  <a:avLst/>
                </a:prstGeom>
                <a:solidFill>
                  <a:srgbClr val="000000"/>
                </a:solidFill>
                <a:ln w="12700">
                  <a:solidFill>
                    <a:srgbClr val="000000"/>
                  </a:solidFill>
                  <a:round/>
                  <a:headEnd/>
                  <a:tailEnd/>
                </a:ln>
              </p:spPr>
              <p:txBody>
                <a:bodyPr wrap="none" anchor="ctr"/>
                <a:lstStyle/>
                <a:p>
                  <a:endParaRPr lang="en-US"/>
                </a:p>
              </p:txBody>
            </p:sp>
            <p:sp>
              <p:nvSpPr>
                <p:cNvPr id="54" name="Oval 117">
                  <a:extLst>
                    <a:ext uri="{FF2B5EF4-FFF2-40B4-BE49-F238E27FC236}">
                      <a16:creationId xmlns:a16="http://schemas.microsoft.com/office/drawing/2014/main" id="{BE279E6A-CF56-2515-A05C-45782D7C2366}"/>
                    </a:ext>
                  </a:extLst>
                </p:cNvPr>
                <p:cNvSpPr>
                  <a:spLocks noChangeArrowheads="1"/>
                </p:cNvSpPr>
                <p:nvPr/>
              </p:nvSpPr>
              <p:spPr bwMode="auto">
                <a:xfrm>
                  <a:off x="2396" y="3100"/>
                  <a:ext cx="33" cy="64"/>
                </a:xfrm>
                <a:prstGeom prst="ellipse">
                  <a:avLst/>
                </a:prstGeom>
                <a:solidFill>
                  <a:srgbClr val="C0C0C0"/>
                </a:solidFill>
                <a:ln w="12700">
                  <a:solidFill>
                    <a:srgbClr val="000000"/>
                  </a:solidFill>
                  <a:round/>
                  <a:headEnd/>
                  <a:tailEnd/>
                </a:ln>
              </p:spPr>
              <p:txBody>
                <a:bodyPr wrap="none" anchor="ctr"/>
                <a:lstStyle/>
                <a:p>
                  <a:endParaRPr lang="en-US"/>
                </a:p>
              </p:txBody>
            </p:sp>
          </p:grpSp>
          <p:sp>
            <p:nvSpPr>
              <p:cNvPr id="44" name="Oval 118">
                <a:extLst>
                  <a:ext uri="{FF2B5EF4-FFF2-40B4-BE49-F238E27FC236}">
                    <a16:creationId xmlns:a16="http://schemas.microsoft.com/office/drawing/2014/main" id="{3DAB4C16-BA2D-84A7-926E-B5424BB4992D}"/>
                  </a:ext>
                </a:extLst>
              </p:cNvPr>
              <p:cNvSpPr>
                <a:spLocks noChangeArrowheads="1"/>
              </p:cNvSpPr>
              <p:nvPr/>
            </p:nvSpPr>
            <p:spPr bwMode="auto">
              <a:xfrm>
                <a:off x="2308" y="3443"/>
                <a:ext cx="7" cy="4"/>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45" name="Oval 119">
                <a:extLst>
                  <a:ext uri="{FF2B5EF4-FFF2-40B4-BE49-F238E27FC236}">
                    <a16:creationId xmlns:a16="http://schemas.microsoft.com/office/drawing/2014/main" id="{B84E6BEE-B040-D6AB-4F56-EF769D1EF327}"/>
                  </a:ext>
                </a:extLst>
              </p:cNvPr>
              <p:cNvSpPr>
                <a:spLocks noChangeArrowheads="1"/>
              </p:cNvSpPr>
              <p:nvPr/>
            </p:nvSpPr>
            <p:spPr bwMode="auto">
              <a:xfrm>
                <a:off x="2518"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46" name="Oval 120">
                <a:extLst>
                  <a:ext uri="{FF2B5EF4-FFF2-40B4-BE49-F238E27FC236}">
                    <a16:creationId xmlns:a16="http://schemas.microsoft.com/office/drawing/2014/main" id="{A8917509-F663-59F0-535F-C71FBE805BC8}"/>
                  </a:ext>
                </a:extLst>
              </p:cNvPr>
              <p:cNvSpPr>
                <a:spLocks noChangeArrowheads="1"/>
              </p:cNvSpPr>
              <p:nvPr/>
            </p:nvSpPr>
            <p:spPr bwMode="auto">
              <a:xfrm>
                <a:off x="2530" y="2979"/>
                <a:ext cx="70" cy="111"/>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47" name="Oval 121">
                <a:extLst>
                  <a:ext uri="{FF2B5EF4-FFF2-40B4-BE49-F238E27FC236}">
                    <a16:creationId xmlns:a16="http://schemas.microsoft.com/office/drawing/2014/main" id="{9E0328B4-99C7-E9D4-5287-94A4521457DC}"/>
                  </a:ext>
                </a:extLst>
              </p:cNvPr>
              <p:cNvSpPr>
                <a:spLocks noChangeArrowheads="1"/>
              </p:cNvSpPr>
              <p:nvPr/>
            </p:nvSpPr>
            <p:spPr bwMode="auto">
              <a:xfrm>
                <a:off x="2625"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48" name="Oval 122">
                <a:extLst>
                  <a:ext uri="{FF2B5EF4-FFF2-40B4-BE49-F238E27FC236}">
                    <a16:creationId xmlns:a16="http://schemas.microsoft.com/office/drawing/2014/main" id="{FD101E07-DDE2-A219-2E63-98C2BDEF46D5}"/>
                  </a:ext>
                </a:extLst>
              </p:cNvPr>
              <p:cNvSpPr>
                <a:spLocks noChangeArrowheads="1"/>
              </p:cNvSpPr>
              <p:nvPr/>
            </p:nvSpPr>
            <p:spPr bwMode="auto">
              <a:xfrm>
                <a:off x="2637" y="2989"/>
                <a:ext cx="70" cy="11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49" name="Oval 123">
                <a:extLst>
                  <a:ext uri="{FF2B5EF4-FFF2-40B4-BE49-F238E27FC236}">
                    <a16:creationId xmlns:a16="http://schemas.microsoft.com/office/drawing/2014/main" id="{196F7C88-39E9-89D7-1436-AC2A231625BF}"/>
                  </a:ext>
                </a:extLst>
              </p:cNvPr>
              <p:cNvSpPr>
                <a:spLocks noChangeArrowheads="1"/>
              </p:cNvSpPr>
              <p:nvPr/>
            </p:nvSpPr>
            <p:spPr bwMode="auto">
              <a:xfrm>
                <a:off x="2560"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0" name="Oval 124">
                <a:extLst>
                  <a:ext uri="{FF2B5EF4-FFF2-40B4-BE49-F238E27FC236}">
                    <a16:creationId xmlns:a16="http://schemas.microsoft.com/office/drawing/2014/main" id="{CC557520-A1AD-5B9D-C086-8184845FD55C}"/>
                  </a:ext>
                </a:extLst>
              </p:cNvPr>
              <p:cNvSpPr>
                <a:spLocks noChangeArrowheads="1"/>
              </p:cNvSpPr>
              <p:nvPr/>
            </p:nvSpPr>
            <p:spPr bwMode="auto">
              <a:xfrm>
                <a:off x="2566" y="3023"/>
                <a:ext cx="10" cy="23"/>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1" name="Oval 125">
                <a:extLst>
                  <a:ext uri="{FF2B5EF4-FFF2-40B4-BE49-F238E27FC236}">
                    <a16:creationId xmlns:a16="http://schemas.microsoft.com/office/drawing/2014/main" id="{9E8EDDF3-B0E5-6C1D-1EFF-68BCBE657A75}"/>
                  </a:ext>
                </a:extLst>
              </p:cNvPr>
              <p:cNvSpPr>
                <a:spLocks noChangeArrowheads="1"/>
              </p:cNvSpPr>
              <p:nvPr/>
            </p:nvSpPr>
            <p:spPr bwMode="auto">
              <a:xfrm>
                <a:off x="2667"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52" name="Oval 126">
                <a:extLst>
                  <a:ext uri="{FF2B5EF4-FFF2-40B4-BE49-F238E27FC236}">
                    <a16:creationId xmlns:a16="http://schemas.microsoft.com/office/drawing/2014/main" id="{E48DCCD4-1AA6-CDF5-05B8-6D9CC4F6A303}"/>
                  </a:ext>
                </a:extLst>
              </p:cNvPr>
              <p:cNvSpPr>
                <a:spLocks noChangeArrowheads="1"/>
              </p:cNvSpPr>
              <p:nvPr/>
            </p:nvSpPr>
            <p:spPr bwMode="auto">
              <a:xfrm>
                <a:off x="2673" y="3032"/>
                <a:ext cx="10" cy="22"/>
              </a:xfrm>
              <a:prstGeom prst="ellipse">
                <a:avLst/>
              </a:prstGeom>
              <a:solidFill>
                <a:schemeClr val="accent1"/>
              </a:solidFill>
              <a:ln w="12700">
                <a:solidFill>
                  <a:schemeClr val="tx1"/>
                </a:solidFill>
                <a:round/>
                <a:headEnd/>
                <a:tailEnd/>
              </a:ln>
            </p:spPr>
            <p:txBody>
              <a:bodyPr wrap="none" anchor="ctr"/>
              <a:lstStyle/>
              <a:p>
                <a:endParaRPr lang="en-US"/>
              </a:p>
            </p:txBody>
          </p:sp>
        </p:grpSp>
      </p:grpSp>
      <p:pic>
        <p:nvPicPr>
          <p:cNvPr id="697" name="Content Placeholder 9">
            <a:extLst>
              <a:ext uri="{FF2B5EF4-FFF2-40B4-BE49-F238E27FC236}">
                <a16:creationId xmlns:a16="http://schemas.microsoft.com/office/drawing/2014/main" id="{4AC36FD5-F082-53C1-6728-49DD80F4480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5494"/>
          <a:stretch/>
        </p:blipFill>
        <p:spPr>
          <a:xfrm>
            <a:off x="283748" y="5258652"/>
            <a:ext cx="1320354" cy="1089370"/>
          </a:xfrm>
          <a:prstGeom prst="rect">
            <a:avLst/>
          </a:prstGeom>
        </p:spPr>
      </p:pic>
      <p:grpSp>
        <p:nvGrpSpPr>
          <p:cNvPr id="729" name="Group 728">
            <a:extLst>
              <a:ext uri="{FF2B5EF4-FFF2-40B4-BE49-F238E27FC236}">
                <a16:creationId xmlns:a16="http://schemas.microsoft.com/office/drawing/2014/main" id="{2616695D-A679-C2B1-9EC0-04F76ACEFCC1}"/>
              </a:ext>
            </a:extLst>
          </p:cNvPr>
          <p:cNvGrpSpPr/>
          <p:nvPr/>
        </p:nvGrpSpPr>
        <p:grpSpPr>
          <a:xfrm>
            <a:off x="4608978" y="5000610"/>
            <a:ext cx="2481239" cy="1322469"/>
            <a:chOff x="4100578" y="5623334"/>
            <a:chExt cx="2481239" cy="1322469"/>
          </a:xfrm>
        </p:grpSpPr>
        <p:sp>
          <p:nvSpPr>
            <p:cNvPr id="699" name="Rounded Rectangle 698">
              <a:extLst>
                <a:ext uri="{FF2B5EF4-FFF2-40B4-BE49-F238E27FC236}">
                  <a16:creationId xmlns:a16="http://schemas.microsoft.com/office/drawing/2014/main" id="{1A3BAE8E-42A4-F3D9-414E-2C0E834CB2E3}"/>
                </a:ext>
              </a:extLst>
            </p:cNvPr>
            <p:cNvSpPr/>
            <p:nvPr/>
          </p:nvSpPr>
          <p:spPr>
            <a:xfrm>
              <a:off x="4848106" y="5635256"/>
              <a:ext cx="875147" cy="1247877"/>
            </a:xfrm>
            <a:prstGeom prst="round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00" name="Rectangle 699">
              <a:extLst>
                <a:ext uri="{FF2B5EF4-FFF2-40B4-BE49-F238E27FC236}">
                  <a16:creationId xmlns:a16="http://schemas.microsoft.com/office/drawing/2014/main" id="{4FDE15E3-0339-2CC8-044E-6C3BDBCFF79E}"/>
                </a:ext>
              </a:extLst>
            </p:cNvPr>
            <p:cNvSpPr/>
            <p:nvPr/>
          </p:nvSpPr>
          <p:spPr>
            <a:xfrm>
              <a:off x="5210142" y="5766405"/>
              <a:ext cx="385681" cy="27092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900" b="1" dirty="0">
                  <a:solidFill>
                    <a:schemeClr val="tx1"/>
                  </a:solidFill>
                </a:rPr>
                <a:t>enc</a:t>
              </a:r>
            </a:p>
          </p:txBody>
        </p:sp>
        <p:sp>
          <p:nvSpPr>
            <p:cNvPr id="701" name="Rectangle 700">
              <a:extLst>
                <a:ext uri="{FF2B5EF4-FFF2-40B4-BE49-F238E27FC236}">
                  <a16:creationId xmlns:a16="http://schemas.microsoft.com/office/drawing/2014/main" id="{848DE3AE-8203-BFAE-7C1D-1EEEC568F5E1}"/>
                </a:ext>
              </a:extLst>
            </p:cNvPr>
            <p:cNvSpPr/>
            <p:nvPr/>
          </p:nvSpPr>
          <p:spPr>
            <a:xfrm>
              <a:off x="5210142" y="6440314"/>
              <a:ext cx="385681" cy="270925"/>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900" b="1" dirty="0">
                  <a:solidFill>
                    <a:schemeClr val="tx1"/>
                  </a:solidFill>
                </a:rPr>
                <a:t>dec</a:t>
              </a:r>
            </a:p>
          </p:txBody>
        </p:sp>
        <p:sp>
          <p:nvSpPr>
            <p:cNvPr id="702" name="Rectangle 701">
              <a:extLst>
                <a:ext uri="{FF2B5EF4-FFF2-40B4-BE49-F238E27FC236}">
                  <a16:creationId xmlns:a16="http://schemas.microsoft.com/office/drawing/2014/main" id="{3D74C1D1-CD01-57DD-874F-EBC5901D3F80}"/>
                </a:ext>
              </a:extLst>
            </p:cNvPr>
            <p:cNvSpPr/>
            <p:nvPr/>
          </p:nvSpPr>
          <p:spPr>
            <a:xfrm>
              <a:off x="4874452" y="6190735"/>
              <a:ext cx="475120" cy="201070"/>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b="1" dirty="0" err="1">
                  <a:solidFill>
                    <a:schemeClr val="tx1"/>
                  </a:solidFill>
                </a:rPr>
                <a:t>kGen</a:t>
              </a:r>
              <a:endParaRPr lang="en-US" sz="1000" b="1" dirty="0">
                <a:solidFill>
                  <a:schemeClr val="tx1"/>
                </a:solidFill>
              </a:endParaRPr>
            </a:p>
          </p:txBody>
        </p:sp>
        <p:cxnSp>
          <p:nvCxnSpPr>
            <p:cNvPr id="704" name="Elbow Connector 703">
              <a:extLst>
                <a:ext uri="{FF2B5EF4-FFF2-40B4-BE49-F238E27FC236}">
                  <a16:creationId xmlns:a16="http://schemas.microsoft.com/office/drawing/2014/main" id="{49395517-99D5-7CE1-03D2-E48FD154992D}"/>
                </a:ext>
              </a:extLst>
            </p:cNvPr>
            <p:cNvCxnSpPr>
              <a:cxnSpLocks/>
              <a:stCxn id="702" idx="3"/>
            </p:cNvCxnSpPr>
            <p:nvPr/>
          </p:nvCxnSpPr>
          <p:spPr>
            <a:xfrm>
              <a:off x="5349572" y="6291270"/>
              <a:ext cx="180593" cy="253614"/>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705" name="TextBox 704">
              <a:extLst>
                <a:ext uri="{FF2B5EF4-FFF2-40B4-BE49-F238E27FC236}">
                  <a16:creationId xmlns:a16="http://schemas.microsoft.com/office/drawing/2014/main" id="{FAAAAE1F-A05D-6ACC-E3F2-E4744275E2D2}"/>
                </a:ext>
              </a:extLst>
            </p:cNvPr>
            <p:cNvSpPr txBox="1"/>
            <p:nvPr/>
          </p:nvSpPr>
          <p:spPr>
            <a:xfrm>
              <a:off x="4100578" y="5724313"/>
              <a:ext cx="584977" cy="400110"/>
            </a:xfrm>
            <a:prstGeom prst="rect">
              <a:avLst/>
            </a:prstGeom>
            <a:noFill/>
          </p:spPr>
          <p:txBody>
            <a:bodyPr wrap="square" rtlCol="0">
              <a:spAutoFit/>
            </a:bodyPr>
            <a:lstStyle/>
            <a:p>
              <a:pPr algn="ctr"/>
              <a:r>
                <a:rPr lang="en-US" sz="1000" b="1" dirty="0">
                  <a:solidFill>
                    <a:srgbClr val="2E519E"/>
                  </a:solidFill>
                </a:rPr>
                <a:t>Input Data</a:t>
              </a:r>
            </a:p>
          </p:txBody>
        </p:sp>
        <p:cxnSp>
          <p:nvCxnSpPr>
            <p:cNvPr id="706" name="Straight Arrow Connector 705">
              <a:extLst>
                <a:ext uri="{FF2B5EF4-FFF2-40B4-BE49-F238E27FC236}">
                  <a16:creationId xmlns:a16="http://schemas.microsoft.com/office/drawing/2014/main" id="{9EE89414-18FB-A374-27B7-F44316FC4CAF}"/>
                </a:ext>
              </a:extLst>
            </p:cNvPr>
            <p:cNvCxnSpPr>
              <a:cxnSpLocks/>
              <a:stCxn id="705" idx="3"/>
              <a:endCxn id="700" idx="1"/>
            </p:cNvCxnSpPr>
            <p:nvPr/>
          </p:nvCxnSpPr>
          <p:spPr>
            <a:xfrm flipV="1">
              <a:off x="4685555" y="5901868"/>
              <a:ext cx="524587" cy="225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07" name="TextBox 706">
              <a:extLst>
                <a:ext uri="{FF2B5EF4-FFF2-40B4-BE49-F238E27FC236}">
                  <a16:creationId xmlns:a16="http://schemas.microsoft.com/office/drawing/2014/main" id="{24C484DD-46B6-DEB1-A19F-B829E0859972}"/>
                </a:ext>
              </a:extLst>
            </p:cNvPr>
            <p:cNvSpPr txBox="1"/>
            <p:nvPr/>
          </p:nvSpPr>
          <p:spPr>
            <a:xfrm>
              <a:off x="4176133" y="6391805"/>
              <a:ext cx="656937" cy="553998"/>
            </a:xfrm>
            <a:prstGeom prst="rect">
              <a:avLst/>
            </a:prstGeom>
            <a:noFill/>
          </p:spPr>
          <p:txBody>
            <a:bodyPr wrap="square" rtlCol="0">
              <a:spAutoFit/>
            </a:bodyPr>
            <a:lstStyle/>
            <a:p>
              <a:pPr algn="ctr"/>
              <a:r>
                <a:rPr lang="en-US" sz="1000" b="1" dirty="0">
                  <a:solidFill>
                    <a:srgbClr val="2E519E"/>
                  </a:solidFill>
                </a:rPr>
                <a:t>Output Response</a:t>
              </a:r>
            </a:p>
          </p:txBody>
        </p:sp>
        <p:cxnSp>
          <p:nvCxnSpPr>
            <p:cNvPr id="708" name="Straight Arrow Connector 707">
              <a:extLst>
                <a:ext uri="{FF2B5EF4-FFF2-40B4-BE49-F238E27FC236}">
                  <a16:creationId xmlns:a16="http://schemas.microsoft.com/office/drawing/2014/main" id="{BBA0BA2F-E671-861D-0E2D-73C745225976}"/>
                </a:ext>
              </a:extLst>
            </p:cNvPr>
            <p:cNvCxnSpPr>
              <a:stCxn id="707" idx="3"/>
            </p:cNvCxnSpPr>
            <p:nvPr/>
          </p:nvCxnSpPr>
          <p:spPr>
            <a:xfrm flipV="1">
              <a:off x="4833070" y="6569361"/>
              <a:ext cx="377072" cy="99443"/>
            </a:xfrm>
            <a:prstGeom prst="straightConnector1">
              <a:avLst/>
            </a:prstGeom>
            <a:ln w="28575">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09" name="Rounded Rectangle 708">
              <a:extLst>
                <a:ext uri="{FF2B5EF4-FFF2-40B4-BE49-F238E27FC236}">
                  <a16:creationId xmlns:a16="http://schemas.microsoft.com/office/drawing/2014/main" id="{6004219C-55C1-4AD2-0140-1BE61B5D5F43}"/>
                </a:ext>
              </a:extLst>
            </p:cNvPr>
            <p:cNvSpPr/>
            <p:nvPr/>
          </p:nvSpPr>
          <p:spPr>
            <a:xfrm>
              <a:off x="5945548" y="5623334"/>
              <a:ext cx="636269" cy="1247877"/>
            </a:xfrm>
            <a:prstGeom prst="round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10" name="Rectangle 709">
              <a:extLst>
                <a:ext uri="{FF2B5EF4-FFF2-40B4-BE49-F238E27FC236}">
                  <a16:creationId xmlns:a16="http://schemas.microsoft.com/office/drawing/2014/main" id="{733A712F-F12D-E758-BAE8-D425D2F2D008}"/>
                </a:ext>
              </a:extLst>
            </p:cNvPr>
            <p:cNvSpPr/>
            <p:nvPr/>
          </p:nvSpPr>
          <p:spPr>
            <a:xfrm>
              <a:off x="6047742" y="6110444"/>
              <a:ext cx="407352" cy="27365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700" b="1" dirty="0">
                  <a:solidFill>
                    <a:schemeClr val="tx1"/>
                  </a:solidFill>
                </a:rPr>
                <a:t>Evaluation</a:t>
              </a:r>
            </a:p>
          </p:txBody>
        </p:sp>
        <p:cxnSp>
          <p:nvCxnSpPr>
            <p:cNvPr id="711" name="Elbow Connector 710">
              <a:extLst>
                <a:ext uri="{FF2B5EF4-FFF2-40B4-BE49-F238E27FC236}">
                  <a16:creationId xmlns:a16="http://schemas.microsoft.com/office/drawing/2014/main" id="{D024C21C-7A0A-5F27-EABD-D8CB2E717996}"/>
                </a:ext>
              </a:extLst>
            </p:cNvPr>
            <p:cNvCxnSpPr>
              <a:stCxn id="700" idx="3"/>
              <a:endCxn id="710" idx="0"/>
            </p:cNvCxnSpPr>
            <p:nvPr/>
          </p:nvCxnSpPr>
          <p:spPr>
            <a:xfrm>
              <a:off x="5595823" y="5901868"/>
              <a:ext cx="655595" cy="208576"/>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Elbow Connector 711">
              <a:extLst>
                <a:ext uri="{FF2B5EF4-FFF2-40B4-BE49-F238E27FC236}">
                  <a16:creationId xmlns:a16="http://schemas.microsoft.com/office/drawing/2014/main" id="{E96556A4-7764-38AD-AED1-8AA095FA63FF}"/>
                </a:ext>
              </a:extLst>
            </p:cNvPr>
            <p:cNvCxnSpPr>
              <a:stCxn id="710" idx="2"/>
              <a:endCxn id="701" idx="3"/>
            </p:cNvCxnSpPr>
            <p:nvPr/>
          </p:nvCxnSpPr>
          <p:spPr>
            <a:xfrm rot="5400000">
              <a:off x="5827783" y="6152142"/>
              <a:ext cx="191675" cy="655595"/>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6" name="Elbow Connector 725">
              <a:extLst>
                <a:ext uri="{FF2B5EF4-FFF2-40B4-BE49-F238E27FC236}">
                  <a16:creationId xmlns:a16="http://schemas.microsoft.com/office/drawing/2014/main" id="{92CADEA5-3F5A-D124-139C-C17A7BCD78CA}"/>
                </a:ext>
              </a:extLst>
            </p:cNvPr>
            <p:cNvCxnSpPr>
              <a:cxnSpLocks/>
            </p:cNvCxnSpPr>
            <p:nvPr/>
          </p:nvCxnSpPr>
          <p:spPr>
            <a:xfrm flipV="1">
              <a:off x="5238931" y="6017636"/>
              <a:ext cx="221281" cy="184475"/>
            </a:xfrm>
            <a:prstGeom prst="bentConnector3">
              <a:avLst>
                <a:gd name="adj1" fmla="val 203308"/>
              </a:avLst>
            </a:prstGeom>
            <a:ln w="28575">
              <a:tailEnd type="triangle"/>
            </a:ln>
          </p:spPr>
          <p:style>
            <a:lnRef idx="1">
              <a:schemeClr val="accent4"/>
            </a:lnRef>
            <a:fillRef idx="0">
              <a:schemeClr val="accent4"/>
            </a:fillRef>
            <a:effectRef idx="0">
              <a:schemeClr val="accent4"/>
            </a:effectRef>
            <a:fontRef idx="minor">
              <a:schemeClr val="tx1"/>
            </a:fontRef>
          </p:style>
        </p:cxnSp>
      </p:grpSp>
      <p:pic>
        <p:nvPicPr>
          <p:cNvPr id="728" name="Content Placeholder 8">
            <a:extLst>
              <a:ext uri="{FF2B5EF4-FFF2-40B4-BE49-F238E27FC236}">
                <a16:creationId xmlns:a16="http://schemas.microsoft.com/office/drawing/2014/main" id="{B804C6E7-1E40-346D-6FF9-8B91F42ED2E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303263" y="5035145"/>
            <a:ext cx="1192668" cy="1213821"/>
          </a:xfrm>
          <a:prstGeom prst="rect">
            <a:avLst/>
          </a:prstGeom>
        </p:spPr>
      </p:pic>
      <p:sp>
        <p:nvSpPr>
          <p:cNvPr id="11" name="Google Shape;544;p47">
            <a:extLst>
              <a:ext uri="{FF2B5EF4-FFF2-40B4-BE49-F238E27FC236}">
                <a16:creationId xmlns:a16="http://schemas.microsoft.com/office/drawing/2014/main" id="{EB049672-CFB0-A065-A26D-B1EA020F6BD9}"/>
              </a:ext>
            </a:extLst>
          </p:cNvPr>
          <p:cNvSpPr/>
          <p:nvPr/>
        </p:nvSpPr>
        <p:spPr>
          <a:xfrm>
            <a:off x="667269" y="1557520"/>
            <a:ext cx="2059964" cy="1194854"/>
          </a:xfrm>
          <a:prstGeom prst="flowChartProcess">
            <a:avLst/>
          </a:prstGeom>
          <a:solidFill>
            <a:srgbClr val="92D050"/>
          </a:solidFill>
          <a:ln w="38100">
            <a:noFill/>
          </a:ln>
        </p:spPr>
        <p:txBody>
          <a:bodyPr spcFirstLastPara="1" wrap="square" lIns="91425" tIns="91425" rIns="91425" bIns="91425" anchor="ctr" anchorCtr="0">
            <a:noAutofit/>
          </a:bodyPr>
          <a:lstStyle/>
          <a:p>
            <a:pPr algn="l">
              <a:spcBef>
                <a:spcPts val="0"/>
              </a:spcBef>
              <a:spcAft>
                <a:spcPts val="0"/>
              </a:spcAft>
            </a:pPr>
            <a:endParaRPr/>
          </a:p>
        </p:txBody>
      </p:sp>
      <p:grpSp>
        <p:nvGrpSpPr>
          <p:cNvPr id="713" name="Group 712">
            <a:extLst>
              <a:ext uri="{FF2B5EF4-FFF2-40B4-BE49-F238E27FC236}">
                <a16:creationId xmlns:a16="http://schemas.microsoft.com/office/drawing/2014/main" id="{31BF5850-8077-EFC4-5DA9-5A0658346A49}"/>
              </a:ext>
            </a:extLst>
          </p:cNvPr>
          <p:cNvGrpSpPr/>
          <p:nvPr/>
        </p:nvGrpSpPr>
        <p:grpSpPr>
          <a:xfrm>
            <a:off x="6328543" y="1115507"/>
            <a:ext cx="1932418" cy="1636868"/>
            <a:chOff x="6328543" y="1208240"/>
            <a:chExt cx="1932418" cy="1636868"/>
          </a:xfrm>
        </p:grpSpPr>
        <p:sp>
          <p:nvSpPr>
            <p:cNvPr id="714" name="Google Shape;548;p47">
              <a:extLst>
                <a:ext uri="{FF2B5EF4-FFF2-40B4-BE49-F238E27FC236}">
                  <a16:creationId xmlns:a16="http://schemas.microsoft.com/office/drawing/2014/main" id="{B88D1F9F-B918-18BC-E103-762832A4BCB4}"/>
                </a:ext>
              </a:extLst>
            </p:cNvPr>
            <p:cNvSpPr/>
            <p:nvPr/>
          </p:nvSpPr>
          <p:spPr>
            <a:xfrm>
              <a:off x="7225577" y="1208240"/>
              <a:ext cx="66795" cy="610989"/>
            </a:xfrm>
            <a:prstGeom prst="rect">
              <a:avLst/>
            </a:prstGeom>
            <a:solidFill>
              <a:srgbClr val="F2E449"/>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715" name="Google Shape;554;p47">
              <a:extLst>
                <a:ext uri="{FF2B5EF4-FFF2-40B4-BE49-F238E27FC236}">
                  <a16:creationId xmlns:a16="http://schemas.microsoft.com/office/drawing/2014/main" id="{B6B79BAB-D936-7491-71BC-9F894D3E7AD9}"/>
                </a:ext>
              </a:extLst>
            </p:cNvPr>
            <p:cNvSpPr txBox="1"/>
            <p:nvPr/>
          </p:nvSpPr>
          <p:spPr>
            <a:xfrm>
              <a:off x="6328543" y="1675214"/>
              <a:ext cx="1932418" cy="1169894"/>
            </a:xfrm>
            <a:prstGeom prst="rect">
              <a:avLst/>
            </a:prstGeom>
            <a:solidFill>
              <a:srgbClr val="F2E449"/>
            </a:solidFill>
            <a:ln w="57150">
              <a:noFill/>
            </a:ln>
          </p:spPr>
          <p:txBody>
            <a:bodyPr spcFirstLastPara="1" wrap="square" lIns="91425" tIns="91425" rIns="91425" bIns="91425" anchor="ctr" anchorCtr="0">
              <a:noAutofit/>
            </a:bodyPr>
            <a:lstStyle/>
            <a:p>
              <a:pPr>
                <a:spcBef>
                  <a:spcPts val="0"/>
                </a:spcBef>
                <a:spcAft>
                  <a:spcPts val="0"/>
                </a:spcAft>
              </a:pPr>
              <a:r>
                <a:rPr lang="en-US" sz="2800" dirty="0">
                  <a:latin typeface="Calibri" panose="020F0502020204030204" pitchFamily="34" charset="0"/>
                  <a:ea typeface="Avenir"/>
                  <a:cs typeface="Calibri" panose="020F0502020204030204" pitchFamily="34" charset="0"/>
                  <a:sym typeface="Avenir"/>
                </a:rPr>
                <a:t>Use/Infer </a:t>
              </a:r>
            </a:p>
            <a:p>
              <a:pPr>
                <a:spcBef>
                  <a:spcPts val="0"/>
                </a:spcBef>
                <a:spcAft>
                  <a:spcPts val="0"/>
                </a:spcAft>
              </a:pPr>
              <a:r>
                <a:rPr lang="en-US" sz="1500" dirty="0">
                  <a:latin typeface="Calibri" panose="020F0502020204030204" pitchFamily="34" charset="0"/>
                  <a:ea typeface="Avenir"/>
                  <a:cs typeface="Calibri" panose="020F0502020204030204" pitchFamily="34" charset="0"/>
                  <a:sym typeface="Avenir"/>
                </a:rPr>
                <a:t>Model n new distributions of data</a:t>
              </a:r>
            </a:p>
          </p:txBody>
        </p:sp>
      </p:grpSp>
      <p:sp>
        <p:nvSpPr>
          <p:cNvPr id="716" name="Google Shape;557;p47">
            <a:extLst>
              <a:ext uri="{FF2B5EF4-FFF2-40B4-BE49-F238E27FC236}">
                <a16:creationId xmlns:a16="http://schemas.microsoft.com/office/drawing/2014/main" id="{A8AAE155-F704-3DBF-0A8F-704A7F815C6D}"/>
              </a:ext>
            </a:extLst>
          </p:cNvPr>
          <p:cNvSpPr txBox="1"/>
          <p:nvPr/>
        </p:nvSpPr>
        <p:spPr>
          <a:xfrm>
            <a:off x="706431" y="1564728"/>
            <a:ext cx="1981640" cy="1076992"/>
          </a:xfrm>
          <a:prstGeom prst="rect">
            <a:avLst/>
          </a:prstGeom>
          <a:noFill/>
          <a:ln w="38100">
            <a:noFill/>
          </a:ln>
        </p:spPr>
        <p:txBody>
          <a:bodyPr spcFirstLastPara="1" wrap="square" lIns="91425" tIns="91425" rIns="91425" bIns="91425" anchor="ctr" anchorCtr="0">
            <a:noAutofit/>
          </a:bodyPr>
          <a:lstStyle/>
          <a:p>
            <a:pPr>
              <a:lnSpc>
                <a:spcPct val="115000"/>
              </a:lnSpc>
              <a:spcBef>
                <a:spcPts val="0"/>
              </a:spcBef>
              <a:spcAft>
                <a:spcPts val="0"/>
              </a:spcAft>
              <a:buClr>
                <a:srgbClr val="000000"/>
              </a:buClr>
              <a:buSzPts val="1100"/>
            </a:pPr>
            <a:r>
              <a:rPr lang="en-US" sz="3200" dirty="0">
                <a:latin typeface="Calibri" panose="020F0502020204030204" pitchFamily="34" charset="0"/>
                <a:ea typeface="Avenir"/>
                <a:cs typeface="Calibri" panose="020F0502020204030204" pitchFamily="34" charset="0"/>
                <a:sym typeface="Avenir"/>
              </a:rPr>
              <a:t>Train</a:t>
            </a:r>
            <a:endParaRPr lang="en-US" sz="2000" dirty="0">
              <a:latin typeface="Calibri" panose="020F0502020204030204" pitchFamily="34" charset="0"/>
              <a:ea typeface="Avenir"/>
              <a:cs typeface="Calibri" panose="020F0502020204030204" pitchFamily="34" charset="0"/>
              <a:sym typeface="Avenir"/>
            </a:endParaRPr>
          </a:p>
          <a:p>
            <a:pPr>
              <a:spcBef>
                <a:spcPts val="0"/>
              </a:spcBef>
              <a:spcAft>
                <a:spcPts val="0"/>
              </a:spcAft>
              <a:buClr>
                <a:srgbClr val="000000"/>
              </a:buClr>
              <a:buSzPts val="1100"/>
            </a:pPr>
            <a:r>
              <a:rPr lang="en-US" sz="1500" dirty="0">
                <a:latin typeface="Calibri" panose="020F0502020204030204" pitchFamily="34" charset="0"/>
                <a:ea typeface="Avenir"/>
                <a:cs typeface="Calibri" panose="020F0502020204030204" pitchFamily="34" charset="0"/>
                <a:sym typeface="Avenir"/>
              </a:rPr>
              <a:t>Use existing data to build ML model</a:t>
            </a:r>
          </a:p>
        </p:txBody>
      </p:sp>
      <p:sp>
        <p:nvSpPr>
          <p:cNvPr id="717" name="Google Shape;551;p47">
            <a:extLst>
              <a:ext uri="{FF2B5EF4-FFF2-40B4-BE49-F238E27FC236}">
                <a16:creationId xmlns:a16="http://schemas.microsoft.com/office/drawing/2014/main" id="{0BCC10B3-B3A3-77B4-AC71-ACE4CF0EF199}"/>
              </a:ext>
            </a:extLst>
          </p:cNvPr>
          <p:cNvSpPr/>
          <p:nvPr/>
        </p:nvSpPr>
        <p:spPr>
          <a:xfrm>
            <a:off x="118186" y="729916"/>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sp>
        <p:nvSpPr>
          <p:cNvPr id="718" name="TextBox 717">
            <a:extLst>
              <a:ext uri="{FF2B5EF4-FFF2-40B4-BE49-F238E27FC236}">
                <a16:creationId xmlns:a16="http://schemas.microsoft.com/office/drawing/2014/main" id="{B674DD01-B535-8002-F049-9F992106CE47}"/>
              </a:ext>
            </a:extLst>
          </p:cNvPr>
          <p:cNvSpPr txBox="1"/>
          <p:nvPr/>
        </p:nvSpPr>
        <p:spPr>
          <a:xfrm>
            <a:off x="322899" y="901815"/>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Post Development       </a:t>
            </a:r>
            <a:r>
              <a:rPr lang="en-IL" sz="2300" dirty="0">
                <a:latin typeface="Calibri" panose="020F0502020204030204" pitchFamily="34" charset="0"/>
                <a:cs typeface="Calibri" panose="020F0502020204030204" pitchFamily="34" charset="0"/>
              </a:rPr>
              <a:t>Into the Future</a:t>
            </a:r>
          </a:p>
        </p:txBody>
      </p:sp>
    </p:spTree>
    <p:extLst>
      <p:ext uri="{BB962C8B-B14F-4D97-AF65-F5344CB8AC3E}">
        <p14:creationId xmlns:p14="http://schemas.microsoft.com/office/powerpoint/2010/main" val="394656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61" name="Google Shape;561;p47"/>
          <p:cNvSpPr txBox="1">
            <a:spLocks noGrp="1"/>
          </p:cNvSpPr>
          <p:nvPr>
            <p:ph type="title" idx="4294967295"/>
          </p:nvPr>
        </p:nvSpPr>
        <p:spPr>
          <a:xfrm>
            <a:off x="477729" y="170489"/>
            <a:ext cx="7886700" cy="777165"/>
          </a:xfrm>
          <a:prstGeom prst="rect">
            <a:avLst/>
          </a:prstGeom>
          <a:noFill/>
          <a:ln>
            <a:noFill/>
          </a:ln>
        </p:spPr>
        <p:txBody>
          <a:bodyPr spcFirstLastPara="1" vert="horz" wrap="square"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spcBef>
                <a:spcPts val="0"/>
              </a:spcBef>
              <a:buSzPts val="1400"/>
            </a:pPr>
            <a:r>
              <a:rPr lang="en-US" dirty="0">
                <a:solidFill>
                  <a:schemeClr val="accent1"/>
                </a:solidFill>
              </a:rPr>
              <a:t>Privacy at Training</a:t>
            </a:r>
            <a:endParaRPr sz="3600" dirty="0">
              <a:solidFill>
                <a:schemeClr val="accent1"/>
              </a:solidFill>
            </a:endParaRPr>
          </a:p>
        </p:txBody>
      </p:sp>
      <p:sp>
        <p:nvSpPr>
          <p:cNvPr id="4" name="TextBox 3">
            <a:extLst>
              <a:ext uri="{FF2B5EF4-FFF2-40B4-BE49-F238E27FC236}">
                <a16:creationId xmlns:a16="http://schemas.microsoft.com/office/drawing/2014/main" id="{438F239E-27DB-51EC-8A15-F094F8F70F50}"/>
              </a:ext>
            </a:extLst>
          </p:cNvPr>
          <p:cNvSpPr txBox="1"/>
          <p:nvPr/>
        </p:nvSpPr>
        <p:spPr>
          <a:xfrm>
            <a:off x="4590549" y="1668673"/>
            <a:ext cx="3881127" cy="907941"/>
          </a:xfrm>
          <a:prstGeom prst="rect">
            <a:avLst/>
          </a:prstGeom>
          <a:noFill/>
        </p:spPr>
        <p:txBody>
          <a:bodyPr wrap="none" rtlCol="0">
            <a:spAutoFit/>
          </a:bodyPr>
          <a:lstStyle/>
          <a:p>
            <a:pPr marL="457200" indent="-457200" algn="l">
              <a:spcBef>
                <a:spcPts val="600"/>
              </a:spcBef>
              <a:buAutoNum type="arabicParenBoth"/>
            </a:pPr>
            <a:r>
              <a:rPr lang="en-IL" dirty="0">
                <a:latin typeface="Calibri" panose="020F0502020204030204" pitchFamily="34" charset="0"/>
                <a:cs typeface="Calibri" panose="020F0502020204030204" pitchFamily="34" charset="0"/>
              </a:rPr>
              <a:t>Encrypted Compute Stage</a:t>
            </a:r>
          </a:p>
          <a:p>
            <a:pPr marL="457200" indent="-457200" algn="l">
              <a:spcBef>
                <a:spcPts val="600"/>
              </a:spcBef>
              <a:buAutoNum type="arabicParenBoth"/>
            </a:pPr>
            <a:r>
              <a:rPr lang="en-IL">
                <a:latin typeface="Calibri" panose="020F0502020204030204" pitchFamily="34" charset="0"/>
                <a:cs typeface="Calibri" panose="020F0502020204030204" pitchFamily="34" charset="0"/>
              </a:rPr>
              <a:t>Decrypt </a:t>
            </a:r>
            <a:r>
              <a:rPr lang="en-IL" dirty="0">
                <a:latin typeface="Calibri" panose="020F0502020204030204" pitchFamily="34" charset="0"/>
                <a:cs typeface="Calibri" panose="020F0502020204030204" pitchFamily="34" charset="0"/>
              </a:rPr>
              <a:t>stage</a:t>
            </a:r>
          </a:p>
        </p:txBody>
      </p:sp>
      <p:sp>
        <p:nvSpPr>
          <p:cNvPr id="7" name="Rectangle: Top Corners Snipped 26">
            <a:extLst>
              <a:ext uri="{FF2B5EF4-FFF2-40B4-BE49-F238E27FC236}">
                <a16:creationId xmlns:a16="http://schemas.microsoft.com/office/drawing/2014/main" id="{20FDC288-B77D-BE81-8EFA-6F30668615F0}"/>
              </a:ext>
            </a:extLst>
          </p:cNvPr>
          <p:cNvSpPr/>
          <p:nvPr/>
        </p:nvSpPr>
        <p:spPr>
          <a:xfrm rot="10800000">
            <a:off x="399494" y="3758843"/>
            <a:ext cx="2603666" cy="1083019"/>
          </a:xfrm>
          <a:prstGeom prst="snip2Same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Arrow: Down 28">
            <a:extLst>
              <a:ext uri="{FF2B5EF4-FFF2-40B4-BE49-F238E27FC236}">
                <a16:creationId xmlns:a16="http://schemas.microsoft.com/office/drawing/2014/main" id="{8F9E4814-1C1A-3D86-6345-99B5574F4956}"/>
              </a:ext>
            </a:extLst>
          </p:cNvPr>
          <p:cNvSpPr/>
          <p:nvPr/>
        </p:nvSpPr>
        <p:spPr>
          <a:xfrm>
            <a:off x="1581077" y="3442963"/>
            <a:ext cx="215473" cy="304750"/>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2C8684B2-14A6-75C2-05DB-227E88331922}"/>
              </a:ext>
            </a:extLst>
          </p:cNvPr>
          <p:cNvSpPr txBox="1"/>
          <p:nvPr/>
        </p:nvSpPr>
        <p:spPr>
          <a:xfrm>
            <a:off x="322899" y="3888759"/>
            <a:ext cx="26972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Times New Roman" panose="02020603050405020304" pitchFamily="18" charset="0"/>
              </a:rPr>
              <a:t>Run training algorithm without </a:t>
            </a:r>
            <a:r>
              <a:rPr lang="en-US" sz="1600" dirty="0">
                <a:solidFill>
                  <a:prstClr val="white"/>
                </a:solidFill>
                <a:latin typeface="Palatino Linotype" panose="02040502050505030304" pitchFamily="18" charset="0"/>
                <a:ea typeface="+mn-ea"/>
                <a:cs typeface="Times New Roman" panose="02020603050405020304" pitchFamily="18" charset="0"/>
              </a:rPr>
              <a:t>ever decrypting training data</a:t>
            </a:r>
            <a:r>
              <a:rPr kumimoji="0" lang="en-US" sz="16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Times New Roman" panose="02020603050405020304" pitchFamily="18" charset="0"/>
              </a:rPr>
              <a:t> </a:t>
            </a:r>
            <a:endPar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a:extLst>
              <a:ext uri="{FF2B5EF4-FFF2-40B4-BE49-F238E27FC236}">
                <a16:creationId xmlns:a16="http://schemas.microsoft.com/office/drawing/2014/main" id="{2B572C83-1B3C-1CAC-0BC6-B71FA019C6FA}"/>
              </a:ext>
            </a:extLst>
          </p:cNvPr>
          <p:cNvSpPr/>
          <p:nvPr/>
        </p:nvSpPr>
        <p:spPr>
          <a:xfrm>
            <a:off x="667269" y="5167541"/>
            <a:ext cx="2089104" cy="388701"/>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Enc(h)</a:t>
            </a:r>
          </a:p>
        </p:txBody>
      </p:sp>
      <p:sp>
        <p:nvSpPr>
          <p:cNvPr id="698" name="Arrow: Down 28">
            <a:extLst>
              <a:ext uri="{FF2B5EF4-FFF2-40B4-BE49-F238E27FC236}">
                <a16:creationId xmlns:a16="http://schemas.microsoft.com/office/drawing/2014/main" id="{D8C56ABA-7D5A-DCD9-6565-6DE5DE6766D8}"/>
              </a:ext>
            </a:extLst>
          </p:cNvPr>
          <p:cNvSpPr txBox="1">
            <a:spLocks/>
          </p:cNvSpPr>
          <p:nvPr/>
        </p:nvSpPr>
        <p:spPr>
          <a:xfrm>
            <a:off x="1607986" y="4860923"/>
            <a:ext cx="186867" cy="307662"/>
          </a:xfrm>
          <a:prstGeom prst="downArrow">
            <a:avLst>
              <a:gd name="adj1" fmla="val 50000"/>
              <a:gd name="adj2" fmla="val 4939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1" name="TextBox 720">
                <a:extLst>
                  <a:ext uri="{FF2B5EF4-FFF2-40B4-BE49-F238E27FC236}">
                    <a16:creationId xmlns:a16="http://schemas.microsoft.com/office/drawing/2014/main" id="{9BB5965E-C9D5-9D86-C9D5-C590A847A395}"/>
                  </a:ext>
                </a:extLst>
              </p:cNvPr>
              <p:cNvSpPr txBox="1"/>
              <p:nvPr/>
            </p:nvSpPr>
            <p:spPr>
              <a:xfrm>
                <a:off x="305917" y="3028890"/>
                <a:ext cx="3482877" cy="400110"/>
              </a:xfrm>
              <a:prstGeom prst="rect">
                <a:avLst/>
              </a:prstGeom>
              <a:solidFill>
                <a:schemeClr val="bg2"/>
              </a:solid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𝐸𝑛𝑐</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baseline="-25000"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baseline="-25000"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e>
                        <m:sub>
                          <m:r>
                            <a:rPr lang="en-US" sz="2000" i="1" smtClean="0">
                              <a:solidFill>
                                <a:schemeClr val="tx1"/>
                              </a:solidFill>
                              <a:latin typeface="Cambria Math" panose="02040503050406030204" pitchFamily="18" charset="0"/>
                            </a:rPr>
                            <m:t> </m:t>
                          </m:r>
                        </m:sub>
                      </m:sSub>
                      <m:r>
                        <a:rPr lang="en-US" sz="2000" b="0" i="1" smtClean="0">
                          <a:solidFill>
                            <a:schemeClr val="tx1"/>
                          </a:solidFill>
                          <a:latin typeface="Cambria Math" panose="02040503050406030204" pitchFamily="18" charset="0"/>
                        </a:rPr>
                        <m:t>. . </m:t>
                      </m:r>
                      <m:r>
                        <a:rPr lang="en-US" sz="2000" b="0" i="1" smtClean="0">
                          <a:solidFill>
                            <a:schemeClr val="tx1"/>
                          </a:solidFill>
                          <a:latin typeface="Cambria Math" panose="02040503050406030204" pitchFamily="18" charset="0"/>
                        </a:rPr>
                        <m:t>𝐸𝑛𝑐</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𝑥𝑛</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𝑦𝑛</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𝐷</m:t>
                      </m:r>
                    </m:oMath>
                  </m:oMathPara>
                </a14:m>
                <a:endParaRPr lang="en-US" i="1" dirty="0">
                  <a:solidFill>
                    <a:srgbClr val="C00000"/>
                  </a:solidFill>
                  <a:latin typeface="Cambria Math" panose="02040503050406030204" pitchFamily="18" charset="0"/>
                </a:endParaRPr>
              </a:p>
            </p:txBody>
          </p:sp>
        </mc:Choice>
        <mc:Fallback xmlns="">
          <p:sp>
            <p:nvSpPr>
              <p:cNvPr id="721" name="TextBox 720">
                <a:extLst>
                  <a:ext uri="{FF2B5EF4-FFF2-40B4-BE49-F238E27FC236}">
                    <a16:creationId xmlns:a16="http://schemas.microsoft.com/office/drawing/2014/main" id="{9BB5965E-C9D5-9D86-C9D5-C590A847A395}"/>
                  </a:ext>
                </a:extLst>
              </p:cNvPr>
              <p:cNvSpPr txBox="1">
                <a:spLocks noRot="1" noChangeAspect="1" noMove="1" noResize="1" noEditPoints="1" noAdjustHandles="1" noChangeArrowheads="1" noChangeShapeType="1" noTextEdit="1"/>
              </p:cNvSpPr>
              <p:nvPr/>
            </p:nvSpPr>
            <p:spPr>
              <a:xfrm>
                <a:off x="305917" y="3028890"/>
                <a:ext cx="3482877" cy="400110"/>
              </a:xfrm>
              <a:prstGeom prst="rect">
                <a:avLst/>
              </a:prstGeom>
              <a:blipFill>
                <a:blip r:embed="rId3"/>
                <a:stretch>
                  <a:fillRect b="-18182"/>
                </a:stretch>
              </a:blipFill>
            </p:spPr>
            <p:txBody>
              <a:bodyPr/>
              <a:lstStyle/>
              <a:p>
                <a:r>
                  <a:rPr lang="en-IL">
                    <a:noFill/>
                  </a:rPr>
                  <a:t> </a:t>
                </a:r>
              </a:p>
            </p:txBody>
          </p:sp>
        </mc:Fallback>
      </mc:AlternateContent>
      <p:sp>
        <p:nvSpPr>
          <p:cNvPr id="735" name="Rectangle 734">
            <a:extLst>
              <a:ext uri="{FF2B5EF4-FFF2-40B4-BE49-F238E27FC236}">
                <a16:creationId xmlns:a16="http://schemas.microsoft.com/office/drawing/2014/main" id="{4C395691-3A22-38DF-7218-3FBF57BDCE9C}"/>
              </a:ext>
            </a:extLst>
          </p:cNvPr>
          <p:cNvSpPr/>
          <p:nvPr/>
        </p:nvSpPr>
        <p:spPr>
          <a:xfrm>
            <a:off x="5081720" y="5153070"/>
            <a:ext cx="1246823" cy="388701"/>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a:t>
            </a:r>
          </a:p>
        </p:txBody>
      </p:sp>
      <p:sp>
        <p:nvSpPr>
          <p:cNvPr id="24" name="Google Shape;546;p47">
            <a:extLst>
              <a:ext uri="{FF2B5EF4-FFF2-40B4-BE49-F238E27FC236}">
                <a16:creationId xmlns:a16="http://schemas.microsoft.com/office/drawing/2014/main" id="{733D5806-0367-7F28-BC6E-F84C1CDE0498}"/>
              </a:ext>
            </a:extLst>
          </p:cNvPr>
          <p:cNvSpPr/>
          <p:nvPr/>
        </p:nvSpPr>
        <p:spPr>
          <a:xfrm>
            <a:off x="1655967" y="1233171"/>
            <a:ext cx="78300" cy="489900"/>
          </a:xfrm>
          <a:prstGeom prst="rect">
            <a:avLst/>
          </a:prstGeom>
          <a:solidFill>
            <a:srgbClr val="92D050"/>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8" name="Google Shape;551;p47">
            <a:extLst>
              <a:ext uri="{FF2B5EF4-FFF2-40B4-BE49-F238E27FC236}">
                <a16:creationId xmlns:a16="http://schemas.microsoft.com/office/drawing/2014/main" id="{0B85BFA1-7559-F61E-262E-920B452D0484}"/>
              </a:ext>
            </a:extLst>
          </p:cNvPr>
          <p:cNvSpPr/>
          <p:nvPr/>
        </p:nvSpPr>
        <p:spPr>
          <a:xfrm>
            <a:off x="118186" y="759480"/>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sp>
        <p:nvSpPr>
          <p:cNvPr id="19" name="TextBox 18">
            <a:extLst>
              <a:ext uri="{FF2B5EF4-FFF2-40B4-BE49-F238E27FC236}">
                <a16:creationId xmlns:a16="http://schemas.microsoft.com/office/drawing/2014/main" id="{2D3EB64A-F92B-9AAA-8E1A-ACA4AE0014C0}"/>
              </a:ext>
            </a:extLst>
          </p:cNvPr>
          <p:cNvSpPr txBox="1"/>
          <p:nvPr/>
        </p:nvSpPr>
        <p:spPr>
          <a:xfrm>
            <a:off x="322899" y="931379"/>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Post Development       </a:t>
            </a:r>
            <a:r>
              <a:rPr lang="en-IL" sz="2300" dirty="0">
                <a:latin typeface="Calibri" panose="020F0502020204030204" pitchFamily="34" charset="0"/>
                <a:cs typeface="Calibri" panose="020F0502020204030204" pitchFamily="34" charset="0"/>
              </a:rPr>
              <a:t>Into the Future</a:t>
            </a:r>
          </a:p>
        </p:txBody>
      </p:sp>
      <p:pic>
        <p:nvPicPr>
          <p:cNvPr id="21" name="Picture 20">
            <a:extLst>
              <a:ext uri="{FF2B5EF4-FFF2-40B4-BE49-F238E27FC236}">
                <a16:creationId xmlns:a16="http://schemas.microsoft.com/office/drawing/2014/main" id="{4CF6E6BF-B3C1-B121-9AFE-BD8055104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325" y="4145605"/>
            <a:ext cx="1421523" cy="1594009"/>
          </a:xfrm>
          <a:prstGeom prst="rect">
            <a:avLst/>
          </a:prstGeom>
        </p:spPr>
      </p:pic>
      <p:sp>
        <p:nvSpPr>
          <p:cNvPr id="22" name="Arrow: Down 28">
            <a:extLst>
              <a:ext uri="{FF2B5EF4-FFF2-40B4-BE49-F238E27FC236}">
                <a16:creationId xmlns:a16="http://schemas.microsoft.com/office/drawing/2014/main" id="{146C8B0D-5F32-20B0-34FA-0D35A8730337}"/>
              </a:ext>
            </a:extLst>
          </p:cNvPr>
          <p:cNvSpPr txBox="1">
            <a:spLocks/>
          </p:cNvSpPr>
          <p:nvPr/>
        </p:nvSpPr>
        <p:spPr>
          <a:xfrm rot="16200000">
            <a:off x="2868592" y="5195282"/>
            <a:ext cx="167837" cy="304278"/>
          </a:xfrm>
          <a:prstGeom prst="downArrow">
            <a:avLst>
              <a:gd name="adj1" fmla="val 50000"/>
              <a:gd name="adj2" fmla="val 493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3" name="Arrow: Down 28">
            <a:extLst>
              <a:ext uri="{FF2B5EF4-FFF2-40B4-BE49-F238E27FC236}">
                <a16:creationId xmlns:a16="http://schemas.microsoft.com/office/drawing/2014/main" id="{D65E5F9E-4829-75BC-83A9-CC491331BFA5}"/>
              </a:ext>
            </a:extLst>
          </p:cNvPr>
          <p:cNvSpPr txBox="1">
            <a:spLocks/>
          </p:cNvSpPr>
          <p:nvPr/>
        </p:nvSpPr>
        <p:spPr>
          <a:xfrm rot="16200000">
            <a:off x="4717438" y="5193590"/>
            <a:ext cx="167837" cy="307662"/>
          </a:xfrm>
          <a:prstGeom prst="downArrow">
            <a:avLst>
              <a:gd name="adj1" fmla="val 50000"/>
              <a:gd name="adj2" fmla="val 493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 name="TextBox 1">
            <a:extLst>
              <a:ext uri="{FF2B5EF4-FFF2-40B4-BE49-F238E27FC236}">
                <a16:creationId xmlns:a16="http://schemas.microsoft.com/office/drawing/2014/main" id="{5309137E-697F-D54A-7E9C-83A381435820}"/>
              </a:ext>
            </a:extLst>
          </p:cNvPr>
          <p:cNvSpPr txBox="1"/>
          <p:nvPr/>
        </p:nvSpPr>
        <p:spPr>
          <a:xfrm>
            <a:off x="4631093" y="2713942"/>
            <a:ext cx="4242700" cy="1661993"/>
          </a:xfrm>
          <a:prstGeom prst="rect">
            <a:avLst/>
          </a:prstGeom>
          <a:solidFill>
            <a:schemeClr val="bg1">
              <a:lumMod val="95000"/>
            </a:schemeClr>
          </a:solidFill>
        </p:spPr>
        <p:txBody>
          <a:bodyPr wrap="none" lIns="182880" tIns="91440" bIns="91440" rtlCol="0">
            <a:spAutoFit/>
          </a:bodyPr>
          <a:lstStyle/>
          <a:p>
            <a:pPr algn="l"/>
            <a:r>
              <a:rPr lang="en-IL" b="1" dirty="0">
                <a:latin typeface="Calibri" panose="020F0502020204030204" pitchFamily="34" charset="0"/>
                <a:cs typeface="Calibri" panose="020F0502020204030204" pitchFamily="34" charset="0"/>
              </a:rPr>
              <a:t>Assumptions:</a:t>
            </a:r>
          </a:p>
          <a:p>
            <a:pPr algn="l"/>
            <a:r>
              <a:rPr lang="en-IL" dirty="0">
                <a:latin typeface="Calibri" panose="020F0502020204030204" pitchFamily="34" charset="0"/>
                <a:cs typeface="Calibri" panose="020F0502020204030204" pitchFamily="34" charset="0"/>
              </a:rPr>
              <a:t>Hom E</a:t>
            </a:r>
            <a:r>
              <a:rPr lang="en-US" dirty="0">
                <a:latin typeface="Calibri" panose="020F0502020204030204" pitchFamily="34" charset="0"/>
                <a:cs typeface="Calibri" panose="020F0502020204030204" pitchFamily="34" charset="0"/>
              </a:rPr>
              <a:t>n</a:t>
            </a:r>
            <a:r>
              <a:rPr lang="en-IL" dirty="0">
                <a:latin typeface="Calibri" panose="020F0502020204030204" pitchFamily="34" charset="0"/>
                <a:cs typeface="Calibri" panose="020F0502020204030204" pitchFamily="34" charset="0"/>
              </a:rPr>
              <a:t>c is secure (LWE)</a:t>
            </a:r>
          </a:p>
          <a:p>
            <a:pPr algn="l"/>
            <a:r>
              <a:rPr lang="en-IL" dirty="0">
                <a:latin typeface="Calibri" panose="020F0502020204030204" pitchFamily="34" charset="0"/>
                <a:cs typeface="Calibri" panose="020F0502020204030204" pitchFamily="34" charset="0"/>
              </a:rPr>
              <a:t>               +</a:t>
            </a:r>
          </a:p>
          <a:p>
            <a:pPr algn="l"/>
            <a:r>
              <a:rPr lang="en-IL" dirty="0">
                <a:latin typeface="Calibri" panose="020F0502020204030204" pitchFamily="34" charset="0"/>
                <a:cs typeface="Calibri" panose="020F0502020204030204" pitchFamily="34" charset="0"/>
              </a:rPr>
              <a:t>Key Share Holders don’t collude</a:t>
            </a:r>
          </a:p>
        </p:txBody>
      </p:sp>
      <p:sp>
        <p:nvSpPr>
          <p:cNvPr id="12" name="Google Shape;544;p47">
            <a:extLst>
              <a:ext uri="{FF2B5EF4-FFF2-40B4-BE49-F238E27FC236}">
                <a16:creationId xmlns:a16="http://schemas.microsoft.com/office/drawing/2014/main" id="{FE5FCAAE-5BE6-2AA9-2AFD-80C5BD5BDE55}"/>
              </a:ext>
            </a:extLst>
          </p:cNvPr>
          <p:cNvSpPr/>
          <p:nvPr/>
        </p:nvSpPr>
        <p:spPr>
          <a:xfrm>
            <a:off x="667269" y="1557520"/>
            <a:ext cx="2059964" cy="1194854"/>
          </a:xfrm>
          <a:prstGeom prst="flowChartProcess">
            <a:avLst/>
          </a:prstGeom>
          <a:solidFill>
            <a:srgbClr val="92D050"/>
          </a:solidFill>
          <a:ln w="38100">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4" name="Google Shape;557;p47">
            <a:extLst>
              <a:ext uri="{FF2B5EF4-FFF2-40B4-BE49-F238E27FC236}">
                <a16:creationId xmlns:a16="http://schemas.microsoft.com/office/drawing/2014/main" id="{4EBB8C5C-11EA-9458-6111-73868602FB57}"/>
              </a:ext>
            </a:extLst>
          </p:cNvPr>
          <p:cNvSpPr txBox="1"/>
          <p:nvPr/>
        </p:nvSpPr>
        <p:spPr>
          <a:xfrm>
            <a:off x="706431" y="1564728"/>
            <a:ext cx="1981640" cy="1076992"/>
          </a:xfrm>
          <a:prstGeom prst="rect">
            <a:avLst/>
          </a:prstGeom>
          <a:noFill/>
          <a:ln w="38100">
            <a:noFill/>
          </a:ln>
        </p:spPr>
        <p:txBody>
          <a:bodyPr spcFirstLastPara="1" wrap="square" lIns="91425" tIns="91425" rIns="91425" bIns="91425" anchor="ctr" anchorCtr="0">
            <a:noAutofit/>
          </a:bodyPr>
          <a:lstStyle/>
          <a:p>
            <a:pPr>
              <a:lnSpc>
                <a:spcPct val="115000"/>
              </a:lnSpc>
              <a:spcBef>
                <a:spcPts val="0"/>
              </a:spcBef>
              <a:spcAft>
                <a:spcPts val="0"/>
              </a:spcAft>
              <a:buClr>
                <a:srgbClr val="000000"/>
              </a:buClr>
              <a:buSzPts val="1100"/>
            </a:pPr>
            <a:r>
              <a:rPr lang="en-US" sz="3200" dirty="0">
                <a:latin typeface="Calibri" panose="020F0502020204030204" pitchFamily="34" charset="0"/>
                <a:ea typeface="Avenir"/>
                <a:cs typeface="Calibri" panose="020F0502020204030204" pitchFamily="34" charset="0"/>
                <a:sym typeface="Avenir"/>
              </a:rPr>
              <a:t>Train</a:t>
            </a:r>
            <a:endParaRPr lang="en-US" sz="2000" dirty="0">
              <a:latin typeface="Calibri" panose="020F0502020204030204" pitchFamily="34" charset="0"/>
              <a:ea typeface="Avenir"/>
              <a:cs typeface="Calibri" panose="020F0502020204030204" pitchFamily="34" charset="0"/>
              <a:sym typeface="Avenir"/>
            </a:endParaRPr>
          </a:p>
          <a:p>
            <a:pPr>
              <a:spcBef>
                <a:spcPts val="0"/>
              </a:spcBef>
              <a:spcAft>
                <a:spcPts val="0"/>
              </a:spcAft>
              <a:buClr>
                <a:srgbClr val="000000"/>
              </a:buClr>
              <a:buSzPts val="1100"/>
            </a:pPr>
            <a:r>
              <a:rPr lang="en-US" sz="1500" dirty="0">
                <a:latin typeface="Calibri" panose="020F0502020204030204" pitchFamily="34" charset="0"/>
                <a:ea typeface="Avenir"/>
                <a:cs typeface="Calibri" panose="020F0502020204030204" pitchFamily="34" charset="0"/>
                <a:sym typeface="Avenir"/>
              </a:rPr>
              <a:t>Use existing data to build ML model</a:t>
            </a:r>
          </a:p>
        </p:txBody>
      </p:sp>
    </p:spTree>
    <p:extLst>
      <p:ext uri="{BB962C8B-B14F-4D97-AF65-F5344CB8AC3E}">
        <p14:creationId xmlns:p14="http://schemas.microsoft.com/office/powerpoint/2010/main" val="272971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 grpId="0" animBg="1"/>
      <p:bldP spid="22" grpId="0" animBg="1"/>
      <p:bldP spid="23"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61" name="Google Shape;561;p47"/>
          <p:cNvSpPr txBox="1">
            <a:spLocks noGrp="1"/>
          </p:cNvSpPr>
          <p:nvPr>
            <p:ph type="title" idx="4294967295"/>
          </p:nvPr>
        </p:nvSpPr>
        <p:spPr>
          <a:xfrm>
            <a:off x="531976" y="6909"/>
            <a:ext cx="7886700" cy="1084160"/>
          </a:xfrm>
          <a:prstGeom prst="rect">
            <a:avLst/>
          </a:prstGeom>
          <a:noFill/>
          <a:ln>
            <a:noFill/>
          </a:ln>
        </p:spPr>
        <p:txBody>
          <a:bodyPr spcFirstLastPara="1" vert="horz" wrap="square"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spcBef>
                <a:spcPts val="0"/>
              </a:spcBef>
              <a:buSzPts val="1400"/>
            </a:pPr>
            <a:r>
              <a:rPr lang="en-US" dirty="0">
                <a:solidFill>
                  <a:schemeClr val="accent1"/>
                </a:solidFill>
              </a:rPr>
              <a:t>Privacy at Training</a:t>
            </a:r>
            <a:endParaRPr sz="3600" dirty="0">
              <a:solidFill>
                <a:schemeClr val="accent1"/>
              </a:solidFill>
            </a:endParaRPr>
          </a:p>
        </p:txBody>
      </p:sp>
      <p:sp>
        <p:nvSpPr>
          <p:cNvPr id="4" name="TextBox 3">
            <a:extLst>
              <a:ext uri="{FF2B5EF4-FFF2-40B4-BE49-F238E27FC236}">
                <a16:creationId xmlns:a16="http://schemas.microsoft.com/office/drawing/2014/main" id="{438F239E-27DB-51EC-8A15-F094F8F70F50}"/>
              </a:ext>
            </a:extLst>
          </p:cNvPr>
          <p:cNvSpPr txBox="1"/>
          <p:nvPr/>
        </p:nvSpPr>
        <p:spPr>
          <a:xfrm>
            <a:off x="5168505" y="1776685"/>
            <a:ext cx="3255635" cy="1431161"/>
          </a:xfrm>
          <a:prstGeom prst="rect">
            <a:avLst/>
          </a:prstGeom>
          <a:noFill/>
        </p:spPr>
        <p:txBody>
          <a:bodyPr wrap="none" rtlCol="0">
            <a:spAutoFit/>
          </a:bodyPr>
          <a:lstStyle/>
          <a:p>
            <a:pPr marL="457200" indent="-457200" algn="l">
              <a:spcBef>
                <a:spcPts val="600"/>
              </a:spcBef>
              <a:spcAft>
                <a:spcPts val="1200"/>
              </a:spcAft>
              <a:buFont typeface="+mj-lt"/>
              <a:buAutoNum type="arabicPeriod"/>
            </a:pPr>
            <a:r>
              <a:rPr lang="en-IL" dirty="0">
                <a:latin typeface="Calibri" panose="020F0502020204030204" pitchFamily="34" charset="0"/>
                <a:cs typeface="Calibri" panose="020F0502020204030204" pitchFamily="34" charset="0"/>
              </a:rPr>
              <a:t>Two Party </a:t>
            </a:r>
            <a:r>
              <a:rPr lang="en-IL">
                <a:latin typeface="Calibri" panose="020F0502020204030204" pitchFamily="34" charset="0"/>
                <a:cs typeface="Calibri" panose="020F0502020204030204" pitchFamily="34" charset="0"/>
              </a:rPr>
              <a:t>Secure </a:t>
            </a:r>
            <a:br>
              <a:rPr lang="en-US" dirty="0">
                <a:latin typeface="Calibri" panose="020F0502020204030204" pitchFamily="34" charset="0"/>
                <a:cs typeface="Calibri" panose="020F0502020204030204" pitchFamily="34" charset="0"/>
              </a:rPr>
            </a:br>
            <a:r>
              <a:rPr lang="en-IL">
                <a:latin typeface="Calibri" panose="020F0502020204030204" pitchFamily="34" charset="0"/>
                <a:cs typeface="Calibri" panose="020F0502020204030204" pitchFamily="34" charset="0"/>
              </a:rPr>
              <a:t>Compute Stage</a:t>
            </a:r>
            <a:endParaRPr lang="en-IL" dirty="0">
              <a:latin typeface="Calibri" panose="020F0502020204030204" pitchFamily="34" charset="0"/>
              <a:cs typeface="Calibri" panose="020F0502020204030204" pitchFamily="34" charset="0"/>
            </a:endParaRPr>
          </a:p>
          <a:p>
            <a:pPr marL="457200" indent="-457200" algn="l">
              <a:spcBef>
                <a:spcPts val="600"/>
              </a:spcBef>
              <a:spcAft>
                <a:spcPts val="1200"/>
              </a:spcAft>
              <a:buFont typeface="+mj-lt"/>
              <a:buAutoNum type="arabicPeriod"/>
            </a:pPr>
            <a:r>
              <a:rPr lang="en-IL">
                <a:latin typeface="Calibri" panose="020F0502020204030204" pitchFamily="34" charset="0"/>
                <a:cs typeface="Calibri" panose="020F0502020204030204" pitchFamily="34" charset="0"/>
              </a:rPr>
              <a:t>Reconstruction </a:t>
            </a:r>
            <a:r>
              <a:rPr lang="en-IL" dirty="0">
                <a:latin typeface="Calibri" panose="020F0502020204030204" pitchFamily="34" charset="0"/>
                <a:cs typeface="Calibri" panose="020F0502020204030204" pitchFamily="34" charset="0"/>
              </a:rPr>
              <a:t>stage</a:t>
            </a:r>
          </a:p>
        </p:txBody>
      </p:sp>
      <p:sp>
        <p:nvSpPr>
          <p:cNvPr id="2" name="TextBox 1">
            <a:extLst>
              <a:ext uri="{FF2B5EF4-FFF2-40B4-BE49-F238E27FC236}">
                <a16:creationId xmlns:a16="http://schemas.microsoft.com/office/drawing/2014/main" id="{5309137E-697F-D54A-7E9C-83A381435820}"/>
              </a:ext>
            </a:extLst>
          </p:cNvPr>
          <p:cNvSpPr txBox="1"/>
          <p:nvPr/>
        </p:nvSpPr>
        <p:spPr>
          <a:xfrm>
            <a:off x="5676447" y="3607871"/>
            <a:ext cx="2742229" cy="2400657"/>
          </a:xfrm>
          <a:prstGeom prst="rect">
            <a:avLst/>
          </a:prstGeom>
          <a:solidFill>
            <a:schemeClr val="bg1">
              <a:lumMod val="95000"/>
            </a:schemeClr>
          </a:solidFill>
        </p:spPr>
        <p:txBody>
          <a:bodyPr wrap="square" lIns="182880" tIns="91440" rIns="91440" bIns="91440" rtlCol="0">
            <a:spAutoFit/>
          </a:bodyPr>
          <a:lstStyle/>
          <a:p>
            <a:pPr algn="l"/>
            <a:r>
              <a:rPr lang="en-IL" b="1" dirty="0">
                <a:latin typeface="Calibri" panose="020F0502020204030204" pitchFamily="34" charset="0"/>
                <a:cs typeface="Calibri" panose="020F0502020204030204" pitchFamily="34" charset="0"/>
              </a:rPr>
              <a:t>Assumptions:</a:t>
            </a:r>
          </a:p>
          <a:p>
            <a:pPr algn="l"/>
            <a:r>
              <a:rPr lang="en-US" dirty="0">
                <a:latin typeface="Calibri" panose="020F0502020204030204" pitchFamily="34" charset="0"/>
                <a:cs typeface="Calibri" panose="020F0502020204030204" pitchFamily="34" charset="0"/>
              </a:rPr>
              <a:t>Oblivious transfer</a:t>
            </a:r>
          </a:p>
          <a:p>
            <a:pPr algn="l"/>
            <a:r>
              <a:rPr lang="en-IL" dirty="0">
                <a:latin typeface="Calibri" panose="020F0502020204030204" pitchFamily="34" charset="0"/>
                <a:cs typeface="Calibri" panose="020F0502020204030204" pitchFamily="34" charset="0"/>
              </a:rPr>
              <a:t>(Factoring, LWE..)</a:t>
            </a:r>
          </a:p>
          <a:p>
            <a:pPr algn="l"/>
            <a:r>
              <a:rPr lang="en-IL" dirty="0">
                <a:latin typeface="Calibri" panose="020F0502020204030204" pitchFamily="34" charset="0"/>
                <a:cs typeface="Calibri" panose="020F0502020204030204" pitchFamily="34" charset="0"/>
              </a:rPr>
              <a:t>               +</a:t>
            </a:r>
          </a:p>
          <a:p>
            <a:pPr algn="l"/>
            <a:r>
              <a:rPr lang="en-IL" dirty="0">
                <a:latin typeface="Calibri" panose="020F0502020204030204" pitchFamily="34" charset="0"/>
                <a:cs typeface="Calibri" panose="020F0502020204030204" pitchFamily="34" charset="0"/>
              </a:rPr>
              <a:t>Compute Servers</a:t>
            </a:r>
          </a:p>
          <a:p>
            <a:pPr algn="l"/>
            <a:r>
              <a:rPr lang="en-IL" dirty="0">
                <a:latin typeface="Calibri" panose="020F0502020204030204" pitchFamily="34" charset="0"/>
                <a:cs typeface="Calibri" panose="020F0502020204030204" pitchFamily="34" charset="0"/>
              </a:rPr>
              <a:t>don’t collude</a:t>
            </a:r>
          </a:p>
        </p:txBody>
      </p:sp>
      <p:sp>
        <p:nvSpPr>
          <p:cNvPr id="5" name="TextBox 4">
            <a:extLst>
              <a:ext uri="{FF2B5EF4-FFF2-40B4-BE49-F238E27FC236}">
                <a16:creationId xmlns:a16="http://schemas.microsoft.com/office/drawing/2014/main" id="{3E651672-ECE7-B6E6-60B8-E98C2A2B4BEC}"/>
              </a:ext>
            </a:extLst>
          </p:cNvPr>
          <p:cNvSpPr txBox="1"/>
          <p:nvPr/>
        </p:nvSpPr>
        <p:spPr>
          <a:xfrm>
            <a:off x="164137" y="4403199"/>
            <a:ext cx="868963" cy="507831"/>
          </a:xfrm>
          <a:prstGeom prst="rect">
            <a:avLst/>
          </a:prstGeom>
          <a:noFill/>
        </p:spPr>
        <p:txBody>
          <a:bodyPr wrap="square">
            <a:spAutoFit/>
          </a:bodyPr>
          <a:lstStyle/>
          <a:p>
            <a:pPr algn="ctr"/>
            <a:r>
              <a:rPr lang="en-US" sz="1350" dirty="0">
                <a:solidFill>
                  <a:srgbClr val="333399"/>
                </a:solidFill>
                <a:latin typeface="Calibri" panose="020F0502020204030204" pitchFamily="34" charset="0"/>
                <a:cs typeface="Calibri" panose="020F0502020204030204" pitchFamily="34" charset="0"/>
              </a:rPr>
              <a:t>Compute</a:t>
            </a:r>
          </a:p>
          <a:p>
            <a:pPr algn="ctr"/>
            <a:r>
              <a:rPr lang="en-US" sz="1350" dirty="0">
                <a:solidFill>
                  <a:srgbClr val="333399"/>
                </a:solidFill>
                <a:latin typeface="Calibri" panose="020F0502020204030204" pitchFamily="34" charset="0"/>
                <a:cs typeface="Calibri" panose="020F0502020204030204" pitchFamily="34" charset="0"/>
              </a:rPr>
              <a:t>server 1</a:t>
            </a:r>
          </a:p>
        </p:txBody>
      </p:sp>
      <p:sp>
        <p:nvSpPr>
          <p:cNvPr id="9" name="TextBox 8">
            <a:extLst>
              <a:ext uri="{FF2B5EF4-FFF2-40B4-BE49-F238E27FC236}">
                <a16:creationId xmlns:a16="http://schemas.microsoft.com/office/drawing/2014/main" id="{2D44803F-B679-7DD2-84C9-4480A000CDAB}"/>
              </a:ext>
            </a:extLst>
          </p:cNvPr>
          <p:cNvSpPr txBox="1"/>
          <p:nvPr/>
        </p:nvSpPr>
        <p:spPr>
          <a:xfrm>
            <a:off x="1599855" y="4057456"/>
            <a:ext cx="1809659" cy="346249"/>
          </a:xfrm>
          <a:prstGeom prst="rect">
            <a:avLst/>
          </a:prstGeom>
          <a:solidFill>
            <a:schemeClr val="accent1">
              <a:lumMod val="20000"/>
              <a:lumOff val="80000"/>
            </a:schemeClr>
          </a:solidFill>
        </p:spPr>
        <p:txBody>
          <a:bodyPr wrap="square" tIns="68580" bIns="68580" rtlCol="0">
            <a:spAutoFit/>
          </a:bodyPr>
          <a:lstStyle/>
          <a:p>
            <a:pPr algn="ctr"/>
            <a:r>
              <a:rPr lang="en-US" sz="1350" dirty="0">
                <a:latin typeface="Calibri" panose="020F0502020204030204" pitchFamily="34" charset="0"/>
                <a:cs typeface="Calibri" panose="020F0502020204030204" pitchFamily="34" charset="0"/>
              </a:rPr>
              <a:t>Secret Sharie each (</a:t>
            </a:r>
            <a:r>
              <a:rPr lang="en-US" sz="1350" dirty="0" err="1">
                <a:latin typeface="Calibri" panose="020F0502020204030204" pitchFamily="34" charset="0"/>
                <a:cs typeface="Calibri" panose="020F0502020204030204" pitchFamily="34" charset="0"/>
              </a:rPr>
              <a:t>x,y</a:t>
            </a:r>
            <a:r>
              <a:rPr lang="en-US" sz="1350" dirty="0">
                <a:latin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EE1596F4-43FF-0E66-E392-E25962A10D39}"/>
              </a:ext>
            </a:extLst>
          </p:cNvPr>
          <p:cNvSpPr txBox="1"/>
          <p:nvPr/>
        </p:nvSpPr>
        <p:spPr>
          <a:xfrm>
            <a:off x="254010" y="2996146"/>
            <a:ext cx="1639340" cy="300082"/>
          </a:xfrm>
          <a:prstGeom prst="rect">
            <a:avLst/>
          </a:prstGeom>
          <a:noFill/>
        </p:spPr>
        <p:txBody>
          <a:bodyPr wrap="square" rtlCol="0">
            <a:spAutoFit/>
          </a:bodyPr>
          <a:lstStyle/>
          <a:p>
            <a:pPr defTabSz="342900" fontAlgn="base">
              <a:spcBef>
                <a:spcPct val="30000"/>
              </a:spcBef>
              <a:spcAft>
                <a:spcPct val="0"/>
              </a:spcAft>
            </a:pPr>
            <a:r>
              <a:rPr lang="en-US" sz="1350" dirty="0">
                <a:solidFill>
                  <a:schemeClr val="bg2">
                    <a:lumMod val="50000"/>
                  </a:schemeClr>
                </a:solidFill>
                <a:latin typeface="Calibri" panose="020F0502020204030204" pitchFamily="34" charset="0"/>
                <a:cs typeface="Calibri" panose="020F0502020204030204" pitchFamily="34" charset="0"/>
              </a:rPr>
              <a:t>Data Providers</a:t>
            </a:r>
          </a:p>
        </p:txBody>
      </p:sp>
      <p:cxnSp>
        <p:nvCxnSpPr>
          <p:cNvPr id="14" name="Straight Arrow Connector 13">
            <a:extLst>
              <a:ext uri="{FF2B5EF4-FFF2-40B4-BE49-F238E27FC236}">
                <a16:creationId xmlns:a16="http://schemas.microsoft.com/office/drawing/2014/main" id="{063E8FFF-4274-4C1D-0F25-20016298869E}"/>
              </a:ext>
            </a:extLst>
          </p:cNvPr>
          <p:cNvCxnSpPr>
            <a:cxnSpLocks/>
          </p:cNvCxnSpPr>
          <p:nvPr/>
        </p:nvCxnSpPr>
        <p:spPr>
          <a:xfrm flipH="1">
            <a:off x="935683" y="4264879"/>
            <a:ext cx="599817" cy="547238"/>
          </a:xfrm>
          <a:prstGeom prst="straightConnector1">
            <a:avLst/>
          </a:prstGeom>
          <a:ln w="603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4E1080C-3E75-9200-A0A3-86BBAA88EA0B}"/>
              </a:ext>
            </a:extLst>
          </p:cNvPr>
          <p:cNvCxnSpPr>
            <a:cxnSpLocks/>
          </p:cNvCxnSpPr>
          <p:nvPr/>
        </p:nvCxnSpPr>
        <p:spPr>
          <a:xfrm>
            <a:off x="3464740" y="4258079"/>
            <a:ext cx="641406" cy="580170"/>
          </a:xfrm>
          <a:prstGeom prst="straightConnector1">
            <a:avLst/>
          </a:prstGeom>
          <a:ln w="603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75F00700-FFB3-8500-3680-DF6BE9917398}"/>
              </a:ext>
            </a:extLst>
          </p:cNvPr>
          <p:cNvPicPr>
            <a:picLocks noChangeAspect="1"/>
          </p:cNvPicPr>
          <p:nvPr/>
        </p:nvPicPr>
        <p:blipFill>
          <a:blip r:embed="rId3"/>
          <a:stretch>
            <a:fillRect/>
          </a:stretch>
        </p:blipFill>
        <p:spPr>
          <a:xfrm>
            <a:off x="386073" y="4950357"/>
            <a:ext cx="690878" cy="424224"/>
          </a:xfrm>
          <a:prstGeom prst="rect">
            <a:avLst/>
          </a:prstGeom>
        </p:spPr>
      </p:pic>
      <p:pic>
        <p:nvPicPr>
          <p:cNvPr id="20" name="Picture 19">
            <a:extLst>
              <a:ext uri="{FF2B5EF4-FFF2-40B4-BE49-F238E27FC236}">
                <a16:creationId xmlns:a16="http://schemas.microsoft.com/office/drawing/2014/main" id="{BA25CD89-0BC5-EC79-0FDA-B8FF62C7824C}"/>
              </a:ext>
            </a:extLst>
          </p:cNvPr>
          <p:cNvPicPr>
            <a:picLocks noChangeAspect="1"/>
          </p:cNvPicPr>
          <p:nvPr/>
        </p:nvPicPr>
        <p:blipFill>
          <a:blip r:embed="rId3"/>
          <a:stretch>
            <a:fillRect/>
          </a:stretch>
        </p:blipFill>
        <p:spPr>
          <a:xfrm>
            <a:off x="3834569" y="4950357"/>
            <a:ext cx="690878" cy="424224"/>
          </a:xfrm>
          <a:prstGeom prst="rect">
            <a:avLst/>
          </a:prstGeom>
        </p:spPr>
      </p:pic>
      <p:sp>
        <p:nvSpPr>
          <p:cNvPr id="25" name="TextBox 24">
            <a:extLst>
              <a:ext uri="{FF2B5EF4-FFF2-40B4-BE49-F238E27FC236}">
                <a16:creationId xmlns:a16="http://schemas.microsoft.com/office/drawing/2014/main" id="{BAE85E75-1A8E-8ED0-5B06-0C65E060245E}"/>
              </a:ext>
            </a:extLst>
          </p:cNvPr>
          <p:cNvSpPr txBox="1"/>
          <p:nvPr/>
        </p:nvSpPr>
        <p:spPr>
          <a:xfrm>
            <a:off x="3966876" y="4403199"/>
            <a:ext cx="910816" cy="507831"/>
          </a:xfrm>
          <a:prstGeom prst="rect">
            <a:avLst/>
          </a:prstGeom>
          <a:noFill/>
        </p:spPr>
        <p:txBody>
          <a:bodyPr wrap="square">
            <a:spAutoFit/>
          </a:bodyPr>
          <a:lstStyle/>
          <a:p>
            <a:pPr algn="ctr"/>
            <a:r>
              <a:rPr lang="en-US" sz="1350" dirty="0">
                <a:solidFill>
                  <a:srgbClr val="333399"/>
                </a:solidFill>
                <a:latin typeface="Calibri" panose="020F0502020204030204" pitchFamily="34" charset="0"/>
                <a:cs typeface="Calibri" panose="020F0502020204030204" pitchFamily="34" charset="0"/>
              </a:rPr>
              <a:t>Compute</a:t>
            </a:r>
          </a:p>
          <a:p>
            <a:pPr algn="ctr"/>
            <a:r>
              <a:rPr lang="en-US" sz="1350" dirty="0">
                <a:solidFill>
                  <a:srgbClr val="333399"/>
                </a:solidFill>
                <a:latin typeface="Calibri" panose="020F0502020204030204" pitchFamily="34" charset="0"/>
                <a:cs typeface="Calibri" panose="020F0502020204030204" pitchFamily="34" charset="0"/>
              </a:rPr>
              <a:t>server 2</a:t>
            </a:r>
          </a:p>
        </p:txBody>
      </p:sp>
      <p:sp>
        <p:nvSpPr>
          <p:cNvPr id="27" name="TextBox 26">
            <a:extLst>
              <a:ext uri="{FF2B5EF4-FFF2-40B4-BE49-F238E27FC236}">
                <a16:creationId xmlns:a16="http://schemas.microsoft.com/office/drawing/2014/main" id="{B61BC0D7-950F-B815-7E89-F5008F9697BC}"/>
              </a:ext>
            </a:extLst>
          </p:cNvPr>
          <p:cNvSpPr txBox="1"/>
          <p:nvPr/>
        </p:nvSpPr>
        <p:spPr>
          <a:xfrm>
            <a:off x="1434025" y="5875450"/>
            <a:ext cx="2043470" cy="346249"/>
          </a:xfrm>
          <a:prstGeom prst="rect">
            <a:avLst/>
          </a:prstGeom>
          <a:solidFill>
            <a:schemeClr val="accent1">
              <a:lumMod val="20000"/>
              <a:lumOff val="80000"/>
            </a:schemeClr>
          </a:solidFill>
        </p:spPr>
        <p:txBody>
          <a:bodyPr wrap="square" tIns="68580" bIns="68580" rtlCol="0">
            <a:spAutoFit/>
          </a:bodyPr>
          <a:lstStyle/>
          <a:p>
            <a:pPr algn="ctr"/>
            <a:r>
              <a:rPr lang="en-US" sz="1350" dirty="0">
                <a:latin typeface="Calibri" panose="020F0502020204030204" pitchFamily="34" charset="0"/>
                <a:cs typeface="Calibri" panose="020F0502020204030204" pitchFamily="34" charset="0"/>
              </a:rPr>
              <a:t>Reconstruct  h</a:t>
            </a:r>
          </a:p>
        </p:txBody>
      </p:sp>
      <p:cxnSp>
        <p:nvCxnSpPr>
          <p:cNvPr id="28" name="Straight Arrow Connector 27">
            <a:extLst>
              <a:ext uri="{FF2B5EF4-FFF2-40B4-BE49-F238E27FC236}">
                <a16:creationId xmlns:a16="http://schemas.microsoft.com/office/drawing/2014/main" id="{DAA91C11-0CBB-8B31-3D9D-0F567029314B}"/>
              </a:ext>
            </a:extLst>
          </p:cNvPr>
          <p:cNvCxnSpPr>
            <a:cxnSpLocks/>
          </p:cNvCxnSpPr>
          <p:nvPr/>
        </p:nvCxnSpPr>
        <p:spPr>
          <a:xfrm>
            <a:off x="949171" y="5424353"/>
            <a:ext cx="586329" cy="797346"/>
          </a:xfrm>
          <a:prstGeom prst="straightConnector1">
            <a:avLst/>
          </a:prstGeom>
          <a:ln w="603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333CCB2-EF47-4607-EF8E-314C0924475E}"/>
              </a:ext>
            </a:extLst>
          </p:cNvPr>
          <p:cNvCxnSpPr>
            <a:cxnSpLocks/>
            <a:endCxn id="27" idx="3"/>
          </p:cNvCxnSpPr>
          <p:nvPr/>
        </p:nvCxnSpPr>
        <p:spPr>
          <a:xfrm flipH="1">
            <a:off x="3477495" y="5471558"/>
            <a:ext cx="677786" cy="577017"/>
          </a:xfrm>
          <a:prstGeom prst="straightConnector1">
            <a:avLst/>
          </a:prstGeom>
          <a:ln w="603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B944D0-0D2B-114C-9846-876CC9551078}"/>
                  </a:ext>
                </a:extLst>
              </p:cNvPr>
              <p:cNvSpPr txBox="1"/>
              <p:nvPr/>
            </p:nvSpPr>
            <p:spPr>
              <a:xfrm>
                <a:off x="667269" y="3377039"/>
                <a:ext cx="3995721" cy="461665"/>
              </a:xfrm>
              <a:prstGeom prst="rect">
                <a:avLst/>
              </a:prstGeom>
              <a:noFill/>
              <a:ln>
                <a:noFill/>
              </a:ln>
            </p:spPr>
            <p:txBody>
              <a:bodyPr wrap="squar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r>
                            <a:rPr lang="en-US" b="0" i="1" baseline="-25000"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baseline="-25000"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m:t>
                          </m:r>
                        </m:e>
                        <m:sub>
                          <m:r>
                            <a:rPr lang="en-US" i="1" smtClean="0">
                              <a:solidFill>
                                <a:schemeClr val="tx1"/>
                              </a:solidFill>
                              <a:latin typeface="Cambria Math" panose="02040503050406030204" pitchFamily="18" charset="0"/>
                            </a:rPr>
                            <m:t> </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𝑦𝑛</m:t>
                      </m:r>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oMath>
                  </m:oMathPara>
                </a14:m>
                <a:endParaRPr lang="en-US" i="1" dirty="0">
                  <a:solidFill>
                    <a:srgbClr val="C00000"/>
                  </a:solidFill>
                  <a:latin typeface="Cambria Math" panose="02040503050406030204" pitchFamily="18" charset="0"/>
                </a:endParaRPr>
              </a:p>
            </p:txBody>
          </p:sp>
        </mc:Choice>
        <mc:Fallback xmlns="">
          <p:sp>
            <p:nvSpPr>
              <p:cNvPr id="41" name="TextBox 40">
                <a:extLst>
                  <a:ext uri="{FF2B5EF4-FFF2-40B4-BE49-F238E27FC236}">
                    <a16:creationId xmlns:a16="http://schemas.microsoft.com/office/drawing/2014/main" id="{41B944D0-0D2B-114C-9846-876CC9551078}"/>
                  </a:ext>
                </a:extLst>
              </p:cNvPr>
              <p:cNvSpPr txBox="1">
                <a:spLocks noRot="1" noChangeAspect="1" noMove="1" noResize="1" noEditPoints="1" noAdjustHandles="1" noChangeArrowheads="1" noChangeShapeType="1" noTextEdit="1"/>
              </p:cNvSpPr>
              <p:nvPr/>
            </p:nvSpPr>
            <p:spPr>
              <a:xfrm>
                <a:off x="667269" y="3377039"/>
                <a:ext cx="3995721" cy="461665"/>
              </a:xfrm>
              <a:prstGeom prst="rect">
                <a:avLst/>
              </a:prstGeom>
              <a:blipFill>
                <a:blip r:embed="rId4"/>
                <a:stretch>
                  <a:fillRect b="-18421"/>
                </a:stretch>
              </a:blipFill>
              <a:ln>
                <a:no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AB4521AB-7797-696A-DEEF-DACDE053A0CF}"/>
              </a:ext>
            </a:extLst>
          </p:cNvPr>
          <p:cNvGrpSpPr/>
          <p:nvPr/>
        </p:nvGrpSpPr>
        <p:grpSpPr>
          <a:xfrm>
            <a:off x="1349893" y="4593553"/>
            <a:ext cx="2220484" cy="1135615"/>
            <a:chOff x="1371725" y="4997621"/>
            <a:chExt cx="2220484" cy="1135615"/>
          </a:xfrm>
        </p:grpSpPr>
        <p:sp>
          <p:nvSpPr>
            <p:cNvPr id="3" name="Rectangle: Top Corners Snipped 26">
              <a:extLst>
                <a:ext uri="{FF2B5EF4-FFF2-40B4-BE49-F238E27FC236}">
                  <a16:creationId xmlns:a16="http://schemas.microsoft.com/office/drawing/2014/main" id="{06FD71D7-E5E4-F2EE-E3D3-BAF5E32B2BD9}"/>
                </a:ext>
              </a:extLst>
            </p:cNvPr>
            <p:cNvSpPr/>
            <p:nvPr/>
          </p:nvSpPr>
          <p:spPr>
            <a:xfrm rot="10800000">
              <a:off x="1371725" y="4997621"/>
              <a:ext cx="2220484" cy="1135615"/>
            </a:xfrm>
            <a:prstGeom prst="snip2Same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0" name="TextBox 29">
              <a:extLst>
                <a:ext uri="{FF2B5EF4-FFF2-40B4-BE49-F238E27FC236}">
                  <a16:creationId xmlns:a16="http://schemas.microsoft.com/office/drawing/2014/main" id="{526C5FE2-4C93-0F80-8B9D-23CA8D71FD78}"/>
                </a:ext>
              </a:extLst>
            </p:cNvPr>
            <p:cNvSpPr txBox="1"/>
            <p:nvPr/>
          </p:nvSpPr>
          <p:spPr>
            <a:xfrm>
              <a:off x="1451618" y="5006251"/>
              <a:ext cx="2043470" cy="1077218"/>
            </a:xfrm>
            <a:prstGeom prst="rect">
              <a:avLst/>
            </a:prstGeom>
            <a:noFill/>
          </p:spPr>
          <p:txBody>
            <a:bodyPr wrap="square">
              <a:spAutoFit/>
            </a:bodyPr>
            <a:lstStyle/>
            <a:p>
              <a:r>
                <a:rPr lang="en-US" sz="1600" dirty="0">
                  <a:solidFill>
                    <a:schemeClr val="bg1"/>
                  </a:solidFill>
                </a:rPr>
                <a:t>Run training</a:t>
              </a:r>
            </a:p>
            <a:p>
              <a:r>
                <a:rPr lang="en-US" sz="1600" dirty="0">
                  <a:solidFill>
                    <a:schemeClr val="bg1"/>
                  </a:solidFill>
                </a:rPr>
                <a:t>algorithm on shares </a:t>
              </a:r>
              <a:br>
                <a:rPr lang="en-US" sz="1600" dirty="0">
                  <a:solidFill>
                    <a:schemeClr val="bg1"/>
                  </a:solidFill>
                </a:rPr>
              </a:br>
              <a:r>
                <a:rPr lang="en-US" sz="1600" dirty="0">
                  <a:solidFill>
                    <a:schemeClr val="bg1"/>
                  </a:solidFill>
                </a:rPr>
                <a:t>using interactive </a:t>
              </a:r>
              <a:br>
                <a:rPr lang="en-US" sz="1600" dirty="0">
                  <a:solidFill>
                    <a:schemeClr val="bg1"/>
                  </a:solidFill>
                </a:rPr>
              </a:br>
              <a:r>
                <a:rPr lang="en-US" sz="1600" dirty="0">
                  <a:solidFill>
                    <a:schemeClr val="bg1"/>
                  </a:solidFill>
                </a:rPr>
                <a:t>secure protocol</a:t>
              </a:r>
            </a:p>
          </p:txBody>
        </p:sp>
      </p:grpSp>
      <p:sp>
        <p:nvSpPr>
          <p:cNvPr id="8" name="Google Shape;546;p47">
            <a:extLst>
              <a:ext uri="{FF2B5EF4-FFF2-40B4-BE49-F238E27FC236}">
                <a16:creationId xmlns:a16="http://schemas.microsoft.com/office/drawing/2014/main" id="{8A04B058-C458-D849-1CFB-9B10D0D88281}"/>
              </a:ext>
            </a:extLst>
          </p:cNvPr>
          <p:cNvSpPr/>
          <p:nvPr/>
        </p:nvSpPr>
        <p:spPr>
          <a:xfrm>
            <a:off x="1655967" y="1233171"/>
            <a:ext cx="78300" cy="489900"/>
          </a:xfrm>
          <a:prstGeom prst="rect">
            <a:avLst/>
          </a:prstGeom>
          <a:solidFill>
            <a:srgbClr val="92D050"/>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0" name="Google Shape;551;p47">
            <a:extLst>
              <a:ext uri="{FF2B5EF4-FFF2-40B4-BE49-F238E27FC236}">
                <a16:creationId xmlns:a16="http://schemas.microsoft.com/office/drawing/2014/main" id="{4531062A-2E2A-62D9-0373-36A1EA1B507D}"/>
              </a:ext>
            </a:extLst>
          </p:cNvPr>
          <p:cNvSpPr/>
          <p:nvPr/>
        </p:nvSpPr>
        <p:spPr>
          <a:xfrm>
            <a:off x="118186" y="759480"/>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sp>
        <p:nvSpPr>
          <p:cNvPr id="11" name="TextBox 10">
            <a:extLst>
              <a:ext uri="{FF2B5EF4-FFF2-40B4-BE49-F238E27FC236}">
                <a16:creationId xmlns:a16="http://schemas.microsoft.com/office/drawing/2014/main" id="{FA2CEBBD-7CD4-6851-FADD-B6D966186F4C}"/>
              </a:ext>
            </a:extLst>
          </p:cNvPr>
          <p:cNvSpPr txBox="1"/>
          <p:nvPr/>
        </p:nvSpPr>
        <p:spPr>
          <a:xfrm>
            <a:off x="322899" y="931379"/>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Post Development       </a:t>
            </a:r>
            <a:r>
              <a:rPr lang="en-IL" sz="2300" dirty="0">
                <a:latin typeface="Calibri" panose="020F0502020204030204" pitchFamily="34" charset="0"/>
                <a:cs typeface="Calibri" panose="020F0502020204030204" pitchFamily="34" charset="0"/>
              </a:rPr>
              <a:t>Into the Future</a:t>
            </a:r>
          </a:p>
        </p:txBody>
      </p:sp>
      <p:sp>
        <p:nvSpPr>
          <p:cNvPr id="13" name="Google Shape;544;p47">
            <a:extLst>
              <a:ext uri="{FF2B5EF4-FFF2-40B4-BE49-F238E27FC236}">
                <a16:creationId xmlns:a16="http://schemas.microsoft.com/office/drawing/2014/main" id="{F6CB308F-60F8-DAB7-3642-75E1B1FC122E}"/>
              </a:ext>
            </a:extLst>
          </p:cNvPr>
          <p:cNvSpPr/>
          <p:nvPr/>
        </p:nvSpPr>
        <p:spPr>
          <a:xfrm>
            <a:off x="667269" y="1557520"/>
            <a:ext cx="2059964" cy="1194854"/>
          </a:xfrm>
          <a:prstGeom prst="flowChartProcess">
            <a:avLst/>
          </a:prstGeom>
          <a:solidFill>
            <a:srgbClr val="92D050"/>
          </a:solidFill>
          <a:ln w="38100">
            <a:noFill/>
          </a:ln>
        </p:spPr>
        <p:txBody>
          <a:bodyPr spcFirstLastPara="1" wrap="square" lIns="91425" tIns="91425" rIns="91425" bIns="91425" anchor="ctr" anchorCtr="0">
            <a:noAutofit/>
          </a:bodyPr>
          <a:lstStyle/>
          <a:p>
            <a:pPr algn="l">
              <a:spcBef>
                <a:spcPts val="0"/>
              </a:spcBef>
              <a:spcAft>
                <a:spcPts val="0"/>
              </a:spcAft>
            </a:pPr>
            <a:endParaRPr/>
          </a:p>
        </p:txBody>
      </p:sp>
      <p:sp>
        <p:nvSpPr>
          <p:cNvPr id="21" name="Google Shape;557;p47">
            <a:extLst>
              <a:ext uri="{FF2B5EF4-FFF2-40B4-BE49-F238E27FC236}">
                <a16:creationId xmlns:a16="http://schemas.microsoft.com/office/drawing/2014/main" id="{740953B5-C32C-400B-C32F-9959E20B56A8}"/>
              </a:ext>
            </a:extLst>
          </p:cNvPr>
          <p:cNvSpPr txBox="1"/>
          <p:nvPr/>
        </p:nvSpPr>
        <p:spPr>
          <a:xfrm>
            <a:off x="706431" y="1564728"/>
            <a:ext cx="1981640" cy="1076992"/>
          </a:xfrm>
          <a:prstGeom prst="rect">
            <a:avLst/>
          </a:prstGeom>
          <a:noFill/>
          <a:ln w="38100">
            <a:noFill/>
          </a:ln>
        </p:spPr>
        <p:txBody>
          <a:bodyPr spcFirstLastPara="1" wrap="square" lIns="91425" tIns="91425" rIns="91425" bIns="91425" anchor="ctr" anchorCtr="0">
            <a:noAutofit/>
          </a:bodyPr>
          <a:lstStyle/>
          <a:p>
            <a:pPr>
              <a:lnSpc>
                <a:spcPct val="115000"/>
              </a:lnSpc>
              <a:spcBef>
                <a:spcPts val="0"/>
              </a:spcBef>
              <a:spcAft>
                <a:spcPts val="0"/>
              </a:spcAft>
              <a:buClr>
                <a:srgbClr val="000000"/>
              </a:buClr>
              <a:buSzPts val="1100"/>
            </a:pPr>
            <a:r>
              <a:rPr lang="en-US" sz="3200" dirty="0">
                <a:latin typeface="Calibri" panose="020F0502020204030204" pitchFamily="34" charset="0"/>
                <a:ea typeface="Avenir"/>
                <a:cs typeface="Calibri" panose="020F0502020204030204" pitchFamily="34" charset="0"/>
                <a:sym typeface="Avenir"/>
              </a:rPr>
              <a:t>Train</a:t>
            </a:r>
            <a:endParaRPr lang="en-US" sz="2000" dirty="0">
              <a:latin typeface="Calibri" panose="020F0502020204030204" pitchFamily="34" charset="0"/>
              <a:ea typeface="Avenir"/>
              <a:cs typeface="Calibri" panose="020F0502020204030204" pitchFamily="34" charset="0"/>
              <a:sym typeface="Avenir"/>
            </a:endParaRPr>
          </a:p>
          <a:p>
            <a:pPr>
              <a:spcBef>
                <a:spcPts val="0"/>
              </a:spcBef>
              <a:spcAft>
                <a:spcPts val="0"/>
              </a:spcAft>
              <a:buClr>
                <a:srgbClr val="000000"/>
              </a:buClr>
              <a:buSzPts val="1100"/>
            </a:pPr>
            <a:r>
              <a:rPr lang="en-US" sz="1500" dirty="0">
                <a:latin typeface="Calibri" panose="020F0502020204030204" pitchFamily="34" charset="0"/>
                <a:ea typeface="Avenir"/>
                <a:cs typeface="Calibri" panose="020F0502020204030204" pitchFamily="34" charset="0"/>
                <a:sym typeface="Avenir"/>
              </a:rPr>
              <a:t>Use existing data to build ML model</a:t>
            </a:r>
          </a:p>
        </p:txBody>
      </p:sp>
    </p:spTree>
    <p:extLst>
      <p:ext uri="{BB962C8B-B14F-4D97-AF65-F5344CB8AC3E}">
        <p14:creationId xmlns:p14="http://schemas.microsoft.com/office/powerpoint/2010/main" val="37304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9BAA85E-A01E-513C-7125-A85CF08F22BB}"/>
              </a:ext>
            </a:extLst>
          </p:cNvPr>
          <p:cNvSpPr/>
          <p:nvPr/>
        </p:nvSpPr>
        <p:spPr>
          <a:xfrm>
            <a:off x="0" y="973667"/>
            <a:ext cx="9144000" cy="5884333"/>
          </a:xfrm>
          <a:prstGeom prst="rect">
            <a:avLst/>
          </a:prstGeom>
          <a:solidFill>
            <a:schemeClr val="accent5">
              <a:lumMod val="20000"/>
              <a:lumOff val="80000"/>
              <a:alpha val="4302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F577D68-F871-2E73-1136-7E12FEC38AC9}"/>
              </a:ext>
            </a:extLst>
          </p:cNvPr>
          <p:cNvSpPr txBox="1"/>
          <p:nvPr/>
        </p:nvSpPr>
        <p:spPr>
          <a:xfrm>
            <a:off x="339116" y="209025"/>
            <a:ext cx="4266081" cy="584775"/>
          </a:xfrm>
          <a:prstGeom prst="rect">
            <a:avLst/>
          </a:prstGeom>
          <a:noFill/>
        </p:spPr>
        <p:txBody>
          <a:bodyPr wrap="square">
            <a:spAutoFit/>
          </a:bodyPr>
          <a:lstStyle/>
          <a:p>
            <a:pPr algn="l"/>
            <a:r>
              <a:rPr lang="en-US" sz="3200" dirty="0">
                <a:solidFill>
                  <a:schemeClr val="accent1"/>
                </a:solidFill>
                <a:latin typeface="Calibri" panose="020F0502020204030204" pitchFamily="34" charset="0"/>
                <a:cs typeface="Calibri" panose="020F0502020204030204" pitchFamily="34" charset="0"/>
              </a:rPr>
              <a:t>Challenge: Scale</a:t>
            </a:r>
          </a:p>
        </p:txBody>
      </p:sp>
      <p:cxnSp>
        <p:nvCxnSpPr>
          <p:cNvPr id="8" name="Straight Arrow Connector 7">
            <a:extLst>
              <a:ext uri="{FF2B5EF4-FFF2-40B4-BE49-F238E27FC236}">
                <a16:creationId xmlns:a16="http://schemas.microsoft.com/office/drawing/2014/main" id="{53CD97C2-FE08-6DA6-C022-7FA799DE0E9F}"/>
              </a:ext>
            </a:extLst>
          </p:cNvPr>
          <p:cNvCxnSpPr>
            <a:cxnSpLocks/>
          </p:cNvCxnSpPr>
          <p:nvPr/>
        </p:nvCxnSpPr>
        <p:spPr>
          <a:xfrm flipV="1">
            <a:off x="2846026" y="1575585"/>
            <a:ext cx="0" cy="2161368"/>
          </a:xfrm>
          <a:prstGeom prst="straightConnector1">
            <a:avLst/>
          </a:prstGeom>
          <a:ln w="508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A0CE5DF-50F3-4C2F-2EB5-9CC98AB2F0E3}"/>
              </a:ext>
            </a:extLst>
          </p:cNvPr>
          <p:cNvCxnSpPr>
            <a:cxnSpLocks/>
          </p:cNvCxnSpPr>
          <p:nvPr/>
        </p:nvCxnSpPr>
        <p:spPr>
          <a:xfrm>
            <a:off x="2846026" y="3736954"/>
            <a:ext cx="4266087" cy="0"/>
          </a:xfrm>
          <a:prstGeom prst="straightConnector1">
            <a:avLst/>
          </a:prstGeom>
          <a:ln w="508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99E0D9BA-3979-48AA-0223-45765A9081A8}"/>
              </a:ext>
            </a:extLst>
          </p:cNvPr>
          <p:cNvCxnSpPr>
            <a:cxnSpLocks/>
          </p:cNvCxnSpPr>
          <p:nvPr/>
        </p:nvCxnSpPr>
        <p:spPr>
          <a:xfrm flipH="1">
            <a:off x="1202012" y="3736954"/>
            <a:ext cx="1644012" cy="1805409"/>
          </a:xfrm>
          <a:prstGeom prst="straightConnector1">
            <a:avLst/>
          </a:prstGeom>
          <a:ln w="508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85D7B8DC-F9ED-F226-C191-940537110CD6}"/>
              </a:ext>
            </a:extLst>
          </p:cNvPr>
          <p:cNvSpPr txBox="1"/>
          <p:nvPr/>
        </p:nvSpPr>
        <p:spPr>
          <a:xfrm>
            <a:off x="0" y="2145027"/>
            <a:ext cx="2729681" cy="584775"/>
          </a:xfrm>
          <a:prstGeom prst="rect">
            <a:avLst/>
          </a:prstGeom>
          <a:noFill/>
        </p:spPr>
        <p:txBody>
          <a:bodyPr wrap="square">
            <a:spAutoFit/>
          </a:bodyPr>
          <a:lstStyle/>
          <a:p>
            <a:pPr algn="r"/>
            <a:r>
              <a:rPr lang="en-US" sz="1600" dirty="0">
                <a:latin typeface="Calibri" panose="020F0502020204030204" pitchFamily="34" charset="0"/>
                <a:cs typeface="Calibri" panose="020F0502020204030204" pitchFamily="34" charset="0"/>
              </a:rPr>
              <a:t>Curious / Malicious</a:t>
            </a:r>
          </a:p>
          <a:p>
            <a:r>
              <a:rPr lang="en-US" sz="1600" dirty="0">
                <a:latin typeface="Calibri" panose="020F0502020204030204" pitchFamily="34" charset="0"/>
                <a:cs typeface="Calibri" panose="020F0502020204030204" pitchFamily="34" charset="0"/>
              </a:rPr>
              <a:t>Trainer</a:t>
            </a:r>
          </a:p>
        </p:txBody>
      </p:sp>
      <p:sp>
        <p:nvSpPr>
          <p:cNvPr id="12" name="TextBox 11">
            <a:extLst>
              <a:ext uri="{FF2B5EF4-FFF2-40B4-BE49-F238E27FC236}">
                <a16:creationId xmlns:a16="http://schemas.microsoft.com/office/drawing/2014/main" id="{3C672DBC-D09C-651C-E504-0274A276B97B}"/>
              </a:ext>
            </a:extLst>
          </p:cNvPr>
          <p:cNvSpPr txBox="1"/>
          <p:nvPr/>
        </p:nvSpPr>
        <p:spPr>
          <a:xfrm>
            <a:off x="523444" y="2941169"/>
            <a:ext cx="2174387" cy="584775"/>
          </a:xfrm>
          <a:prstGeom prst="rect">
            <a:avLst/>
          </a:prstGeom>
          <a:noFill/>
        </p:spPr>
        <p:txBody>
          <a:bodyPr wrap="square">
            <a:spAutoFit/>
          </a:bodyPr>
          <a:lstStyle/>
          <a:p>
            <a:pPr algn="r"/>
            <a:r>
              <a:rPr lang="en-US" sz="1600" dirty="0">
                <a:latin typeface="Calibri" panose="020F0502020204030204" pitchFamily="34" charset="0"/>
                <a:cs typeface="Calibri" panose="020F0502020204030204" pitchFamily="34" charset="0"/>
              </a:rPr>
              <a:t>Curious / Honest</a:t>
            </a:r>
          </a:p>
          <a:p>
            <a:r>
              <a:rPr lang="en-US" sz="1600" dirty="0">
                <a:latin typeface="Calibri" panose="020F0502020204030204" pitchFamily="34" charset="0"/>
                <a:cs typeface="Calibri" panose="020F0502020204030204" pitchFamily="34" charset="0"/>
              </a:rPr>
              <a:t>Trainer</a:t>
            </a:r>
          </a:p>
        </p:txBody>
      </p:sp>
      <p:sp>
        <p:nvSpPr>
          <p:cNvPr id="14" name="TextBox 13">
            <a:extLst>
              <a:ext uri="{FF2B5EF4-FFF2-40B4-BE49-F238E27FC236}">
                <a16:creationId xmlns:a16="http://schemas.microsoft.com/office/drawing/2014/main" id="{7EEED652-4402-2D82-D12A-94196E6DC678}"/>
              </a:ext>
            </a:extLst>
          </p:cNvPr>
          <p:cNvSpPr txBox="1"/>
          <p:nvPr/>
        </p:nvSpPr>
        <p:spPr>
          <a:xfrm>
            <a:off x="2380191" y="4296331"/>
            <a:ext cx="4501851" cy="338554"/>
          </a:xfrm>
          <a:prstGeom prst="rect">
            <a:avLst/>
          </a:prstGeom>
          <a:noFill/>
        </p:spPr>
        <p:txBody>
          <a:bodyPr wrap="square">
            <a:spAutoFit/>
          </a:bodyPr>
          <a:lstStyle/>
          <a:p>
            <a:pPr algn="l"/>
            <a:r>
              <a:rPr lang="en-US" sz="1600" dirty="0">
                <a:latin typeface="Calibri" panose="020F0502020204030204" pitchFamily="34" charset="0"/>
                <a:cs typeface="Calibri" panose="020F0502020204030204" pitchFamily="34" charset="0"/>
              </a:rPr>
              <a:t>Computational Hardness(LWE, Factoring, Bi-Linear)</a:t>
            </a:r>
          </a:p>
        </p:txBody>
      </p:sp>
      <p:sp>
        <p:nvSpPr>
          <p:cNvPr id="16" name="TextBox 15">
            <a:extLst>
              <a:ext uri="{FF2B5EF4-FFF2-40B4-BE49-F238E27FC236}">
                <a16:creationId xmlns:a16="http://schemas.microsoft.com/office/drawing/2014/main" id="{4FBBB537-DF65-D459-CB60-CA60720C7122}"/>
              </a:ext>
            </a:extLst>
          </p:cNvPr>
          <p:cNvSpPr txBox="1"/>
          <p:nvPr/>
        </p:nvSpPr>
        <p:spPr>
          <a:xfrm>
            <a:off x="2992524" y="3808908"/>
            <a:ext cx="923388" cy="338554"/>
          </a:xfrm>
          <a:prstGeom prst="rect">
            <a:avLst/>
          </a:prstGeom>
          <a:noFill/>
        </p:spPr>
        <p:txBody>
          <a:bodyPr wrap="square">
            <a:spAutoFit/>
          </a:bodyPr>
          <a:lstStyle/>
          <a:p>
            <a:pPr algn="l"/>
            <a:r>
              <a:rPr lang="en-US" sz="1600" dirty="0">
                <a:latin typeface="Calibri" panose="020F0502020204030204" pitchFamily="34" charset="0"/>
                <a:cs typeface="Calibri" panose="020F0502020204030204" pitchFamily="34" charset="0"/>
              </a:rPr>
              <a:t>Linear</a:t>
            </a:r>
          </a:p>
        </p:txBody>
      </p:sp>
      <p:sp>
        <p:nvSpPr>
          <p:cNvPr id="17" name="TextBox 16">
            <a:extLst>
              <a:ext uri="{FF2B5EF4-FFF2-40B4-BE49-F238E27FC236}">
                <a16:creationId xmlns:a16="http://schemas.microsoft.com/office/drawing/2014/main" id="{CDE43E2C-6C79-CB51-F2F0-F0F46CB17ACC}"/>
              </a:ext>
            </a:extLst>
          </p:cNvPr>
          <p:cNvSpPr txBox="1"/>
          <p:nvPr/>
        </p:nvSpPr>
        <p:spPr>
          <a:xfrm>
            <a:off x="1730020" y="5121377"/>
            <a:ext cx="5269296" cy="338554"/>
          </a:xfrm>
          <a:prstGeom prst="rect">
            <a:avLst/>
          </a:prstGeom>
          <a:noFill/>
        </p:spPr>
        <p:txBody>
          <a:bodyPr wrap="square">
            <a:spAutoFit/>
          </a:bodyPr>
          <a:lstStyle/>
          <a:p>
            <a:pPr algn="l"/>
            <a:r>
              <a:rPr lang="en-US" sz="1600" dirty="0">
                <a:latin typeface="Calibri" panose="020F0502020204030204" pitchFamily="34" charset="0"/>
                <a:cs typeface="Calibri" panose="020F0502020204030204" pitchFamily="34" charset="0"/>
              </a:rPr>
              <a:t>Trusted Hardware</a:t>
            </a:r>
          </a:p>
        </p:txBody>
      </p:sp>
      <p:sp>
        <p:nvSpPr>
          <p:cNvPr id="20" name="TextBox 19">
            <a:extLst>
              <a:ext uri="{FF2B5EF4-FFF2-40B4-BE49-F238E27FC236}">
                <a16:creationId xmlns:a16="http://schemas.microsoft.com/office/drawing/2014/main" id="{5AA52F16-3833-4E53-67FB-A7091F5FD590}"/>
              </a:ext>
            </a:extLst>
          </p:cNvPr>
          <p:cNvSpPr txBox="1"/>
          <p:nvPr/>
        </p:nvSpPr>
        <p:spPr>
          <a:xfrm>
            <a:off x="1742910" y="1115271"/>
            <a:ext cx="1681144" cy="461665"/>
          </a:xfrm>
          <a:prstGeom prst="rect">
            <a:avLst/>
          </a:prstGeom>
          <a:noFill/>
        </p:spPr>
        <p:txBody>
          <a:bodyPr wrap="square">
            <a:spAutoFit/>
          </a:bodyPr>
          <a:lstStyle/>
          <a:p>
            <a:pPr algn="r"/>
            <a:r>
              <a:rPr lang="en-US" b="1" dirty="0">
                <a:latin typeface="Calibri" panose="020F0502020204030204" pitchFamily="34" charset="0"/>
                <a:cs typeface="Calibri" panose="020F0502020204030204" pitchFamily="34" charset="0"/>
              </a:rPr>
              <a:t>Adversary</a:t>
            </a:r>
          </a:p>
        </p:txBody>
      </p:sp>
      <p:sp>
        <p:nvSpPr>
          <p:cNvPr id="22" name="TextBox 21">
            <a:extLst>
              <a:ext uri="{FF2B5EF4-FFF2-40B4-BE49-F238E27FC236}">
                <a16:creationId xmlns:a16="http://schemas.microsoft.com/office/drawing/2014/main" id="{F770A05E-4884-3EA0-2568-B720FD9CCBF0}"/>
              </a:ext>
            </a:extLst>
          </p:cNvPr>
          <p:cNvSpPr txBox="1"/>
          <p:nvPr/>
        </p:nvSpPr>
        <p:spPr>
          <a:xfrm>
            <a:off x="539287" y="5554655"/>
            <a:ext cx="2348960" cy="461665"/>
          </a:xfrm>
          <a:prstGeom prst="rect">
            <a:avLst/>
          </a:prstGeom>
          <a:noFill/>
        </p:spPr>
        <p:txBody>
          <a:bodyPr wrap="square">
            <a:spAutoFit/>
          </a:bodyPr>
          <a:lstStyle/>
          <a:p>
            <a:pPr algn="l"/>
            <a:r>
              <a:rPr lang="en-US" b="1" dirty="0">
                <a:latin typeface="Calibri" panose="020F0502020204030204" pitchFamily="34" charset="0"/>
                <a:cs typeface="Calibri" panose="020F0502020204030204" pitchFamily="34" charset="0"/>
              </a:rPr>
              <a:t>Assumption</a:t>
            </a:r>
          </a:p>
        </p:txBody>
      </p:sp>
      <p:sp>
        <p:nvSpPr>
          <p:cNvPr id="23" name="TextBox 22">
            <a:extLst>
              <a:ext uri="{FF2B5EF4-FFF2-40B4-BE49-F238E27FC236}">
                <a16:creationId xmlns:a16="http://schemas.microsoft.com/office/drawing/2014/main" id="{AB2793D8-8BAA-255D-4FE7-ACC56F763D5D}"/>
              </a:ext>
            </a:extLst>
          </p:cNvPr>
          <p:cNvSpPr txBox="1"/>
          <p:nvPr/>
        </p:nvSpPr>
        <p:spPr>
          <a:xfrm>
            <a:off x="7183396" y="3527324"/>
            <a:ext cx="2105764" cy="461665"/>
          </a:xfrm>
          <a:prstGeom prst="rect">
            <a:avLst/>
          </a:prstGeom>
          <a:noFill/>
        </p:spPr>
        <p:txBody>
          <a:bodyPr wrap="square">
            <a:spAutoFit/>
          </a:bodyPr>
          <a:lstStyle/>
          <a:p>
            <a:pPr algn="l"/>
            <a:r>
              <a:rPr lang="en-US" b="1" dirty="0">
                <a:latin typeface="Calibri" panose="020F0502020204030204" pitchFamily="34" charset="0"/>
                <a:cs typeface="Calibri" panose="020F0502020204030204" pitchFamily="34" charset="0"/>
              </a:rPr>
              <a:t>Computation</a:t>
            </a:r>
          </a:p>
        </p:txBody>
      </p:sp>
      <p:sp>
        <p:nvSpPr>
          <p:cNvPr id="34" name="TextBox 33">
            <a:extLst>
              <a:ext uri="{FF2B5EF4-FFF2-40B4-BE49-F238E27FC236}">
                <a16:creationId xmlns:a16="http://schemas.microsoft.com/office/drawing/2014/main" id="{24B2C86F-1C45-0C3B-57F3-4715059126A9}"/>
              </a:ext>
            </a:extLst>
          </p:cNvPr>
          <p:cNvSpPr txBox="1"/>
          <p:nvPr/>
        </p:nvSpPr>
        <p:spPr>
          <a:xfrm>
            <a:off x="4062411" y="3808908"/>
            <a:ext cx="972631" cy="338554"/>
          </a:xfrm>
          <a:prstGeom prst="rect">
            <a:avLst/>
          </a:prstGeom>
          <a:noFill/>
        </p:spPr>
        <p:txBody>
          <a:bodyPr wrap="square">
            <a:spAutoFit/>
          </a:bodyPr>
          <a:lstStyle/>
          <a:p>
            <a:pPr algn="l"/>
            <a:r>
              <a:rPr lang="en-US" sz="1600" dirty="0">
                <a:latin typeface="Calibri" panose="020F0502020204030204" pitchFamily="34" charset="0"/>
                <a:cs typeface="Calibri" panose="020F0502020204030204" pitchFamily="34" charset="0"/>
              </a:rPr>
              <a:t>Logistic</a:t>
            </a:r>
            <a:endParaRPr lang="en-US" sz="1600" dirty="0"/>
          </a:p>
        </p:txBody>
      </p:sp>
      <p:sp>
        <p:nvSpPr>
          <p:cNvPr id="37" name="TextBox 36">
            <a:extLst>
              <a:ext uri="{FF2B5EF4-FFF2-40B4-BE49-F238E27FC236}">
                <a16:creationId xmlns:a16="http://schemas.microsoft.com/office/drawing/2014/main" id="{68116BE0-EBD0-D01D-F497-E3D7FB463978}"/>
              </a:ext>
            </a:extLst>
          </p:cNvPr>
          <p:cNvSpPr txBox="1"/>
          <p:nvPr/>
        </p:nvSpPr>
        <p:spPr>
          <a:xfrm>
            <a:off x="5268224" y="3808908"/>
            <a:ext cx="513746" cy="338554"/>
          </a:xfrm>
          <a:prstGeom prst="rect">
            <a:avLst/>
          </a:prstGeom>
          <a:noFill/>
        </p:spPr>
        <p:txBody>
          <a:bodyPr wrap="square">
            <a:spAutoFit/>
          </a:bodyPr>
          <a:lstStyle/>
          <a:p>
            <a:pPr algn="l"/>
            <a:r>
              <a:rPr lang="en-US" sz="1600" dirty="0">
                <a:latin typeface="Calibri" panose="020F0502020204030204" pitchFamily="34" charset="0"/>
                <a:cs typeface="Calibri" panose="020F0502020204030204" pitchFamily="34" charset="0"/>
              </a:rPr>
              <a:t>NN</a:t>
            </a:r>
            <a:endParaRPr lang="en-US" sz="1600" dirty="0"/>
          </a:p>
        </p:txBody>
      </p:sp>
      <p:sp>
        <p:nvSpPr>
          <p:cNvPr id="38" name="TextBox 37">
            <a:extLst>
              <a:ext uri="{FF2B5EF4-FFF2-40B4-BE49-F238E27FC236}">
                <a16:creationId xmlns:a16="http://schemas.microsoft.com/office/drawing/2014/main" id="{35DCDCD8-8D53-0B4E-19DE-CECB4ACC8721}"/>
              </a:ext>
            </a:extLst>
          </p:cNvPr>
          <p:cNvSpPr txBox="1"/>
          <p:nvPr/>
        </p:nvSpPr>
        <p:spPr>
          <a:xfrm>
            <a:off x="6159206" y="3808908"/>
            <a:ext cx="840110" cy="338554"/>
          </a:xfrm>
          <a:prstGeom prst="rect">
            <a:avLst/>
          </a:prstGeom>
          <a:noFill/>
        </p:spPr>
        <p:txBody>
          <a:bodyPr wrap="square">
            <a:spAutoFit/>
          </a:bodyPr>
          <a:lstStyle/>
          <a:p>
            <a:pPr algn="l"/>
            <a:r>
              <a:rPr lang="en-US" sz="1600" dirty="0">
                <a:latin typeface="Calibri" panose="020F0502020204030204" pitchFamily="34" charset="0"/>
                <a:cs typeface="Calibri" panose="020F0502020204030204" pitchFamily="34" charset="0"/>
              </a:rPr>
              <a:t>LLM</a:t>
            </a:r>
            <a:endParaRPr lang="en-US" sz="1600" dirty="0"/>
          </a:p>
        </p:txBody>
      </p:sp>
      <p:sp>
        <p:nvSpPr>
          <p:cNvPr id="44" name="Oval 43">
            <a:extLst>
              <a:ext uri="{FF2B5EF4-FFF2-40B4-BE49-F238E27FC236}">
                <a16:creationId xmlns:a16="http://schemas.microsoft.com/office/drawing/2014/main" id="{EAB977AA-52C1-6C25-D7D9-08251BC8B122}"/>
              </a:ext>
            </a:extLst>
          </p:cNvPr>
          <p:cNvSpPr/>
          <p:nvPr/>
        </p:nvSpPr>
        <p:spPr>
          <a:xfrm>
            <a:off x="2783384" y="2275359"/>
            <a:ext cx="125282" cy="125282"/>
          </a:xfrm>
          <a:prstGeom prst="ellipse">
            <a:avLst/>
          </a:prstGeom>
          <a:solidFill>
            <a:srgbClr val="FF9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A909B449-9CDF-8026-3D7E-63B8BF1DF1F6}"/>
              </a:ext>
            </a:extLst>
          </p:cNvPr>
          <p:cNvSpPr/>
          <p:nvPr/>
        </p:nvSpPr>
        <p:spPr>
          <a:xfrm>
            <a:off x="2783384" y="3061950"/>
            <a:ext cx="125282" cy="125282"/>
          </a:xfrm>
          <a:prstGeom prst="ellipse">
            <a:avLst/>
          </a:prstGeom>
          <a:solidFill>
            <a:srgbClr val="FF9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Oval 45">
            <a:extLst>
              <a:ext uri="{FF2B5EF4-FFF2-40B4-BE49-F238E27FC236}">
                <a16:creationId xmlns:a16="http://schemas.microsoft.com/office/drawing/2014/main" id="{7D0D3D9B-D85A-1AC3-8010-4034D719033A}"/>
              </a:ext>
            </a:extLst>
          </p:cNvPr>
          <p:cNvSpPr/>
          <p:nvPr/>
        </p:nvSpPr>
        <p:spPr>
          <a:xfrm>
            <a:off x="2171050" y="4324478"/>
            <a:ext cx="125282" cy="125282"/>
          </a:xfrm>
          <a:prstGeom prst="ellipse">
            <a:avLst/>
          </a:prstGeom>
          <a:solidFill>
            <a:srgbClr val="FF9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ECD33318-48AF-0241-45CF-0CE16B687C0A}"/>
              </a:ext>
            </a:extLst>
          </p:cNvPr>
          <p:cNvSpPr/>
          <p:nvPr/>
        </p:nvSpPr>
        <p:spPr>
          <a:xfrm>
            <a:off x="1756644" y="4827949"/>
            <a:ext cx="125282" cy="125282"/>
          </a:xfrm>
          <a:prstGeom prst="ellipse">
            <a:avLst/>
          </a:prstGeom>
          <a:solidFill>
            <a:srgbClr val="FF9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47">
            <a:extLst>
              <a:ext uri="{FF2B5EF4-FFF2-40B4-BE49-F238E27FC236}">
                <a16:creationId xmlns:a16="http://schemas.microsoft.com/office/drawing/2014/main" id="{BA0A3D28-23C9-C92C-02FC-898F42A70B8E}"/>
              </a:ext>
            </a:extLst>
          </p:cNvPr>
          <p:cNvSpPr/>
          <p:nvPr/>
        </p:nvSpPr>
        <p:spPr>
          <a:xfrm>
            <a:off x="3253593" y="3681779"/>
            <a:ext cx="125282" cy="125282"/>
          </a:xfrm>
          <a:prstGeom prst="ellipse">
            <a:avLst/>
          </a:prstGeom>
          <a:solidFill>
            <a:srgbClr val="FF9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7BE7507B-1E25-073C-DD81-D4989099AC24}"/>
              </a:ext>
            </a:extLst>
          </p:cNvPr>
          <p:cNvSpPr/>
          <p:nvPr/>
        </p:nvSpPr>
        <p:spPr>
          <a:xfrm>
            <a:off x="4270901" y="3681779"/>
            <a:ext cx="125282" cy="125282"/>
          </a:xfrm>
          <a:prstGeom prst="ellipse">
            <a:avLst/>
          </a:prstGeom>
          <a:solidFill>
            <a:srgbClr val="FF9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C165D62E-0ED1-4C30-5468-4B7D62F04E1D}"/>
              </a:ext>
            </a:extLst>
          </p:cNvPr>
          <p:cNvSpPr/>
          <p:nvPr/>
        </p:nvSpPr>
        <p:spPr>
          <a:xfrm>
            <a:off x="5288209" y="3681779"/>
            <a:ext cx="125282" cy="125282"/>
          </a:xfrm>
          <a:prstGeom prst="ellipse">
            <a:avLst/>
          </a:prstGeom>
          <a:solidFill>
            <a:srgbClr val="FF9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Oval 50">
            <a:extLst>
              <a:ext uri="{FF2B5EF4-FFF2-40B4-BE49-F238E27FC236}">
                <a16:creationId xmlns:a16="http://schemas.microsoft.com/office/drawing/2014/main" id="{B828809A-CC6D-8A3B-10D0-B262AADEB0C8}"/>
              </a:ext>
            </a:extLst>
          </p:cNvPr>
          <p:cNvSpPr/>
          <p:nvPr/>
        </p:nvSpPr>
        <p:spPr>
          <a:xfrm>
            <a:off x="6305519" y="3681779"/>
            <a:ext cx="125282" cy="125282"/>
          </a:xfrm>
          <a:prstGeom prst="ellipse">
            <a:avLst/>
          </a:prstGeom>
          <a:solidFill>
            <a:srgbClr val="FF9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F8663C25-BBBA-643D-27ED-A59CAB056398}"/>
              </a:ext>
            </a:extLst>
          </p:cNvPr>
          <p:cNvSpPr txBox="1"/>
          <p:nvPr/>
        </p:nvSpPr>
        <p:spPr>
          <a:xfrm>
            <a:off x="2053140" y="4716942"/>
            <a:ext cx="3297710" cy="338554"/>
          </a:xfrm>
          <a:prstGeom prst="rect">
            <a:avLst/>
          </a:prstGeom>
          <a:noFill/>
        </p:spPr>
        <p:txBody>
          <a:bodyPr wrap="square">
            <a:spAutoFit/>
          </a:bodyPr>
          <a:lstStyle/>
          <a:p>
            <a:pPr algn="l"/>
            <a:r>
              <a:rPr lang="en-US" sz="1600" dirty="0">
                <a:latin typeface="Calibri" panose="020F0502020204030204" pitchFamily="34" charset="0"/>
                <a:cs typeface="Calibri" panose="020F0502020204030204" pitchFamily="34" charset="0"/>
              </a:rPr>
              <a:t>No collusion</a:t>
            </a:r>
          </a:p>
        </p:txBody>
      </p:sp>
      <p:sp>
        <p:nvSpPr>
          <p:cNvPr id="5" name="Oval 4">
            <a:extLst>
              <a:ext uri="{FF2B5EF4-FFF2-40B4-BE49-F238E27FC236}">
                <a16:creationId xmlns:a16="http://schemas.microsoft.com/office/drawing/2014/main" id="{54103182-D660-0991-8314-E6FFCFC6D8CC}"/>
              </a:ext>
            </a:extLst>
          </p:cNvPr>
          <p:cNvSpPr/>
          <p:nvPr/>
        </p:nvSpPr>
        <p:spPr>
          <a:xfrm>
            <a:off x="1430906" y="5165372"/>
            <a:ext cx="125282" cy="125282"/>
          </a:xfrm>
          <a:prstGeom prst="ellipse">
            <a:avLst/>
          </a:prstGeom>
          <a:solidFill>
            <a:srgbClr val="FF9F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3753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22" name="Google Shape;546;p47">
            <a:extLst>
              <a:ext uri="{FF2B5EF4-FFF2-40B4-BE49-F238E27FC236}">
                <a16:creationId xmlns:a16="http://schemas.microsoft.com/office/drawing/2014/main" id="{4D303107-F321-301D-02FD-29133777DE27}"/>
              </a:ext>
            </a:extLst>
          </p:cNvPr>
          <p:cNvSpPr/>
          <p:nvPr/>
        </p:nvSpPr>
        <p:spPr>
          <a:xfrm>
            <a:off x="1655967" y="1236596"/>
            <a:ext cx="78300" cy="489900"/>
          </a:xfrm>
          <a:prstGeom prst="rect">
            <a:avLst/>
          </a:prstGeom>
          <a:solidFill>
            <a:srgbClr val="92D050"/>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561" name="Google Shape;561;p47"/>
          <p:cNvSpPr txBox="1">
            <a:spLocks noGrp="1"/>
          </p:cNvSpPr>
          <p:nvPr>
            <p:ph type="title" idx="4294967295"/>
          </p:nvPr>
        </p:nvSpPr>
        <p:spPr>
          <a:xfrm>
            <a:off x="322899" y="169962"/>
            <a:ext cx="8628476" cy="462300"/>
          </a:xfrm>
          <a:prstGeom prst="rect">
            <a:avLst/>
          </a:prstGeom>
          <a:noFill/>
          <a:ln>
            <a:noFill/>
          </a:ln>
        </p:spPr>
        <p:txBody>
          <a:bodyPr spcFirstLastPara="1" vert="horz" wrap="square" lIns="91425" tIns="45700" rIns="91425" bIns="45700" rtlCol="0" anchor="t" anchorCtr="0">
            <a:noAutofit/>
          </a:bodyPr>
          <a:lstStyle/>
          <a:p>
            <a:pPr>
              <a:lnSpc>
                <a:spcPct val="100000"/>
              </a:lnSpc>
              <a:spcBef>
                <a:spcPts val="0"/>
              </a:spcBef>
              <a:buSzPts val="1400"/>
            </a:pPr>
            <a:r>
              <a:rPr lang="en-US" sz="3600" dirty="0" err="1">
                <a:solidFill>
                  <a:schemeClr val="accent1"/>
                </a:solidFill>
              </a:rPr>
              <a:t>Scalability:Genome</a:t>
            </a:r>
            <a:r>
              <a:rPr lang="en-US" sz="3600" dirty="0">
                <a:solidFill>
                  <a:schemeClr val="accent1"/>
                </a:solidFill>
              </a:rPr>
              <a:t> Wide Association (GWAS)</a:t>
            </a:r>
            <a:endParaRPr sz="3600" dirty="0">
              <a:solidFill>
                <a:schemeClr val="accent1"/>
              </a:solidFill>
            </a:endParaRPr>
          </a:p>
          <a:p>
            <a:pPr>
              <a:lnSpc>
                <a:spcPct val="100000"/>
              </a:lnSpc>
              <a:spcBef>
                <a:spcPts val="0"/>
              </a:spcBef>
              <a:buSzPts val="1400"/>
            </a:pPr>
            <a:endParaRPr sz="3600" dirty="0">
              <a:solidFill>
                <a:schemeClr val="accent1"/>
              </a:solidFill>
            </a:endParaRPr>
          </a:p>
        </p:txBody>
      </p:sp>
      <p:sp>
        <p:nvSpPr>
          <p:cNvPr id="7" name="Google Shape;544;p47">
            <a:extLst>
              <a:ext uri="{FF2B5EF4-FFF2-40B4-BE49-F238E27FC236}">
                <a16:creationId xmlns:a16="http://schemas.microsoft.com/office/drawing/2014/main" id="{3D17348C-3CE2-5E56-E617-0CD6197FBF8D}"/>
              </a:ext>
            </a:extLst>
          </p:cNvPr>
          <p:cNvSpPr/>
          <p:nvPr/>
        </p:nvSpPr>
        <p:spPr>
          <a:xfrm>
            <a:off x="667269" y="1557520"/>
            <a:ext cx="2059964" cy="1185680"/>
          </a:xfrm>
          <a:prstGeom prst="flowChartProcess">
            <a:avLst/>
          </a:prstGeom>
          <a:solidFill>
            <a:srgbClr val="92D050"/>
          </a:solidFill>
          <a:ln w="38100">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5" name="Google Shape;557;p47">
            <a:extLst>
              <a:ext uri="{FF2B5EF4-FFF2-40B4-BE49-F238E27FC236}">
                <a16:creationId xmlns:a16="http://schemas.microsoft.com/office/drawing/2014/main" id="{D31F5205-2692-8914-6495-EE868D5BFD3B}"/>
              </a:ext>
            </a:extLst>
          </p:cNvPr>
          <p:cNvSpPr txBox="1"/>
          <p:nvPr/>
        </p:nvSpPr>
        <p:spPr>
          <a:xfrm>
            <a:off x="706431" y="1611643"/>
            <a:ext cx="1981640" cy="1033903"/>
          </a:xfrm>
          <a:prstGeom prst="rect">
            <a:avLst/>
          </a:prstGeom>
          <a:noFill/>
          <a:ln w="38100">
            <a:noFill/>
          </a:ln>
        </p:spPr>
        <p:txBody>
          <a:bodyPr spcFirstLastPara="1" wrap="square" lIns="91425" tIns="91425" rIns="91425" bIns="91425" anchor="ctr" anchorCtr="0">
            <a:noAutofit/>
          </a:bodyPr>
          <a:lstStyle/>
          <a:p>
            <a:pPr>
              <a:spcBef>
                <a:spcPts val="0"/>
              </a:spcBef>
              <a:spcAft>
                <a:spcPts val="0"/>
              </a:spcAft>
              <a:buClr>
                <a:srgbClr val="000000"/>
              </a:buClr>
              <a:buSzPts val="1100"/>
            </a:pPr>
            <a:r>
              <a:rPr lang="en-US" sz="3200" dirty="0">
                <a:latin typeface="Calibri" panose="020F0502020204030204" pitchFamily="34" charset="0"/>
                <a:ea typeface="Avenir"/>
                <a:cs typeface="Calibri" panose="020F0502020204030204" pitchFamily="34" charset="0"/>
                <a:sym typeface="Avenir"/>
              </a:rPr>
              <a:t>Train</a:t>
            </a:r>
            <a:endParaRPr lang="en-US" sz="2000" dirty="0">
              <a:latin typeface="Calibri" panose="020F0502020204030204" pitchFamily="34" charset="0"/>
              <a:ea typeface="Avenir"/>
              <a:cs typeface="Calibri" panose="020F0502020204030204" pitchFamily="34" charset="0"/>
              <a:sym typeface="Avenir"/>
            </a:endParaRPr>
          </a:p>
          <a:p>
            <a:pPr>
              <a:spcBef>
                <a:spcPts val="0"/>
              </a:spcBef>
              <a:spcAft>
                <a:spcPts val="0"/>
              </a:spcAft>
              <a:buClr>
                <a:srgbClr val="000000"/>
              </a:buClr>
              <a:buSzPts val="1100"/>
            </a:pPr>
            <a:r>
              <a:rPr lang="en-US" sz="1500" dirty="0">
                <a:latin typeface="Calibri" panose="020F0502020204030204" pitchFamily="34" charset="0"/>
                <a:ea typeface="Avenir"/>
                <a:cs typeface="Calibri" panose="020F0502020204030204" pitchFamily="34" charset="0"/>
                <a:sym typeface="Avenir"/>
              </a:rPr>
              <a:t>Use existing data to build ML model</a:t>
            </a:r>
          </a:p>
        </p:txBody>
      </p:sp>
      <p:sp>
        <p:nvSpPr>
          <p:cNvPr id="16" name="Google Shape;551;p47">
            <a:extLst>
              <a:ext uri="{FF2B5EF4-FFF2-40B4-BE49-F238E27FC236}">
                <a16:creationId xmlns:a16="http://schemas.microsoft.com/office/drawing/2014/main" id="{F6A85DE4-C173-A012-34FC-D3B99062E1A2}"/>
              </a:ext>
            </a:extLst>
          </p:cNvPr>
          <p:cNvSpPr/>
          <p:nvPr/>
        </p:nvSpPr>
        <p:spPr>
          <a:xfrm>
            <a:off x="118186" y="729916"/>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sp>
        <p:nvSpPr>
          <p:cNvPr id="17" name="TextBox 16">
            <a:extLst>
              <a:ext uri="{FF2B5EF4-FFF2-40B4-BE49-F238E27FC236}">
                <a16:creationId xmlns:a16="http://schemas.microsoft.com/office/drawing/2014/main" id="{79FF78B3-4C7C-0BBB-B68D-B54DF62E695E}"/>
              </a:ext>
            </a:extLst>
          </p:cNvPr>
          <p:cNvSpPr txBox="1"/>
          <p:nvPr/>
        </p:nvSpPr>
        <p:spPr>
          <a:xfrm>
            <a:off x="322899" y="901815"/>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Post Development       </a:t>
            </a:r>
            <a:r>
              <a:rPr lang="en-IL" sz="2300" dirty="0">
                <a:latin typeface="Calibri" panose="020F0502020204030204" pitchFamily="34" charset="0"/>
                <a:cs typeface="Calibri" panose="020F0502020204030204" pitchFamily="34" charset="0"/>
              </a:rPr>
              <a:t>Into the Future</a:t>
            </a:r>
          </a:p>
        </p:txBody>
      </p:sp>
      <p:pic>
        <p:nvPicPr>
          <p:cNvPr id="4" name="Picture 3">
            <a:extLst>
              <a:ext uri="{FF2B5EF4-FFF2-40B4-BE49-F238E27FC236}">
                <a16:creationId xmlns:a16="http://schemas.microsoft.com/office/drawing/2014/main" id="{8D49D60E-A0FD-C1CF-82E6-C471D57A0F08}"/>
              </a:ext>
            </a:extLst>
          </p:cNvPr>
          <p:cNvPicPr>
            <a:picLocks noChangeAspect="1"/>
          </p:cNvPicPr>
          <p:nvPr/>
        </p:nvPicPr>
        <p:blipFill>
          <a:blip r:embed="rId3"/>
          <a:stretch>
            <a:fillRect/>
          </a:stretch>
        </p:blipFill>
        <p:spPr>
          <a:xfrm>
            <a:off x="246155" y="2910395"/>
            <a:ext cx="4409545" cy="3126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 name="Group 2">
            <a:extLst>
              <a:ext uri="{FF2B5EF4-FFF2-40B4-BE49-F238E27FC236}">
                <a16:creationId xmlns:a16="http://schemas.microsoft.com/office/drawing/2014/main" id="{20511455-3F2B-0B4F-325F-358D110D8B5E}"/>
              </a:ext>
            </a:extLst>
          </p:cNvPr>
          <p:cNvGrpSpPr/>
          <p:nvPr/>
        </p:nvGrpSpPr>
        <p:grpSpPr>
          <a:xfrm>
            <a:off x="4779453" y="2581179"/>
            <a:ext cx="4252404" cy="3126940"/>
            <a:chOff x="4797209" y="2661078"/>
            <a:chExt cx="4252404" cy="3126940"/>
          </a:xfrm>
        </p:grpSpPr>
        <p:pic>
          <p:nvPicPr>
            <p:cNvPr id="19" name="Picture 18" descr="A picture containing text, diagram, line, screenshot&#10;&#10;Description automatically generated">
              <a:extLst>
                <a:ext uri="{FF2B5EF4-FFF2-40B4-BE49-F238E27FC236}">
                  <a16:creationId xmlns:a16="http://schemas.microsoft.com/office/drawing/2014/main" id="{F910AE59-AF92-EE66-45E7-1E5D36250D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692" y="2873402"/>
              <a:ext cx="4091439" cy="2914616"/>
            </a:xfrm>
            <a:prstGeom prst="rect">
              <a:avLst/>
            </a:prstGeom>
          </p:spPr>
        </p:pic>
        <p:sp>
          <p:nvSpPr>
            <p:cNvPr id="2" name="Rectangle 1">
              <a:extLst>
                <a:ext uri="{FF2B5EF4-FFF2-40B4-BE49-F238E27FC236}">
                  <a16:creationId xmlns:a16="http://schemas.microsoft.com/office/drawing/2014/main" id="{80DA5CE0-F6CB-27D9-079A-1F7DA27F6F8E}"/>
                </a:ext>
              </a:extLst>
            </p:cNvPr>
            <p:cNvSpPr/>
            <p:nvPr/>
          </p:nvSpPr>
          <p:spPr>
            <a:xfrm>
              <a:off x="4797209" y="2661078"/>
              <a:ext cx="4252404" cy="2648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7461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60D04524-0FE5-59CF-CCC2-DE39D10D3997}"/>
              </a:ext>
            </a:extLst>
          </p:cNvPr>
          <p:cNvSpPr txBox="1"/>
          <p:nvPr/>
        </p:nvSpPr>
        <p:spPr>
          <a:xfrm>
            <a:off x="368989" y="806751"/>
            <a:ext cx="3688019" cy="461665"/>
          </a:xfrm>
          <a:prstGeom prst="rect">
            <a:avLst/>
          </a:prstGeom>
          <a:noFill/>
        </p:spPr>
        <p:txBody>
          <a:bodyPr wrap="square">
            <a:spAutoFit/>
          </a:bodyPr>
          <a:lstStyle/>
          <a:p>
            <a:pPr algn="ctr"/>
            <a:r>
              <a:rPr lang="en-US" sz="2400" dirty="0">
                <a:solidFill>
                  <a:schemeClr val="bg1">
                    <a:lumMod val="50000"/>
                  </a:schemeClr>
                </a:solidFill>
                <a:latin typeface="Calibri" panose="020F0502020204030204" pitchFamily="34" charset="0"/>
                <a:cs typeface="Calibri" panose="020F0502020204030204" pitchFamily="34" charset="0"/>
              </a:rPr>
              <a:t>Multi Party Computation</a:t>
            </a:r>
          </a:p>
        </p:txBody>
      </p:sp>
      <p:sp>
        <p:nvSpPr>
          <p:cNvPr id="96" name="TextBox 95">
            <a:extLst>
              <a:ext uri="{FF2B5EF4-FFF2-40B4-BE49-F238E27FC236}">
                <a16:creationId xmlns:a16="http://schemas.microsoft.com/office/drawing/2014/main" id="{845F9418-2BBD-D49C-7DE3-1398122AD1EF}"/>
              </a:ext>
            </a:extLst>
          </p:cNvPr>
          <p:cNvSpPr txBox="1"/>
          <p:nvPr/>
        </p:nvSpPr>
        <p:spPr>
          <a:xfrm>
            <a:off x="4873026" y="780988"/>
            <a:ext cx="3688019" cy="461665"/>
          </a:xfrm>
          <a:prstGeom prst="rect">
            <a:avLst/>
          </a:prstGeom>
          <a:noFill/>
        </p:spPr>
        <p:txBody>
          <a:bodyPr wrap="square">
            <a:spAutoFit/>
          </a:bodyPr>
          <a:lstStyle/>
          <a:p>
            <a:pPr algn="ctr"/>
            <a:r>
              <a:rPr lang="en-US" sz="2400" dirty="0">
                <a:solidFill>
                  <a:schemeClr val="bg1">
                    <a:lumMod val="50000"/>
                  </a:schemeClr>
                </a:solidFill>
                <a:latin typeface="Calibri" panose="020F0502020204030204" pitchFamily="34" charset="0"/>
                <a:cs typeface="Calibri" panose="020F0502020204030204" pitchFamily="34" charset="0"/>
              </a:rPr>
              <a:t>Homomorphic Encryption</a:t>
            </a:r>
          </a:p>
        </p:txBody>
      </p:sp>
      <p:grpSp>
        <p:nvGrpSpPr>
          <p:cNvPr id="135" name="Group 134">
            <a:extLst>
              <a:ext uri="{FF2B5EF4-FFF2-40B4-BE49-F238E27FC236}">
                <a16:creationId xmlns:a16="http://schemas.microsoft.com/office/drawing/2014/main" id="{1E810DA9-8A58-378E-D2DF-ED5658A1BC19}"/>
              </a:ext>
            </a:extLst>
          </p:cNvPr>
          <p:cNvGrpSpPr/>
          <p:nvPr/>
        </p:nvGrpSpPr>
        <p:grpSpPr>
          <a:xfrm>
            <a:off x="106697" y="1268416"/>
            <a:ext cx="4713555" cy="4092680"/>
            <a:chOff x="116339" y="1853386"/>
            <a:chExt cx="4713555" cy="4092680"/>
          </a:xfrm>
        </p:grpSpPr>
        <p:sp>
          <p:nvSpPr>
            <p:cNvPr id="88" name="TextBox 87">
              <a:extLst>
                <a:ext uri="{FF2B5EF4-FFF2-40B4-BE49-F238E27FC236}">
                  <a16:creationId xmlns:a16="http://schemas.microsoft.com/office/drawing/2014/main" id="{C54571B0-CEC6-1AA9-2072-72AB3027A0DD}"/>
                </a:ext>
              </a:extLst>
            </p:cNvPr>
            <p:cNvSpPr txBox="1"/>
            <p:nvPr/>
          </p:nvSpPr>
          <p:spPr>
            <a:xfrm>
              <a:off x="116339" y="3483820"/>
              <a:ext cx="868963" cy="507831"/>
            </a:xfrm>
            <a:prstGeom prst="rect">
              <a:avLst/>
            </a:prstGeom>
            <a:noFill/>
          </p:spPr>
          <p:txBody>
            <a:bodyPr wrap="square">
              <a:spAutoFit/>
            </a:bodyPr>
            <a:lstStyle/>
            <a:p>
              <a:pPr algn="ctr"/>
              <a:r>
                <a:rPr lang="en-US" sz="1350" dirty="0">
                  <a:solidFill>
                    <a:srgbClr val="333399"/>
                  </a:solidFill>
                  <a:latin typeface="Calibri" panose="020F0502020204030204" pitchFamily="34" charset="0"/>
                  <a:cs typeface="Calibri" panose="020F0502020204030204" pitchFamily="34" charset="0"/>
                </a:rPr>
                <a:t>Compute</a:t>
              </a:r>
            </a:p>
            <a:p>
              <a:pPr algn="ctr"/>
              <a:r>
                <a:rPr lang="en-US" sz="1350" dirty="0">
                  <a:solidFill>
                    <a:srgbClr val="333399"/>
                  </a:solidFill>
                  <a:latin typeface="Calibri" panose="020F0502020204030204" pitchFamily="34" charset="0"/>
                  <a:cs typeface="Calibri" panose="020F0502020204030204" pitchFamily="34" charset="0"/>
                </a:rPr>
                <a:t>Party 1</a:t>
              </a:r>
            </a:p>
          </p:txBody>
        </p:sp>
        <p:grpSp>
          <p:nvGrpSpPr>
            <p:cNvPr id="71" name="Group 70">
              <a:extLst>
                <a:ext uri="{FF2B5EF4-FFF2-40B4-BE49-F238E27FC236}">
                  <a16:creationId xmlns:a16="http://schemas.microsoft.com/office/drawing/2014/main" id="{59E75810-50F2-13D1-9997-658A1714725A}"/>
                </a:ext>
              </a:extLst>
            </p:cNvPr>
            <p:cNvGrpSpPr/>
            <p:nvPr/>
          </p:nvGrpSpPr>
          <p:grpSpPr>
            <a:xfrm>
              <a:off x="1184045" y="2161115"/>
              <a:ext cx="2602726" cy="898018"/>
              <a:chOff x="1380524" y="1896902"/>
              <a:chExt cx="3193950" cy="1102008"/>
            </a:xfrm>
          </p:grpSpPr>
          <p:pic>
            <p:nvPicPr>
              <p:cNvPr id="72" name="Picture 71" descr="A picture containing circle&#10;&#10;Description automatically generated with low confidence">
                <a:extLst>
                  <a:ext uri="{FF2B5EF4-FFF2-40B4-BE49-F238E27FC236}">
                    <a16:creationId xmlns:a16="http://schemas.microsoft.com/office/drawing/2014/main" id="{F71C23AF-E273-4B80-929C-423C1A970837}"/>
                  </a:ext>
                </a:extLst>
              </p:cNvPr>
              <p:cNvPicPr>
                <a:picLocks noChangeAspect="1"/>
              </p:cNvPicPr>
              <p:nvPr/>
            </p:nvPicPr>
            <p:blipFill>
              <a:blip r:embed="rId3"/>
              <a:stretch>
                <a:fillRect/>
              </a:stretch>
            </p:blipFill>
            <p:spPr>
              <a:xfrm>
                <a:off x="1380524" y="2140206"/>
                <a:ext cx="478968" cy="542606"/>
              </a:xfrm>
              <a:prstGeom prst="rect">
                <a:avLst/>
              </a:prstGeom>
            </p:spPr>
          </p:pic>
          <p:pic>
            <p:nvPicPr>
              <p:cNvPr id="73" name="Picture 72" descr="A picture containing circle&#10;&#10;Description automatically generated with low confidence">
                <a:extLst>
                  <a:ext uri="{FF2B5EF4-FFF2-40B4-BE49-F238E27FC236}">
                    <a16:creationId xmlns:a16="http://schemas.microsoft.com/office/drawing/2014/main" id="{A2910F56-B4F3-270C-EBC9-67B615C7EEA1}"/>
                  </a:ext>
                </a:extLst>
              </p:cNvPr>
              <p:cNvPicPr>
                <a:picLocks noChangeAspect="1"/>
              </p:cNvPicPr>
              <p:nvPr/>
            </p:nvPicPr>
            <p:blipFill>
              <a:blip r:embed="rId3"/>
              <a:stretch>
                <a:fillRect/>
              </a:stretch>
            </p:blipFill>
            <p:spPr>
              <a:xfrm>
                <a:off x="4089233" y="2121051"/>
                <a:ext cx="485241" cy="549713"/>
              </a:xfrm>
              <a:prstGeom prst="rect">
                <a:avLst/>
              </a:prstGeom>
            </p:spPr>
          </p:pic>
          <p:pic>
            <p:nvPicPr>
              <p:cNvPr id="74" name="Picture 73" descr="A picture containing circle&#10;&#10;Description automatically generated with low confidence">
                <a:extLst>
                  <a:ext uri="{FF2B5EF4-FFF2-40B4-BE49-F238E27FC236}">
                    <a16:creationId xmlns:a16="http://schemas.microsoft.com/office/drawing/2014/main" id="{9386CDA8-45E6-3843-B286-3883F662A61F}"/>
                  </a:ext>
                </a:extLst>
              </p:cNvPr>
              <p:cNvPicPr>
                <a:picLocks noChangeAspect="1"/>
              </p:cNvPicPr>
              <p:nvPr/>
            </p:nvPicPr>
            <p:blipFill>
              <a:blip r:embed="rId3"/>
              <a:stretch>
                <a:fillRect/>
              </a:stretch>
            </p:blipFill>
            <p:spPr>
              <a:xfrm>
                <a:off x="2075956" y="1944064"/>
                <a:ext cx="478968" cy="542606"/>
              </a:xfrm>
              <a:prstGeom prst="rect">
                <a:avLst/>
              </a:prstGeom>
            </p:spPr>
          </p:pic>
          <p:pic>
            <p:nvPicPr>
              <p:cNvPr id="75" name="Picture 74" descr="A picture containing circle&#10;&#10;Description automatically generated with low confidence">
                <a:extLst>
                  <a:ext uri="{FF2B5EF4-FFF2-40B4-BE49-F238E27FC236}">
                    <a16:creationId xmlns:a16="http://schemas.microsoft.com/office/drawing/2014/main" id="{0EBFF4A2-0603-8C22-56F6-D73DB3FCE528}"/>
                  </a:ext>
                </a:extLst>
              </p:cNvPr>
              <p:cNvPicPr>
                <a:picLocks noChangeAspect="1"/>
              </p:cNvPicPr>
              <p:nvPr/>
            </p:nvPicPr>
            <p:blipFill>
              <a:blip r:embed="rId3"/>
              <a:stretch>
                <a:fillRect/>
              </a:stretch>
            </p:blipFill>
            <p:spPr>
              <a:xfrm>
                <a:off x="3359837" y="1901572"/>
                <a:ext cx="494633" cy="560353"/>
              </a:xfrm>
              <a:prstGeom prst="rect">
                <a:avLst/>
              </a:prstGeom>
            </p:spPr>
          </p:pic>
          <p:pic>
            <p:nvPicPr>
              <p:cNvPr id="76" name="Picture 75" descr="A picture containing circle&#10;&#10;Description automatically generated with low confidence">
                <a:extLst>
                  <a:ext uri="{FF2B5EF4-FFF2-40B4-BE49-F238E27FC236}">
                    <a16:creationId xmlns:a16="http://schemas.microsoft.com/office/drawing/2014/main" id="{CEFE0046-53EB-8ACD-5D92-840BE181BE98}"/>
                  </a:ext>
                </a:extLst>
              </p:cNvPr>
              <p:cNvPicPr>
                <a:picLocks noChangeAspect="1"/>
              </p:cNvPicPr>
              <p:nvPr/>
            </p:nvPicPr>
            <p:blipFill>
              <a:blip r:embed="rId3"/>
              <a:stretch>
                <a:fillRect/>
              </a:stretch>
            </p:blipFill>
            <p:spPr>
              <a:xfrm>
                <a:off x="2724519" y="1896902"/>
                <a:ext cx="478968" cy="542606"/>
              </a:xfrm>
              <a:prstGeom prst="rect">
                <a:avLst/>
              </a:prstGeom>
            </p:spPr>
          </p:pic>
          <p:pic>
            <p:nvPicPr>
              <p:cNvPr id="77" name="Picture 76">
                <a:extLst>
                  <a:ext uri="{FF2B5EF4-FFF2-40B4-BE49-F238E27FC236}">
                    <a16:creationId xmlns:a16="http://schemas.microsoft.com/office/drawing/2014/main" id="{90EAB9F1-96E3-346D-A1E1-9A47C28C84A0}"/>
                  </a:ext>
                </a:extLst>
              </p:cNvPr>
              <p:cNvPicPr>
                <a:picLocks noChangeAspect="1"/>
              </p:cNvPicPr>
              <p:nvPr/>
            </p:nvPicPr>
            <p:blipFill>
              <a:blip r:embed="rId4"/>
              <a:stretch>
                <a:fillRect/>
              </a:stretch>
            </p:blipFill>
            <p:spPr>
              <a:xfrm>
                <a:off x="1732076" y="2566194"/>
                <a:ext cx="209146" cy="432716"/>
              </a:xfrm>
              <a:prstGeom prst="rect">
                <a:avLst/>
              </a:prstGeom>
            </p:spPr>
          </p:pic>
          <p:pic>
            <p:nvPicPr>
              <p:cNvPr id="78" name="Picture 77">
                <a:extLst>
                  <a:ext uri="{FF2B5EF4-FFF2-40B4-BE49-F238E27FC236}">
                    <a16:creationId xmlns:a16="http://schemas.microsoft.com/office/drawing/2014/main" id="{B47980B2-232B-C037-7D91-D79D89CC01D5}"/>
                  </a:ext>
                </a:extLst>
              </p:cNvPr>
              <p:cNvPicPr>
                <a:picLocks noChangeAspect="1"/>
              </p:cNvPicPr>
              <p:nvPr/>
            </p:nvPicPr>
            <p:blipFill>
              <a:blip r:embed="rId4"/>
              <a:stretch>
                <a:fillRect/>
              </a:stretch>
            </p:blipFill>
            <p:spPr>
              <a:xfrm>
                <a:off x="4029830" y="2566194"/>
                <a:ext cx="209146" cy="432716"/>
              </a:xfrm>
              <a:prstGeom prst="rect">
                <a:avLst/>
              </a:prstGeom>
            </p:spPr>
          </p:pic>
          <p:pic>
            <p:nvPicPr>
              <p:cNvPr id="79" name="Picture 78">
                <a:extLst>
                  <a:ext uri="{FF2B5EF4-FFF2-40B4-BE49-F238E27FC236}">
                    <a16:creationId xmlns:a16="http://schemas.microsoft.com/office/drawing/2014/main" id="{2D67BBED-7515-CEC8-45C0-282A1C0E75A3}"/>
                  </a:ext>
                </a:extLst>
              </p:cNvPr>
              <p:cNvPicPr>
                <a:picLocks noChangeAspect="1"/>
              </p:cNvPicPr>
              <p:nvPr/>
            </p:nvPicPr>
            <p:blipFill>
              <a:blip r:embed="rId4"/>
              <a:stretch>
                <a:fillRect/>
              </a:stretch>
            </p:blipFill>
            <p:spPr>
              <a:xfrm>
                <a:off x="2301335" y="2470742"/>
                <a:ext cx="209146" cy="432716"/>
              </a:xfrm>
              <a:prstGeom prst="rect">
                <a:avLst/>
              </a:prstGeom>
            </p:spPr>
          </p:pic>
          <p:pic>
            <p:nvPicPr>
              <p:cNvPr id="80" name="Picture 79">
                <a:extLst>
                  <a:ext uri="{FF2B5EF4-FFF2-40B4-BE49-F238E27FC236}">
                    <a16:creationId xmlns:a16="http://schemas.microsoft.com/office/drawing/2014/main" id="{F0C1FABB-E62A-065F-2A6D-9FE726DCDA9D}"/>
                  </a:ext>
                </a:extLst>
              </p:cNvPr>
              <p:cNvPicPr>
                <a:picLocks noChangeAspect="1"/>
              </p:cNvPicPr>
              <p:nvPr/>
            </p:nvPicPr>
            <p:blipFill>
              <a:blip r:embed="rId4"/>
              <a:stretch>
                <a:fillRect/>
              </a:stretch>
            </p:blipFill>
            <p:spPr>
              <a:xfrm>
                <a:off x="3450212" y="2451652"/>
                <a:ext cx="209146" cy="432716"/>
              </a:xfrm>
              <a:prstGeom prst="rect">
                <a:avLst/>
              </a:prstGeom>
            </p:spPr>
          </p:pic>
          <p:pic>
            <p:nvPicPr>
              <p:cNvPr id="81" name="Picture 80">
                <a:extLst>
                  <a:ext uri="{FF2B5EF4-FFF2-40B4-BE49-F238E27FC236}">
                    <a16:creationId xmlns:a16="http://schemas.microsoft.com/office/drawing/2014/main" id="{706248CB-6F6C-BF6A-DA1F-2A484066B7CC}"/>
                  </a:ext>
                </a:extLst>
              </p:cNvPr>
              <p:cNvPicPr>
                <a:picLocks noChangeAspect="1"/>
              </p:cNvPicPr>
              <p:nvPr/>
            </p:nvPicPr>
            <p:blipFill>
              <a:blip r:embed="rId4"/>
              <a:stretch>
                <a:fillRect/>
              </a:stretch>
            </p:blipFill>
            <p:spPr>
              <a:xfrm>
                <a:off x="2860558" y="2442108"/>
                <a:ext cx="209146" cy="432716"/>
              </a:xfrm>
              <a:prstGeom prst="rect">
                <a:avLst/>
              </a:prstGeom>
            </p:spPr>
          </p:pic>
        </p:grpSp>
        <p:sp>
          <p:nvSpPr>
            <p:cNvPr id="82" name="TextBox 81">
              <a:extLst>
                <a:ext uri="{FF2B5EF4-FFF2-40B4-BE49-F238E27FC236}">
                  <a16:creationId xmlns:a16="http://schemas.microsoft.com/office/drawing/2014/main" id="{9BB25EE1-213E-FB7F-850C-12438313FF1F}"/>
                </a:ext>
              </a:extLst>
            </p:cNvPr>
            <p:cNvSpPr txBox="1"/>
            <p:nvPr/>
          </p:nvSpPr>
          <p:spPr>
            <a:xfrm>
              <a:off x="1552057" y="3138077"/>
              <a:ext cx="1809659" cy="376207"/>
            </a:xfrm>
            <a:prstGeom prst="rect">
              <a:avLst/>
            </a:prstGeom>
            <a:solidFill>
              <a:schemeClr val="accent1">
                <a:lumMod val="20000"/>
                <a:lumOff val="80000"/>
              </a:schemeClr>
            </a:solidFill>
          </p:spPr>
          <p:txBody>
            <a:bodyPr wrap="square" tIns="68580" bIns="68580" rtlCol="0">
              <a:spAutoFit/>
            </a:bodyPr>
            <a:lstStyle/>
            <a:p>
              <a:pPr algn="ctr"/>
              <a:r>
                <a:rPr lang="en-US" sz="1350" dirty="0">
                  <a:latin typeface="Calibri" panose="020F0502020204030204" pitchFamily="34" charset="0"/>
                  <a:cs typeface="Calibri" panose="020F0502020204030204" pitchFamily="34" charset="0"/>
                </a:rPr>
                <a:t>Secret Sharing</a:t>
              </a:r>
            </a:p>
          </p:txBody>
        </p:sp>
        <p:sp>
          <p:nvSpPr>
            <p:cNvPr id="83" name="TextBox 82">
              <a:extLst>
                <a:ext uri="{FF2B5EF4-FFF2-40B4-BE49-F238E27FC236}">
                  <a16:creationId xmlns:a16="http://schemas.microsoft.com/office/drawing/2014/main" id="{74CFC100-A714-853D-CE81-011A1C64FEA4}"/>
                </a:ext>
              </a:extLst>
            </p:cNvPr>
            <p:cNvSpPr txBox="1"/>
            <p:nvPr/>
          </p:nvSpPr>
          <p:spPr>
            <a:xfrm>
              <a:off x="206212" y="1853386"/>
              <a:ext cx="1639340" cy="300082"/>
            </a:xfrm>
            <a:prstGeom prst="rect">
              <a:avLst/>
            </a:prstGeom>
            <a:noFill/>
          </p:spPr>
          <p:txBody>
            <a:bodyPr wrap="square" rtlCol="0">
              <a:spAutoFit/>
            </a:bodyPr>
            <a:lstStyle/>
            <a:p>
              <a:pPr defTabSz="342900" fontAlgn="base">
                <a:spcBef>
                  <a:spcPct val="30000"/>
                </a:spcBef>
                <a:spcAft>
                  <a:spcPct val="0"/>
                </a:spcAft>
              </a:pPr>
              <a:r>
                <a:rPr lang="en-US" sz="1350" dirty="0">
                  <a:solidFill>
                    <a:schemeClr val="bg2">
                      <a:lumMod val="50000"/>
                    </a:schemeClr>
                  </a:solidFill>
                  <a:latin typeface="Calibri" panose="020F0502020204030204" pitchFamily="34" charset="0"/>
                  <a:cs typeface="Calibri" panose="020F0502020204030204" pitchFamily="34" charset="0"/>
                </a:rPr>
                <a:t>Data Providers</a:t>
              </a:r>
            </a:p>
          </p:txBody>
        </p:sp>
        <p:cxnSp>
          <p:nvCxnSpPr>
            <p:cNvPr id="84" name="Straight Arrow Connector 83">
              <a:extLst>
                <a:ext uri="{FF2B5EF4-FFF2-40B4-BE49-F238E27FC236}">
                  <a16:creationId xmlns:a16="http://schemas.microsoft.com/office/drawing/2014/main" id="{0F043567-0308-9EB2-CA2F-E3C156A44F1D}"/>
                </a:ext>
              </a:extLst>
            </p:cNvPr>
            <p:cNvCxnSpPr>
              <a:cxnSpLocks/>
            </p:cNvCxnSpPr>
            <p:nvPr/>
          </p:nvCxnSpPr>
          <p:spPr>
            <a:xfrm flipH="1">
              <a:off x="887885" y="3345500"/>
              <a:ext cx="599817" cy="547238"/>
            </a:xfrm>
            <a:prstGeom prst="straightConnector1">
              <a:avLst/>
            </a:prstGeom>
            <a:ln w="603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7884C59-7AE7-4E4E-95DD-65833C9A9532}"/>
                </a:ext>
              </a:extLst>
            </p:cNvPr>
            <p:cNvCxnSpPr>
              <a:cxnSpLocks/>
            </p:cNvCxnSpPr>
            <p:nvPr/>
          </p:nvCxnSpPr>
          <p:spPr>
            <a:xfrm>
              <a:off x="3416942" y="3338700"/>
              <a:ext cx="641406" cy="580170"/>
            </a:xfrm>
            <a:prstGeom prst="straightConnector1">
              <a:avLst/>
            </a:prstGeom>
            <a:ln w="603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D0309EBE-A6F0-0B33-AFD2-BA2F3016ABAB}"/>
                </a:ext>
              </a:extLst>
            </p:cNvPr>
            <p:cNvPicPr>
              <a:picLocks noChangeAspect="1"/>
            </p:cNvPicPr>
            <p:nvPr/>
          </p:nvPicPr>
          <p:blipFill>
            <a:blip r:embed="rId5"/>
            <a:stretch>
              <a:fillRect/>
            </a:stretch>
          </p:blipFill>
          <p:spPr>
            <a:xfrm>
              <a:off x="338275" y="4030978"/>
              <a:ext cx="690878" cy="424224"/>
            </a:xfrm>
            <a:prstGeom prst="rect">
              <a:avLst/>
            </a:prstGeom>
          </p:spPr>
        </p:pic>
        <p:pic>
          <p:nvPicPr>
            <p:cNvPr id="87" name="Picture 86">
              <a:extLst>
                <a:ext uri="{FF2B5EF4-FFF2-40B4-BE49-F238E27FC236}">
                  <a16:creationId xmlns:a16="http://schemas.microsoft.com/office/drawing/2014/main" id="{70204E4C-FA56-45A8-13BA-0F1D7D3AACEE}"/>
                </a:ext>
              </a:extLst>
            </p:cNvPr>
            <p:cNvPicPr>
              <a:picLocks noChangeAspect="1"/>
            </p:cNvPicPr>
            <p:nvPr/>
          </p:nvPicPr>
          <p:blipFill>
            <a:blip r:embed="rId5"/>
            <a:stretch>
              <a:fillRect/>
            </a:stretch>
          </p:blipFill>
          <p:spPr>
            <a:xfrm>
              <a:off x="3786771" y="4030978"/>
              <a:ext cx="690878" cy="424224"/>
            </a:xfrm>
            <a:prstGeom prst="rect">
              <a:avLst/>
            </a:prstGeom>
          </p:spPr>
        </p:pic>
        <p:sp>
          <p:nvSpPr>
            <p:cNvPr id="89" name="TextBox 88">
              <a:extLst>
                <a:ext uri="{FF2B5EF4-FFF2-40B4-BE49-F238E27FC236}">
                  <a16:creationId xmlns:a16="http://schemas.microsoft.com/office/drawing/2014/main" id="{932B5A1E-2BEA-A70E-BF7E-585E52F35678}"/>
                </a:ext>
              </a:extLst>
            </p:cNvPr>
            <p:cNvSpPr txBox="1"/>
            <p:nvPr/>
          </p:nvSpPr>
          <p:spPr>
            <a:xfrm>
              <a:off x="3919078" y="3483820"/>
              <a:ext cx="910816" cy="507831"/>
            </a:xfrm>
            <a:prstGeom prst="rect">
              <a:avLst/>
            </a:prstGeom>
            <a:noFill/>
          </p:spPr>
          <p:txBody>
            <a:bodyPr wrap="square">
              <a:spAutoFit/>
            </a:bodyPr>
            <a:lstStyle/>
            <a:p>
              <a:pPr algn="ctr"/>
              <a:r>
                <a:rPr lang="en-US" sz="1350" dirty="0">
                  <a:solidFill>
                    <a:srgbClr val="333399"/>
                  </a:solidFill>
                  <a:latin typeface="Calibri" panose="020F0502020204030204" pitchFamily="34" charset="0"/>
                  <a:cs typeface="Calibri" panose="020F0502020204030204" pitchFamily="34" charset="0"/>
                </a:rPr>
                <a:t>Compute</a:t>
              </a:r>
            </a:p>
            <a:p>
              <a:pPr algn="ctr"/>
              <a:r>
                <a:rPr lang="en-US" sz="1350" dirty="0">
                  <a:solidFill>
                    <a:srgbClr val="333399"/>
                  </a:solidFill>
                  <a:latin typeface="Calibri" panose="020F0502020204030204" pitchFamily="34" charset="0"/>
                  <a:cs typeface="Calibri" panose="020F0502020204030204" pitchFamily="34" charset="0"/>
                </a:rPr>
                <a:t>Party 2</a:t>
              </a:r>
            </a:p>
          </p:txBody>
        </p:sp>
        <p:cxnSp>
          <p:nvCxnSpPr>
            <p:cNvPr id="90" name="Straight Connector 89">
              <a:extLst>
                <a:ext uri="{FF2B5EF4-FFF2-40B4-BE49-F238E27FC236}">
                  <a16:creationId xmlns:a16="http://schemas.microsoft.com/office/drawing/2014/main" id="{671F38E0-A806-FBE8-F7FE-26BC11B72B61}"/>
                </a:ext>
              </a:extLst>
            </p:cNvPr>
            <p:cNvCxnSpPr>
              <a:cxnSpLocks/>
            </p:cNvCxnSpPr>
            <p:nvPr/>
          </p:nvCxnSpPr>
          <p:spPr>
            <a:xfrm>
              <a:off x="1248682" y="4587607"/>
              <a:ext cx="2391743" cy="0"/>
            </a:xfrm>
            <a:prstGeom prst="line">
              <a:avLst/>
            </a:prstGeom>
            <a:ln w="60325" cap="rnd">
              <a:solidFill>
                <a:schemeClr val="bg1">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9108BFD4-C05A-5942-5062-EB225F894511}"/>
                </a:ext>
              </a:extLst>
            </p:cNvPr>
            <p:cNvSpPr txBox="1"/>
            <p:nvPr/>
          </p:nvSpPr>
          <p:spPr>
            <a:xfrm>
              <a:off x="1492842" y="5569859"/>
              <a:ext cx="2043470" cy="376207"/>
            </a:xfrm>
            <a:prstGeom prst="rect">
              <a:avLst/>
            </a:prstGeom>
            <a:solidFill>
              <a:schemeClr val="accent1">
                <a:lumMod val="20000"/>
                <a:lumOff val="80000"/>
              </a:schemeClr>
            </a:solidFill>
          </p:spPr>
          <p:txBody>
            <a:bodyPr wrap="square" tIns="68580" bIns="68580" rtlCol="0">
              <a:spAutoFit/>
            </a:bodyPr>
            <a:lstStyle/>
            <a:p>
              <a:pPr algn="ctr"/>
              <a:r>
                <a:rPr lang="en-US" sz="1350" dirty="0">
                  <a:latin typeface="Calibri" panose="020F0502020204030204" pitchFamily="34" charset="0"/>
                  <a:cs typeface="Calibri" panose="020F0502020204030204" pitchFamily="34" charset="0"/>
                </a:rPr>
                <a:t>Output Reconstruction</a:t>
              </a:r>
            </a:p>
          </p:txBody>
        </p:sp>
        <p:cxnSp>
          <p:nvCxnSpPr>
            <p:cNvPr id="92" name="Straight Arrow Connector 91">
              <a:extLst>
                <a:ext uri="{FF2B5EF4-FFF2-40B4-BE49-F238E27FC236}">
                  <a16:creationId xmlns:a16="http://schemas.microsoft.com/office/drawing/2014/main" id="{0404F4FF-8D27-3DDD-30FA-639771834813}"/>
                </a:ext>
              </a:extLst>
            </p:cNvPr>
            <p:cNvCxnSpPr>
              <a:cxnSpLocks/>
            </p:cNvCxnSpPr>
            <p:nvPr/>
          </p:nvCxnSpPr>
          <p:spPr>
            <a:xfrm>
              <a:off x="901373" y="4504974"/>
              <a:ext cx="705875" cy="970474"/>
            </a:xfrm>
            <a:prstGeom prst="straightConnector1">
              <a:avLst/>
            </a:prstGeom>
            <a:ln w="603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DD29300-E5F2-4F22-0C9F-B6D08732CC55}"/>
                </a:ext>
              </a:extLst>
            </p:cNvPr>
            <p:cNvCxnSpPr>
              <a:cxnSpLocks/>
            </p:cNvCxnSpPr>
            <p:nvPr/>
          </p:nvCxnSpPr>
          <p:spPr>
            <a:xfrm flipH="1">
              <a:off x="3521257" y="4552179"/>
              <a:ext cx="586226" cy="970474"/>
            </a:xfrm>
            <a:prstGeom prst="straightConnector1">
              <a:avLst/>
            </a:prstGeom>
            <a:ln w="603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D6D71CB6-5199-9833-B737-22422B24A268}"/>
                </a:ext>
              </a:extLst>
            </p:cNvPr>
            <p:cNvSpPr txBox="1"/>
            <p:nvPr/>
          </p:nvSpPr>
          <p:spPr>
            <a:xfrm>
              <a:off x="1723643" y="3907751"/>
              <a:ext cx="1410854" cy="584775"/>
            </a:xfrm>
            <a:prstGeom prst="rect">
              <a:avLst/>
            </a:prstGeom>
            <a:noFill/>
          </p:spPr>
          <p:txBody>
            <a:bodyPr wrap="square">
              <a:spAutoFit/>
            </a:bodyPr>
            <a:lstStyle/>
            <a:p>
              <a:r>
                <a:rPr lang="en-US" sz="1600" dirty="0">
                  <a:solidFill>
                    <a:srgbClr val="333399"/>
                  </a:solidFill>
                  <a:latin typeface="Calibri" panose="020F0502020204030204" pitchFamily="34" charset="0"/>
                  <a:cs typeface="Calibri" panose="020F0502020204030204" pitchFamily="34" charset="0"/>
                </a:rPr>
                <a:t>Secure 2-PC for GWAS</a:t>
              </a:r>
            </a:p>
          </p:txBody>
        </p:sp>
      </p:grpSp>
      <p:sp>
        <p:nvSpPr>
          <p:cNvPr id="130" name="Google Shape;561;p47">
            <a:extLst>
              <a:ext uri="{FF2B5EF4-FFF2-40B4-BE49-F238E27FC236}">
                <a16:creationId xmlns:a16="http://schemas.microsoft.com/office/drawing/2014/main" id="{2A8B0C7D-72D8-045E-B616-BEC8DCFFE668}"/>
              </a:ext>
            </a:extLst>
          </p:cNvPr>
          <p:cNvSpPr txBox="1">
            <a:spLocks/>
          </p:cNvSpPr>
          <p:nvPr/>
        </p:nvSpPr>
        <p:spPr>
          <a:xfrm>
            <a:off x="551522" y="99087"/>
            <a:ext cx="8413910" cy="646721"/>
          </a:xfrm>
          <a:prstGeom prst="rect">
            <a:avLst/>
          </a:prstGeom>
          <a:noFill/>
          <a:ln>
            <a:noFill/>
          </a:ln>
        </p:spPr>
        <p:txBody>
          <a:bodyPr spcFirstLastPara="1" vert="horz" wrap="square" lIns="91425" tIns="45700" rIns="91425" bIns="45700" rtlCol="0"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00000"/>
              </a:lnSpc>
              <a:spcBef>
                <a:spcPts val="0"/>
              </a:spcBef>
              <a:spcAft>
                <a:spcPts val="0"/>
              </a:spcAft>
              <a:buSzPts val="1400"/>
            </a:pPr>
            <a:r>
              <a:rPr lang="en-US" sz="3600" dirty="0">
                <a:solidFill>
                  <a:schemeClr val="accent1"/>
                </a:solidFill>
              </a:rPr>
              <a:t>Two General Paradigms in GWAS</a:t>
            </a:r>
          </a:p>
        </p:txBody>
      </p:sp>
      <p:grpSp>
        <p:nvGrpSpPr>
          <p:cNvPr id="12" name="Group 11">
            <a:extLst>
              <a:ext uri="{FF2B5EF4-FFF2-40B4-BE49-F238E27FC236}">
                <a16:creationId xmlns:a16="http://schemas.microsoft.com/office/drawing/2014/main" id="{38988787-FAA5-BD2B-40A9-16FF5FCFA566}"/>
              </a:ext>
            </a:extLst>
          </p:cNvPr>
          <p:cNvGrpSpPr/>
          <p:nvPr/>
        </p:nvGrpSpPr>
        <p:grpSpPr>
          <a:xfrm>
            <a:off x="5424000" y="3682492"/>
            <a:ext cx="3347950" cy="2619676"/>
            <a:chOff x="5343507" y="4008891"/>
            <a:chExt cx="3347950" cy="2619676"/>
          </a:xfrm>
        </p:grpSpPr>
        <p:pic>
          <p:nvPicPr>
            <p:cNvPr id="122" name="Picture 121">
              <a:extLst>
                <a:ext uri="{FF2B5EF4-FFF2-40B4-BE49-F238E27FC236}">
                  <a16:creationId xmlns:a16="http://schemas.microsoft.com/office/drawing/2014/main" id="{E9D3B0D4-36CF-597B-6C74-509B811C06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0623" y="4510121"/>
              <a:ext cx="1413081" cy="1584544"/>
            </a:xfrm>
            <a:prstGeom prst="rect">
              <a:avLst/>
            </a:prstGeom>
          </p:spPr>
        </p:pic>
        <p:sp>
          <p:nvSpPr>
            <p:cNvPr id="128" name="TextBox 127">
              <a:extLst>
                <a:ext uri="{FF2B5EF4-FFF2-40B4-BE49-F238E27FC236}">
                  <a16:creationId xmlns:a16="http://schemas.microsoft.com/office/drawing/2014/main" id="{2D85126D-15E9-7A50-273E-FC0392F64D41}"/>
                </a:ext>
              </a:extLst>
            </p:cNvPr>
            <p:cNvSpPr txBox="1"/>
            <p:nvPr/>
          </p:nvSpPr>
          <p:spPr>
            <a:xfrm>
              <a:off x="6907330" y="4202170"/>
              <a:ext cx="1784127" cy="300082"/>
            </a:xfrm>
            <a:prstGeom prst="rect">
              <a:avLst/>
            </a:prstGeom>
            <a:solidFill>
              <a:schemeClr val="accent1">
                <a:lumMod val="20000"/>
                <a:lumOff val="80000"/>
              </a:schemeClr>
            </a:solidFill>
          </p:spPr>
          <p:txBody>
            <a:bodyPr wrap="square">
              <a:spAutoFit/>
            </a:bodyPr>
            <a:lstStyle/>
            <a:p>
              <a:pPr algn="ctr"/>
              <a:r>
                <a:rPr lang="en-US" sz="1350" dirty="0">
                  <a:latin typeface="Calibri" panose="020F0502020204030204" pitchFamily="34" charset="0"/>
                  <a:cs typeface="Calibri" panose="020F0502020204030204" pitchFamily="34" charset="0"/>
                </a:rPr>
                <a:t>Encrypted Output </a:t>
              </a:r>
            </a:p>
          </p:txBody>
        </p:sp>
        <p:sp>
          <p:nvSpPr>
            <p:cNvPr id="4" name="TextBox 3">
              <a:extLst>
                <a:ext uri="{FF2B5EF4-FFF2-40B4-BE49-F238E27FC236}">
                  <a16:creationId xmlns:a16="http://schemas.microsoft.com/office/drawing/2014/main" id="{0829FDC9-3853-18DD-A1DB-A9A1D00D6C36}"/>
                </a:ext>
              </a:extLst>
            </p:cNvPr>
            <p:cNvSpPr txBox="1"/>
            <p:nvPr/>
          </p:nvSpPr>
          <p:spPr>
            <a:xfrm>
              <a:off x="5343507" y="6120736"/>
              <a:ext cx="2643043" cy="507831"/>
            </a:xfrm>
            <a:prstGeom prst="rect">
              <a:avLst/>
            </a:prstGeom>
            <a:noFill/>
          </p:spPr>
          <p:txBody>
            <a:bodyPr wrap="square" rtlCol="0">
              <a:spAutoFit/>
            </a:bodyPr>
            <a:lstStyle/>
            <a:p>
              <a:pPr defTabSz="342900" fontAlgn="base">
                <a:spcBef>
                  <a:spcPts val="0"/>
                </a:spcBef>
                <a:spcAft>
                  <a:spcPct val="0"/>
                </a:spcAft>
              </a:pPr>
              <a:r>
                <a:rPr lang="en-US" sz="1350" dirty="0">
                  <a:solidFill>
                    <a:schemeClr val="bg2">
                      <a:lumMod val="50000"/>
                    </a:schemeClr>
                  </a:solidFill>
                  <a:latin typeface="Calibri" panose="020F0502020204030204" pitchFamily="34" charset="0"/>
                  <a:cs typeface="Calibri" panose="020F0502020204030204" pitchFamily="34" charset="0"/>
                </a:rPr>
                <a:t>Data Providers </a:t>
              </a:r>
            </a:p>
            <a:p>
              <a:pPr defTabSz="342900" fontAlgn="base">
                <a:spcBef>
                  <a:spcPts val="0"/>
                </a:spcBef>
                <a:spcAft>
                  <a:spcPct val="0"/>
                </a:spcAft>
              </a:pPr>
              <a:r>
                <a:rPr lang="en-US" sz="1350" dirty="0">
                  <a:solidFill>
                    <a:schemeClr val="bg2">
                      <a:lumMod val="50000"/>
                    </a:schemeClr>
                  </a:solidFill>
                  <a:latin typeface="Calibri" panose="020F0502020204030204" pitchFamily="34" charset="0"/>
                  <a:cs typeface="Calibri" panose="020F0502020204030204" pitchFamily="34" charset="0"/>
                </a:rPr>
                <a:t>(or Special Decryption servers)</a:t>
              </a:r>
            </a:p>
          </p:txBody>
        </p:sp>
        <p:cxnSp>
          <p:nvCxnSpPr>
            <p:cNvPr id="123" name="Straight Arrow Connector 122">
              <a:extLst>
                <a:ext uri="{FF2B5EF4-FFF2-40B4-BE49-F238E27FC236}">
                  <a16:creationId xmlns:a16="http://schemas.microsoft.com/office/drawing/2014/main" id="{0E46CE8F-3716-B6B4-6798-CBC5B891EB9E}"/>
                </a:ext>
              </a:extLst>
            </p:cNvPr>
            <p:cNvCxnSpPr>
              <a:cxnSpLocks/>
            </p:cNvCxnSpPr>
            <p:nvPr/>
          </p:nvCxnSpPr>
          <p:spPr>
            <a:xfrm>
              <a:off x="6631919" y="4008891"/>
              <a:ext cx="0" cy="634556"/>
            </a:xfrm>
            <a:prstGeom prst="straightConnector1">
              <a:avLst/>
            </a:prstGeom>
            <a:ln w="603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A1CC5CF8-5CC5-C252-DCE1-CACF0A23B66F}"/>
                </a:ext>
              </a:extLst>
            </p:cNvPr>
            <p:cNvPicPr>
              <a:picLocks noChangeAspect="1"/>
            </p:cNvPicPr>
            <p:nvPr/>
          </p:nvPicPr>
          <p:blipFill>
            <a:blip r:embed="rId7"/>
            <a:stretch>
              <a:fillRect/>
            </a:stretch>
          </p:blipFill>
          <p:spPr>
            <a:xfrm>
              <a:off x="6519151" y="4148945"/>
              <a:ext cx="195757" cy="240248"/>
            </a:xfrm>
            <a:prstGeom prst="rect">
              <a:avLst/>
            </a:prstGeom>
          </p:spPr>
        </p:pic>
      </p:grpSp>
      <p:grpSp>
        <p:nvGrpSpPr>
          <p:cNvPr id="11" name="Group 10">
            <a:extLst>
              <a:ext uri="{FF2B5EF4-FFF2-40B4-BE49-F238E27FC236}">
                <a16:creationId xmlns:a16="http://schemas.microsoft.com/office/drawing/2014/main" id="{24EB8DB6-3C11-70F0-93A0-2ED2760EE5CD}"/>
              </a:ext>
            </a:extLst>
          </p:cNvPr>
          <p:cNvGrpSpPr/>
          <p:nvPr/>
        </p:nvGrpSpPr>
        <p:grpSpPr>
          <a:xfrm>
            <a:off x="5081231" y="1234663"/>
            <a:ext cx="3958685" cy="2383170"/>
            <a:chOff x="5010882" y="1561062"/>
            <a:chExt cx="3958685" cy="2383170"/>
          </a:xfrm>
        </p:grpSpPr>
        <p:pic>
          <p:nvPicPr>
            <p:cNvPr id="97" name="Picture 96" descr="A picture containing circle&#10;&#10;Description automatically generated with low confidence">
              <a:extLst>
                <a:ext uri="{FF2B5EF4-FFF2-40B4-BE49-F238E27FC236}">
                  <a16:creationId xmlns:a16="http://schemas.microsoft.com/office/drawing/2014/main" id="{29AE4AC0-CCA7-A283-C5AE-DB2500D2F48A}"/>
                </a:ext>
              </a:extLst>
            </p:cNvPr>
            <p:cNvPicPr>
              <a:picLocks noChangeAspect="1"/>
            </p:cNvPicPr>
            <p:nvPr/>
          </p:nvPicPr>
          <p:blipFill>
            <a:blip r:embed="rId3"/>
            <a:stretch>
              <a:fillRect/>
            </a:stretch>
          </p:blipFill>
          <p:spPr>
            <a:xfrm>
              <a:off x="5010882" y="1916909"/>
              <a:ext cx="383276" cy="434201"/>
            </a:xfrm>
            <a:prstGeom prst="rect">
              <a:avLst/>
            </a:prstGeom>
          </p:spPr>
        </p:pic>
        <p:pic>
          <p:nvPicPr>
            <p:cNvPr id="105" name="Picture 104" descr="A picture containing circle&#10;&#10;Description automatically generated with low confidence">
              <a:extLst>
                <a:ext uri="{FF2B5EF4-FFF2-40B4-BE49-F238E27FC236}">
                  <a16:creationId xmlns:a16="http://schemas.microsoft.com/office/drawing/2014/main" id="{D1D453C7-EEA5-6155-0F19-D2C33161DCE4}"/>
                </a:ext>
              </a:extLst>
            </p:cNvPr>
            <p:cNvPicPr>
              <a:picLocks noChangeAspect="1"/>
            </p:cNvPicPr>
            <p:nvPr/>
          </p:nvPicPr>
          <p:blipFill>
            <a:blip r:embed="rId3"/>
            <a:stretch>
              <a:fillRect/>
            </a:stretch>
          </p:blipFill>
          <p:spPr>
            <a:xfrm>
              <a:off x="6388721" y="1561062"/>
              <a:ext cx="383276" cy="434201"/>
            </a:xfrm>
            <a:prstGeom prst="rect">
              <a:avLst/>
            </a:prstGeom>
          </p:spPr>
        </p:pic>
        <p:sp>
          <p:nvSpPr>
            <p:cNvPr id="106" name="TextBox 105">
              <a:extLst>
                <a:ext uri="{FF2B5EF4-FFF2-40B4-BE49-F238E27FC236}">
                  <a16:creationId xmlns:a16="http://schemas.microsoft.com/office/drawing/2014/main" id="{C072D827-A75C-992C-172E-3025B81BC2C5}"/>
                </a:ext>
              </a:extLst>
            </p:cNvPr>
            <p:cNvSpPr txBox="1"/>
            <p:nvPr/>
          </p:nvSpPr>
          <p:spPr>
            <a:xfrm>
              <a:off x="5017541" y="2924909"/>
              <a:ext cx="822889" cy="261610"/>
            </a:xfrm>
            <a:prstGeom prst="rect">
              <a:avLst/>
            </a:prstGeom>
            <a:noFill/>
          </p:spPr>
          <p:txBody>
            <a:bodyPr wrap="square">
              <a:spAutoFit/>
            </a:bodyPr>
            <a:lstStyle/>
            <a:p>
              <a:r>
                <a:rPr lang="en-US" sz="1100" dirty="0">
                  <a:solidFill>
                    <a:srgbClr val="FF0000"/>
                  </a:solidFill>
                </a:rPr>
                <a:t>Enc(data) </a:t>
              </a:r>
            </a:p>
          </p:txBody>
        </p:sp>
        <p:sp>
          <p:nvSpPr>
            <p:cNvPr id="129" name="TextBox 128">
              <a:extLst>
                <a:ext uri="{FF2B5EF4-FFF2-40B4-BE49-F238E27FC236}">
                  <a16:creationId xmlns:a16="http://schemas.microsoft.com/office/drawing/2014/main" id="{8154F284-0695-6439-3F65-F0C816D69107}"/>
                </a:ext>
              </a:extLst>
            </p:cNvPr>
            <p:cNvSpPr txBox="1"/>
            <p:nvPr/>
          </p:nvSpPr>
          <p:spPr>
            <a:xfrm>
              <a:off x="7330227" y="1612609"/>
              <a:ext cx="1639340" cy="300082"/>
            </a:xfrm>
            <a:prstGeom prst="rect">
              <a:avLst/>
            </a:prstGeom>
            <a:noFill/>
          </p:spPr>
          <p:txBody>
            <a:bodyPr wrap="square" rtlCol="0">
              <a:spAutoFit/>
            </a:bodyPr>
            <a:lstStyle/>
            <a:p>
              <a:pPr defTabSz="342900" fontAlgn="base">
                <a:spcBef>
                  <a:spcPct val="30000"/>
                </a:spcBef>
                <a:spcAft>
                  <a:spcPct val="0"/>
                </a:spcAft>
              </a:pPr>
              <a:r>
                <a:rPr lang="en-US" sz="1350" dirty="0">
                  <a:solidFill>
                    <a:schemeClr val="bg2">
                      <a:lumMod val="50000"/>
                    </a:schemeClr>
                  </a:solidFill>
                  <a:latin typeface="Calibri" panose="020F0502020204030204" pitchFamily="34" charset="0"/>
                  <a:cs typeface="Calibri" panose="020F0502020204030204" pitchFamily="34" charset="0"/>
                </a:rPr>
                <a:t>Data Providers</a:t>
              </a:r>
            </a:p>
          </p:txBody>
        </p:sp>
        <p:grpSp>
          <p:nvGrpSpPr>
            <p:cNvPr id="7" name="Group 6">
              <a:extLst>
                <a:ext uri="{FF2B5EF4-FFF2-40B4-BE49-F238E27FC236}">
                  <a16:creationId xmlns:a16="http://schemas.microsoft.com/office/drawing/2014/main" id="{2EEFB42A-FE10-9856-8D6D-951262EC32A2}"/>
                </a:ext>
              </a:extLst>
            </p:cNvPr>
            <p:cNvGrpSpPr/>
            <p:nvPr/>
          </p:nvGrpSpPr>
          <p:grpSpPr>
            <a:xfrm>
              <a:off x="5261267" y="1691812"/>
              <a:ext cx="3677568" cy="2252420"/>
              <a:chOff x="5261267" y="1691812"/>
              <a:chExt cx="3677568" cy="2252420"/>
            </a:xfrm>
          </p:grpSpPr>
          <p:pic>
            <p:nvPicPr>
              <p:cNvPr id="98" name="Picture 97" descr="A picture containing circle&#10;&#10;Description automatically generated with low confidence">
                <a:extLst>
                  <a:ext uri="{FF2B5EF4-FFF2-40B4-BE49-F238E27FC236}">
                    <a16:creationId xmlns:a16="http://schemas.microsoft.com/office/drawing/2014/main" id="{90B28016-B3EF-C094-AB74-1391692B9DB7}"/>
                  </a:ext>
                </a:extLst>
              </p:cNvPr>
              <p:cNvPicPr>
                <a:picLocks noChangeAspect="1"/>
              </p:cNvPicPr>
              <p:nvPr/>
            </p:nvPicPr>
            <p:blipFill>
              <a:blip r:embed="rId3"/>
              <a:stretch>
                <a:fillRect/>
              </a:stretch>
            </p:blipFill>
            <p:spPr>
              <a:xfrm>
                <a:off x="7766621" y="1916909"/>
                <a:ext cx="383276" cy="434201"/>
              </a:xfrm>
              <a:prstGeom prst="rect">
                <a:avLst/>
              </a:prstGeom>
            </p:spPr>
          </p:pic>
          <p:pic>
            <p:nvPicPr>
              <p:cNvPr id="99" name="Picture 98">
                <a:extLst>
                  <a:ext uri="{FF2B5EF4-FFF2-40B4-BE49-F238E27FC236}">
                    <a16:creationId xmlns:a16="http://schemas.microsoft.com/office/drawing/2014/main" id="{DC725DD3-13FD-D008-1AD7-43CFE04C8088}"/>
                  </a:ext>
                </a:extLst>
              </p:cNvPr>
              <p:cNvPicPr>
                <a:picLocks noChangeAspect="1"/>
              </p:cNvPicPr>
              <p:nvPr/>
            </p:nvPicPr>
            <p:blipFill>
              <a:blip r:embed="rId4"/>
              <a:stretch>
                <a:fillRect/>
              </a:stretch>
            </p:blipFill>
            <p:spPr>
              <a:xfrm>
                <a:off x="5261267" y="2246156"/>
                <a:ext cx="170432" cy="352617"/>
              </a:xfrm>
              <a:prstGeom prst="rect">
                <a:avLst/>
              </a:prstGeom>
            </p:spPr>
          </p:pic>
          <p:pic>
            <p:nvPicPr>
              <p:cNvPr id="100" name="Picture 99">
                <a:extLst>
                  <a:ext uri="{FF2B5EF4-FFF2-40B4-BE49-F238E27FC236}">
                    <a16:creationId xmlns:a16="http://schemas.microsoft.com/office/drawing/2014/main" id="{68DB0EED-6903-2499-2AA6-75E9729B11CB}"/>
                  </a:ext>
                </a:extLst>
              </p:cNvPr>
              <p:cNvPicPr>
                <a:picLocks noChangeAspect="1"/>
              </p:cNvPicPr>
              <p:nvPr/>
            </p:nvPicPr>
            <p:blipFill>
              <a:blip r:embed="rId4"/>
              <a:stretch>
                <a:fillRect/>
              </a:stretch>
            </p:blipFill>
            <p:spPr>
              <a:xfrm>
                <a:off x="7681405" y="2246156"/>
                <a:ext cx="170432" cy="352617"/>
              </a:xfrm>
              <a:prstGeom prst="rect">
                <a:avLst/>
              </a:prstGeom>
            </p:spPr>
          </p:pic>
          <p:pic>
            <p:nvPicPr>
              <p:cNvPr id="101" name="Picture 100" descr="A picture containing circle&#10;&#10;Description automatically generated with low confidence">
                <a:extLst>
                  <a:ext uri="{FF2B5EF4-FFF2-40B4-BE49-F238E27FC236}">
                    <a16:creationId xmlns:a16="http://schemas.microsoft.com/office/drawing/2014/main" id="{345ADEC8-63A1-33E0-9CA8-FCB713C38EF1}"/>
                  </a:ext>
                </a:extLst>
              </p:cNvPr>
              <p:cNvPicPr>
                <a:picLocks noChangeAspect="1"/>
              </p:cNvPicPr>
              <p:nvPr/>
            </p:nvPicPr>
            <p:blipFill>
              <a:blip r:embed="rId3"/>
              <a:stretch>
                <a:fillRect/>
              </a:stretch>
            </p:blipFill>
            <p:spPr>
              <a:xfrm>
                <a:off x="5723570" y="1701709"/>
                <a:ext cx="383276" cy="434201"/>
              </a:xfrm>
              <a:prstGeom prst="rect">
                <a:avLst/>
              </a:prstGeom>
            </p:spPr>
          </p:pic>
          <p:pic>
            <p:nvPicPr>
              <p:cNvPr id="102" name="Picture 101">
                <a:extLst>
                  <a:ext uri="{FF2B5EF4-FFF2-40B4-BE49-F238E27FC236}">
                    <a16:creationId xmlns:a16="http://schemas.microsoft.com/office/drawing/2014/main" id="{01634E22-F237-FB80-0AEC-82EC9FA17428}"/>
                  </a:ext>
                </a:extLst>
              </p:cNvPr>
              <p:cNvPicPr>
                <a:picLocks noChangeAspect="1"/>
              </p:cNvPicPr>
              <p:nvPr/>
            </p:nvPicPr>
            <p:blipFill>
              <a:blip r:embed="rId4"/>
              <a:stretch>
                <a:fillRect/>
              </a:stretch>
            </p:blipFill>
            <p:spPr>
              <a:xfrm>
                <a:off x="5890461" y="2142928"/>
                <a:ext cx="170432" cy="352617"/>
              </a:xfrm>
              <a:prstGeom prst="rect">
                <a:avLst/>
              </a:prstGeom>
            </p:spPr>
          </p:pic>
          <p:pic>
            <p:nvPicPr>
              <p:cNvPr id="103" name="Picture 102" descr="A picture containing circle&#10;&#10;Description automatically generated with low confidence">
                <a:extLst>
                  <a:ext uri="{FF2B5EF4-FFF2-40B4-BE49-F238E27FC236}">
                    <a16:creationId xmlns:a16="http://schemas.microsoft.com/office/drawing/2014/main" id="{2DE8CA9B-552F-262B-4C5F-08C3DCBFD7AA}"/>
                  </a:ext>
                </a:extLst>
              </p:cNvPr>
              <p:cNvPicPr>
                <a:picLocks noChangeAspect="1"/>
              </p:cNvPicPr>
              <p:nvPr/>
            </p:nvPicPr>
            <p:blipFill>
              <a:blip r:embed="rId3"/>
              <a:stretch>
                <a:fillRect/>
              </a:stretch>
            </p:blipFill>
            <p:spPr>
              <a:xfrm>
                <a:off x="7043333" y="1691812"/>
                <a:ext cx="383276" cy="434201"/>
              </a:xfrm>
              <a:prstGeom prst="rect">
                <a:avLst/>
              </a:prstGeom>
            </p:spPr>
          </p:pic>
          <p:pic>
            <p:nvPicPr>
              <p:cNvPr id="104" name="Picture 103">
                <a:extLst>
                  <a:ext uri="{FF2B5EF4-FFF2-40B4-BE49-F238E27FC236}">
                    <a16:creationId xmlns:a16="http://schemas.microsoft.com/office/drawing/2014/main" id="{06D9EC89-8036-0721-4A73-6BB50E280318}"/>
                  </a:ext>
                </a:extLst>
              </p:cNvPr>
              <p:cNvPicPr>
                <a:picLocks noChangeAspect="1"/>
              </p:cNvPicPr>
              <p:nvPr/>
            </p:nvPicPr>
            <p:blipFill>
              <a:blip r:embed="rId4"/>
              <a:stretch>
                <a:fillRect/>
              </a:stretch>
            </p:blipFill>
            <p:spPr>
              <a:xfrm>
                <a:off x="7057755" y="2144331"/>
                <a:ext cx="170432" cy="352617"/>
              </a:xfrm>
              <a:prstGeom prst="rect">
                <a:avLst/>
              </a:prstGeom>
            </p:spPr>
          </p:pic>
          <p:cxnSp>
            <p:nvCxnSpPr>
              <p:cNvPr id="107" name="Straight Arrow Connector 106">
                <a:extLst>
                  <a:ext uri="{FF2B5EF4-FFF2-40B4-BE49-F238E27FC236}">
                    <a16:creationId xmlns:a16="http://schemas.microsoft.com/office/drawing/2014/main" id="{AEE95E92-C18D-1F72-16CD-9615929DF23E}"/>
                  </a:ext>
                </a:extLst>
              </p:cNvPr>
              <p:cNvCxnSpPr>
                <a:cxnSpLocks/>
              </p:cNvCxnSpPr>
              <p:nvPr/>
            </p:nvCxnSpPr>
            <p:spPr>
              <a:xfrm>
                <a:off x="5503456" y="2637293"/>
                <a:ext cx="843003" cy="799473"/>
              </a:xfrm>
              <a:prstGeom prst="straightConnector1">
                <a:avLst/>
              </a:prstGeom>
              <a:ln w="444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177D6F7F-02E6-7FD2-03DC-F8D14B0761C7}"/>
                  </a:ext>
                </a:extLst>
              </p:cNvPr>
              <p:cNvGrpSpPr/>
              <p:nvPr/>
            </p:nvGrpSpPr>
            <p:grpSpPr>
              <a:xfrm>
                <a:off x="6162590" y="3402772"/>
                <a:ext cx="908880" cy="541460"/>
                <a:chOff x="8371572" y="3008804"/>
                <a:chExt cx="1243300" cy="740689"/>
              </a:xfrm>
            </p:grpSpPr>
            <p:pic>
              <p:nvPicPr>
                <p:cNvPr id="109" name="Picture 108">
                  <a:extLst>
                    <a:ext uri="{FF2B5EF4-FFF2-40B4-BE49-F238E27FC236}">
                      <a16:creationId xmlns:a16="http://schemas.microsoft.com/office/drawing/2014/main" id="{8E1A2A24-D43D-0BA7-B77A-21E8C325F597}"/>
                    </a:ext>
                  </a:extLst>
                </p:cNvPr>
                <p:cNvPicPr>
                  <a:picLocks noChangeAspect="1"/>
                </p:cNvPicPr>
                <p:nvPr/>
              </p:nvPicPr>
              <p:blipFill>
                <a:blip r:embed="rId8"/>
                <a:stretch>
                  <a:fillRect/>
                </a:stretch>
              </p:blipFill>
              <p:spPr>
                <a:xfrm>
                  <a:off x="8371572" y="3008804"/>
                  <a:ext cx="1243300" cy="740689"/>
                </a:xfrm>
                <a:prstGeom prst="rect">
                  <a:avLst/>
                </a:prstGeom>
              </p:spPr>
            </p:pic>
            <p:pic>
              <p:nvPicPr>
                <p:cNvPr id="110" name="Picture 109">
                  <a:extLst>
                    <a:ext uri="{FF2B5EF4-FFF2-40B4-BE49-F238E27FC236}">
                      <a16:creationId xmlns:a16="http://schemas.microsoft.com/office/drawing/2014/main" id="{EBB83362-F88C-D758-A424-851B5C2CE2DC}"/>
                    </a:ext>
                  </a:extLst>
                </p:cNvPr>
                <p:cNvPicPr>
                  <a:picLocks noChangeAspect="1"/>
                </p:cNvPicPr>
                <p:nvPr/>
              </p:nvPicPr>
              <p:blipFill>
                <a:blip r:embed="rId5"/>
                <a:stretch>
                  <a:fillRect/>
                </a:stretch>
              </p:blipFill>
              <p:spPr>
                <a:xfrm>
                  <a:off x="8588130" y="3161353"/>
                  <a:ext cx="787105" cy="483310"/>
                </a:xfrm>
                <a:prstGeom prst="rect">
                  <a:avLst/>
                </a:prstGeom>
              </p:spPr>
            </p:pic>
          </p:grpSp>
          <p:cxnSp>
            <p:nvCxnSpPr>
              <p:cNvPr id="111" name="Straight Arrow Connector 110">
                <a:extLst>
                  <a:ext uri="{FF2B5EF4-FFF2-40B4-BE49-F238E27FC236}">
                    <a16:creationId xmlns:a16="http://schemas.microsoft.com/office/drawing/2014/main" id="{BB0907AC-9D61-B4E8-C333-44CAA83FC34F}"/>
                  </a:ext>
                </a:extLst>
              </p:cNvPr>
              <p:cNvCxnSpPr>
                <a:cxnSpLocks/>
              </p:cNvCxnSpPr>
              <p:nvPr/>
            </p:nvCxnSpPr>
            <p:spPr>
              <a:xfrm flipH="1">
                <a:off x="6956067" y="2696665"/>
                <a:ext cx="703684" cy="666166"/>
              </a:xfrm>
              <a:prstGeom prst="straightConnector1">
                <a:avLst/>
              </a:prstGeom>
              <a:ln w="444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DB3D88DF-1EC5-9D53-9393-1A543FD1AED7}"/>
                  </a:ext>
                </a:extLst>
              </p:cNvPr>
              <p:cNvSpPr txBox="1"/>
              <p:nvPr/>
            </p:nvSpPr>
            <p:spPr>
              <a:xfrm>
                <a:off x="7375947" y="2942878"/>
                <a:ext cx="822889" cy="261610"/>
              </a:xfrm>
              <a:prstGeom prst="rect">
                <a:avLst/>
              </a:prstGeom>
              <a:noFill/>
            </p:spPr>
            <p:txBody>
              <a:bodyPr wrap="square">
                <a:spAutoFit/>
              </a:bodyPr>
              <a:lstStyle/>
              <a:p>
                <a:r>
                  <a:rPr lang="en-US" sz="1100" dirty="0">
                    <a:solidFill>
                      <a:srgbClr val="FF0000"/>
                    </a:solidFill>
                  </a:rPr>
                  <a:t>Enc(data) </a:t>
                </a:r>
              </a:p>
            </p:txBody>
          </p:sp>
          <p:cxnSp>
            <p:nvCxnSpPr>
              <p:cNvPr id="113" name="Straight Arrow Connector 112">
                <a:extLst>
                  <a:ext uri="{FF2B5EF4-FFF2-40B4-BE49-F238E27FC236}">
                    <a16:creationId xmlns:a16="http://schemas.microsoft.com/office/drawing/2014/main" id="{E34098E3-35F3-02D3-820C-92569D1C4C56}"/>
                  </a:ext>
                </a:extLst>
              </p:cNvPr>
              <p:cNvCxnSpPr>
                <a:cxnSpLocks/>
              </p:cNvCxnSpPr>
              <p:nvPr/>
            </p:nvCxnSpPr>
            <p:spPr>
              <a:xfrm>
                <a:off x="6001933" y="2578034"/>
                <a:ext cx="471354" cy="773713"/>
              </a:xfrm>
              <a:prstGeom prst="straightConnector1">
                <a:avLst/>
              </a:prstGeom>
              <a:ln w="444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F6C652E-DE0F-1F16-B7D5-76E97888B365}"/>
                  </a:ext>
                </a:extLst>
              </p:cNvPr>
              <p:cNvCxnSpPr>
                <a:cxnSpLocks/>
              </p:cNvCxnSpPr>
              <p:nvPr/>
            </p:nvCxnSpPr>
            <p:spPr>
              <a:xfrm flipH="1">
                <a:off x="6799677" y="2573457"/>
                <a:ext cx="308632" cy="763471"/>
              </a:xfrm>
              <a:prstGeom prst="straightConnector1">
                <a:avLst/>
              </a:prstGeom>
              <a:ln w="444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F8D16FD-E5B5-41BD-827B-6B0DB4087270}"/>
                  </a:ext>
                </a:extLst>
              </p:cNvPr>
              <p:cNvCxnSpPr>
                <a:cxnSpLocks/>
                <a:endCxn id="109" idx="0"/>
              </p:cNvCxnSpPr>
              <p:nvPr/>
            </p:nvCxnSpPr>
            <p:spPr>
              <a:xfrm>
                <a:off x="6600381" y="2511896"/>
                <a:ext cx="16649" cy="890876"/>
              </a:xfrm>
              <a:prstGeom prst="straightConnector1">
                <a:avLst/>
              </a:prstGeom>
              <a:ln w="444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6" name="Picture 115">
                <a:extLst>
                  <a:ext uri="{FF2B5EF4-FFF2-40B4-BE49-F238E27FC236}">
                    <a16:creationId xmlns:a16="http://schemas.microsoft.com/office/drawing/2014/main" id="{FD520B68-24F2-8E81-3B4E-E22674F38E99}"/>
                  </a:ext>
                </a:extLst>
              </p:cNvPr>
              <p:cNvPicPr>
                <a:picLocks noChangeAspect="1"/>
              </p:cNvPicPr>
              <p:nvPr/>
            </p:nvPicPr>
            <p:blipFill>
              <a:blip r:embed="rId7"/>
              <a:stretch>
                <a:fillRect/>
              </a:stretch>
            </p:blipFill>
            <p:spPr>
              <a:xfrm>
                <a:off x="5742551" y="2835069"/>
                <a:ext cx="195757" cy="240248"/>
              </a:xfrm>
              <a:prstGeom prst="rect">
                <a:avLst/>
              </a:prstGeom>
            </p:spPr>
          </p:pic>
          <p:pic>
            <p:nvPicPr>
              <p:cNvPr id="117" name="Picture 116">
                <a:extLst>
                  <a:ext uri="{FF2B5EF4-FFF2-40B4-BE49-F238E27FC236}">
                    <a16:creationId xmlns:a16="http://schemas.microsoft.com/office/drawing/2014/main" id="{F1549901-6E4D-6C50-6081-B8CB2639A08D}"/>
                  </a:ext>
                </a:extLst>
              </p:cNvPr>
              <p:cNvPicPr>
                <a:picLocks noChangeAspect="1"/>
              </p:cNvPicPr>
              <p:nvPr/>
            </p:nvPicPr>
            <p:blipFill>
              <a:blip r:embed="rId7"/>
              <a:stretch>
                <a:fillRect/>
              </a:stretch>
            </p:blipFill>
            <p:spPr>
              <a:xfrm>
                <a:off x="6506563" y="2745971"/>
                <a:ext cx="195757" cy="240248"/>
              </a:xfrm>
              <a:prstGeom prst="rect">
                <a:avLst/>
              </a:prstGeom>
            </p:spPr>
          </p:pic>
          <p:pic>
            <p:nvPicPr>
              <p:cNvPr id="118" name="Picture 117">
                <a:extLst>
                  <a:ext uri="{FF2B5EF4-FFF2-40B4-BE49-F238E27FC236}">
                    <a16:creationId xmlns:a16="http://schemas.microsoft.com/office/drawing/2014/main" id="{2BBD3692-D000-BC6B-16DA-DB24A4784724}"/>
                  </a:ext>
                </a:extLst>
              </p:cNvPr>
              <p:cNvPicPr>
                <a:picLocks noChangeAspect="1"/>
              </p:cNvPicPr>
              <p:nvPr/>
            </p:nvPicPr>
            <p:blipFill>
              <a:blip r:embed="rId7"/>
              <a:stretch>
                <a:fillRect/>
              </a:stretch>
            </p:blipFill>
            <p:spPr>
              <a:xfrm>
                <a:off x="7264698" y="2815493"/>
                <a:ext cx="195757" cy="240248"/>
              </a:xfrm>
              <a:prstGeom prst="rect">
                <a:avLst/>
              </a:prstGeom>
            </p:spPr>
          </p:pic>
          <p:pic>
            <p:nvPicPr>
              <p:cNvPr id="119" name="Picture 118">
                <a:extLst>
                  <a:ext uri="{FF2B5EF4-FFF2-40B4-BE49-F238E27FC236}">
                    <a16:creationId xmlns:a16="http://schemas.microsoft.com/office/drawing/2014/main" id="{B0E37BE9-9F61-9600-2F62-55E68729B369}"/>
                  </a:ext>
                </a:extLst>
              </p:cNvPr>
              <p:cNvPicPr>
                <a:picLocks noChangeAspect="1"/>
              </p:cNvPicPr>
              <p:nvPr/>
            </p:nvPicPr>
            <p:blipFill>
              <a:blip r:embed="rId4"/>
              <a:stretch>
                <a:fillRect/>
              </a:stretch>
            </p:blipFill>
            <p:spPr>
              <a:xfrm>
                <a:off x="6494597" y="2094501"/>
                <a:ext cx="170432" cy="352617"/>
              </a:xfrm>
              <a:prstGeom prst="rect">
                <a:avLst/>
              </a:prstGeom>
            </p:spPr>
          </p:pic>
          <p:sp>
            <p:nvSpPr>
              <p:cNvPr id="120" name="TextBox 119">
                <a:extLst>
                  <a:ext uri="{FF2B5EF4-FFF2-40B4-BE49-F238E27FC236}">
                    <a16:creationId xmlns:a16="http://schemas.microsoft.com/office/drawing/2014/main" id="{1ED23FD5-F813-41FB-A2A6-C42A8865CAEF}"/>
                  </a:ext>
                </a:extLst>
              </p:cNvPr>
              <p:cNvSpPr txBox="1"/>
              <p:nvPr/>
            </p:nvSpPr>
            <p:spPr>
              <a:xfrm>
                <a:off x="7154708" y="3566463"/>
                <a:ext cx="1784127" cy="338554"/>
              </a:xfrm>
              <a:prstGeom prst="rect">
                <a:avLst/>
              </a:prstGeom>
              <a:noFill/>
            </p:spPr>
            <p:txBody>
              <a:bodyPr wrap="square">
                <a:spAutoFit/>
              </a:bodyPr>
              <a:lstStyle/>
              <a:p>
                <a:pPr algn="ctr"/>
                <a:r>
                  <a:rPr lang="en-US" sz="1600" dirty="0">
                    <a:solidFill>
                      <a:srgbClr val="333399"/>
                    </a:solidFill>
                    <a:latin typeface="Calibri" panose="020F0502020204030204" pitchFamily="34" charset="0"/>
                    <a:cs typeface="Calibri" panose="020F0502020204030204" pitchFamily="34" charset="0"/>
                  </a:rPr>
                  <a:t>HE Compute GWAS</a:t>
                </a:r>
              </a:p>
            </p:txBody>
          </p:sp>
          <p:pic>
            <p:nvPicPr>
              <p:cNvPr id="125" name="Picture 124">
                <a:extLst>
                  <a:ext uri="{FF2B5EF4-FFF2-40B4-BE49-F238E27FC236}">
                    <a16:creationId xmlns:a16="http://schemas.microsoft.com/office/drawing/2014/main" id="{0A42DEBA-C2EC-DD00-D220-CC1B76FA1EF1}"/>
                  </a:ext>
                </a:extLst>
              </p:cNvPr>
              <p:cNvPicPr>
                <a:picLocks noChangeAspect="1"/>
              </p:cNvPicPr>
              <p:nvPr/>
            </p:nvPicPr>
            <p:blipFill>
              <a:blip r:embed="rId7"/>
              <a:stretch>
                <a:fillRect/>
              </a:stretch>
            </p:blipFill>
            <p:spPr>
              <a:xfrm>
                <a:off x="6068139" y="2769252"/>
                <a:ext cx="195757" cy="240248"/>
              </a:xfrm>
              <a:prstGeom prst="rect">
                <a:avLst/>
              </a:prstGeom>
            </p:spPr>
          </p:pic>
          <p:pic>
            <p:nvPicPr>
              <p:cNvPr id="126" name="Picture 125">
                <a:extLst>
                  <a:ext uri="{FF2B5EF4-FFF2-40B4-BE49-F238E27FC236}">
                    <a16:creationId xmlns:a16="http://schemas.microsoft.com/office/drawing/2014/main" id="{79DD959F-AACB-C877-C3A2-D443EE088657}"/>
                  </a:ext>
                </a:extLst>
              </p:cNvPr>
              <p:cNvPicPr>
                <a:picLocks noChangeAspect="1"/>
              </p:cNvPicPr>
              <p:nvPr/>
            </p:nvPicPr>
            <p:blipFill>
              <a:blip r:embed="rId7"/>
              <a:stretch>
                <a:fillRect/>
              </a:stretch>
            </p:blipFill>
            <p:spPr>
              <a:xfrm>
                <a:off x="6890989" y="2766526"/>
                <a:ext cx="195757" cy="240248"/>
              </a:xfrm>
              <a:prstGeom prst="rect">
                <a:avLst/>
              </a:prstGeom>
            </p:spPr>
          </p:pic>
          <p:sp>
            <p:nvSpPr>
              <p:cNvPr id="136" name="TextBox 135">
                <a:extLst>
                  <a:ext uri="{FF2B5EF4-FFF2-40B4-BE49-F238E27FC236}">
                    <a16:creationId xmlns:a16="http://schemas.microsoft.com/office/drawing/2014/main" id="{A0B6AE06-5671-54FB-7DA2-6DEB761FFE24}"/>
                  </a:ext>
                </a:extLst>
              </p:cNvPr>
              <p:cNvSpPr txBox="1"/>
              <p:nvPr/>
            </p:nvSpPr>
            <p:spPr>
              <a:xfrm>
                <a:off x="5617503" y="2551937"/>
                <a:ext cx="822889" cy="215444"/>
              </a:xfrm>
              <a:prstGeom prst="rect">
                <a:avLst/>
              </a:prstGeom>
              <a:noFill/>
            </p:spPr>
            <p:txBody>
              <a:bodyPr wrap="square">
                <a:spAutoFit/>
              </a:bodyPr>
              <a:lstStyle/>
              <a:p>
                <a:r>
                  <a:rPr lang="en-US" sz="800" dirty="0">
                    <a:solidFill>
                      <a:srgbClr val="FF0000"/>
                    </a:solidFill>
                  </a:rPr>
                  <a:t>Enc(data) </a:t>
                </a:r>
              </a:p>
            </p:txBody>
          </p:sp>
          <p:sp>
            <p:nvSpPr>
              <p:cNvPr id="137" name="TextBox 136">
                <a:extLst>
                  <a:ext uri="{FF2B5EF4-FFF2-40B4-BE49-F238E27FC236}">
                    <a16:creationId xmlns:a16="http://schemas.microsoft.com/office/drawing/2014/main" id="{1652A88E-F2A9-8877-D7A7-FF1058C6E65E}"/>
                  </a:ext>
                </a:extLst>
              </p:cNvPr>
              <p:cNvSpPr txBox="1"/>
              <p:nvPr/>
            </p:nvSpPr>
            <p:spPr>
              <a:xfrm>
                <a:off x="6194407" y="2510154"/>
                <a:ext cx="822889" cy="215444"/>
              </a:xfrm>
              <a:prstGeom prst="rect">
                <a:avLst/>
              </a:prstGeom>
              <a:noFill/>
            </p:spPr>
            <p:txBody>
              <a:bodyPr wrap="square">
                <a:spAutoFit/>
              </a:bodyPr>
              <a:lstStyle/>
              <a:p>
                <a:r>
                  <a:rPr lang="en-US" sz="800" dirty="0">
                    <a:solidFill>
                      <a:srgbClr val="FF0000"/>
                    </a:solidFill>
                  </a:rPr>
                  <a:t>Enc(data) </a:t>
                </a:r>
              </a:p>
            </p:txBody>
          </p:sp>
          <p:sp>
            <p:nvSpPr>
              <p:cNvPr id="138" name="TextBox 137">
                <a:extLst>
                  <a:ext uri="{FF2B5EF4-FFF2-40B4-BE49-F238E27FC236}">
                    <a16:creationId xmlns:a16="http://schemas.microsoft.com/office/drawing/2014/main" id="{385A06EB-3885-9C8F-E9F5-977E32B831C2}"/>
                  </a:ext>
                </a:extLst>
              </p:cNvPr>
              <p:cNvSpPr txBox="1"/>
              <p:nvPr/>
            </p:nvSpPr>
            <p:spPr>
              <a:xfrm>
                <a:off x="6677007" y="2535554"/>
                <a:ext cx="822889" cy="215444"/>
              </a:xfrm>
              <a:prstGeom prst="rect">
                <a:avLst/>
              </a:prstGeom>
              <a:noFill/>
            </p:spPr>
            <p:txBody>
              <a:bodyPr wrap="square">
                <a:spAutoFit/>
              </a:bodyPr>
              <a:lstStyle/>
              <a:p>
                <a:r>
                  <a:rPr lang="en-US" sz="800" dirty="0">
                    <a:solidFill>
                      <a:srgbClr val="FF0000"/>
                    </a:solidFill>
                  </a:rPr>
                  <a:t>Enc(data) </a:t>
                </a:r>
              </a:p>
            </p:txBody>
          </p:sp>
        </p:grpSp>
      </p:grpSp>
      <p:grpSp>
        <p:nvGrpSpPr>
          <p:cNvPr id="9" name="Group 8">
            <a:extLst>
              <a:ext uri="{FF2B5EF4-FFF2-40B4-BE49-F238E27FC236}">
                <a16:creationId xmlns:a16="http://schemas.microsoft.com/office/drawing/2014/main" id="{F5E5DBC5-4241-2703-BAFA-F57DD0CCD4EC}"/>
              </a:ext>
            </a:extLst>
          </p:cNvPr>
          <p:cNvGrpSpPr/>
          <p:nvPr/>
        </p:nvGrpSpPr>
        <p:grpSpPr>
          <a:xfrm>
            <a:off x="7358899" y="5337376"/>
            <a:ext cx="1681017" cy="388701"/>
            <a:chOff x="7358899" y="5663775"/>
            <a:chExt cx="1681017" cy="388701"/>
          </a:xfrm>
        </p:grpSpPr>
        <p:sp>
          <p:nvSpPr>
            <p:cNvPr id="2" name="Rectangle 1">
              <a:extLst>
                <a:ext uri="{FF2B5EF4-FFF2-40B4-BE49-F238E27FC236}">
                  <a16:creationId xmlns:a16="http://schemas.microsoft.com/office/drawing/2014/main" id="{5DC126EF-CCF1-A2D4-35E4-3F5D14A89786}"/>
                </a:ext>
              </a:extLst>
            </p:cNvPr>
            <p:cNvSpPr/>
            <p:nvPr/>
          </p:nvSpPr>
          <p:spPr>
            <a:xfrm>
              <a:off x="7793093" y="5663775"/>
              <a:ext cx="1246823" cy="388701"/>
            </a:xfrm>
            <a:prstGeom prst="rect">
              <a:avLst/>
            </a:prstGeom>
            <a:solidFill>
              <a:schemeClr val="accent1">
                <a:lumMod val="20000"/>
                <a:lumOff val="80000"/>
              </a:schemeClr>
            </a:solidFill>
            <a:ln>
              <a:solidFill>
                <a:schemeClr val="accent2">
                  <a:lumMod val="20000"/>
                  <a:lumOff val="8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solidFill>
                    <a:prstClr val="black"/>
                  </a:solidFill>
                  <a:cs typeface="Times New Roman" panose="02020603050405020304" pitchFamily="18" charset="0"/>
                </a:rPr>
                <a:t>output</a:t>
              </a:r>
              <a:endParaRPr kumimoji="0" lang="en-US" sz="1400" b="0" i="1" u="none" strike="noStrike" kern="1200" cap="none" spc="0" normalizeH="0" baseline="0" noProof="0" dirty="0">
                <a:ln>
                  <a:noFill/>
                </a:ln>
                <a:solidFill>
                  <a:prstClr val="black"/>
                </a:solidFill>
                <a:effectLst/>
                <a:uLnTx/>
                <a:uFillTx/>
                <a:cs typeface="Times New Roman" panose="02020603050405020304" pitchFamily="18" charset="0"/>
              </a:endParaRPr>
            </a:p>
          </p:txBody>
        </p:sp>
        <p:sp>
          <p:nvSpPr>
            <p:cNvPr id="3" name="Arrow: Down 28">
              <a:extLst>
                <a:ext uri="{FF2B5EF4-FFF2-40B4-BE49-F238E27FC236}">
                  <a16:creationId xmlns:a16="http://schemas.microsoft.com/office/drawing/2014/main" id="{B66EC352-80D8-20A1-F105-379CD5173C64}"/>
                </a:ext>
              </a:extLst>
            </p:cNvPr>
            <p:cNvSpPr txBox="1">
              <a:spLocks/>
            </p:cNvSpPr>
            <p:nvPr/>
          </p:nvSpPr>
          <p:spPr>
            <a:xfrm rot="16200000">
              <a:off x="7428811" y="5704295"/>
              <a:ext cx="167837" cy="307662"/>
            </a:xfrm>
            <a:prstGeom prst="downArrow">
              <a:avLst>
                <a:gd name="adj1" fmla="val 50000"/>
                <a:gd name="adj2" fmla="val 493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cxnSp>
        <p:nvCxnSpPr>
          <p:cNvPr id="6" name="Straight Connector 5">
            <a:extLst>
              <a:ext uri="{FF2B5EF4-FFF2-40B4-BE49-F238E27FC236}">
                <a16:creationId xmlns:a16="http://schemas.microsoft.com/office/drawing/2014/main" id="{F9AA5C3F-9EA2-0313-140F-61C925DFABF2}"/>
              </a:ext>
            </a:extLst>
          </p:cNvPr>
          <p:cNvCxnSpPr>
            <a:cxnSpLocks/>
          </p:cNvCxnSpPr>
          <p:nvPr/>
        </p:nvCxnSpPr>
        <p:spPr>
          <a:xfrm>
            <a:off x="4873026" y="1151568"/>
            <a:ext cx="0" cy="5091491"/>
          </a:xfrm>
          <a:prstGeom prst="line">
            <a:avLst/>
          </a:prstGeom>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5E9AE7D-DD64-F2FD-AAFF-35D7F1495C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651" y="5499353"/>
            <a:ext cx="3517879" cy="64931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FBEF8BC2-ED2A-170A-0A3E-D94B21DA15A8}"/>
              </a:ext>
            </a:extLst>
          </p:cNvPr>
          <p:cNvPicPr>
            <a:picLocks noChangeAspect="1"/>
          </p:cNvPicPr>
          <p:nvPr/>
        </p:nvPicPr>
        <p:blipFill rotWithShape="1">
          <a:blip r:embed="rId10">
            <a:extLst>
              <a:ext uri="{28A0092B-C50C-407E-A947-70E740481C1C}">
                <a14:useLocalDpi xmlns:a14="http://schemas.microsoft.com/office/drawing/2010/main" val="0"/>
              </a:ext>
            </a:extLst>
          </a:blip>
          <a:srcRect l="16432" t="60941" r="54650" b="33244"/>
          <a:stretch/>
        </p:blipFill>
        <p:spPr>
          <a:xfrm>
            <a:off x="2371596" y="6135162"/>
            <a:ext cx="2225943" cy="431642"/>
          </a:xfrm>
          <a:prstGeom prst="rect">
            <a:avLst/>
          </a:prstGeom>
          <a:ln>
            <a:solidFill>
              <a:schemeClr val="tx1"/>
            </a:solidFill>
          </a:ln>
        </p:spPr>
      </p:pic>
      <p:pic>
        <p:nvPicPr>
          <p:cNvPr id="13" name="Picture 12">
            <a:extLst>
              <a:ext uri="{FF2B5EF4-FFF2-40B4-BE49-F238E27FC236}">
                <a16:creationId xmlns:a16="http://schemas.microsoft.com/office/drawing/2014/main" id="{AA4216A2-3070-1473-6025-15A28C96E4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66904" y="5301731"/>
            <a:ext cx="3638456" cy="660976"/>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49B847F2-9A1B-4344-AA6A-9C7E71A39E38}"/>
              </a:ext>
            </a:extLst>
          </p:cNvPr>
          <p:cNvPicPr>
            <a:picLocks noChangeAspect="1"/>
          </p:cNvPicPr>
          <p:nvPr/>
        </p:nvPicPr>
        <p:blipFill rotWithShape="1">
          <a:blip r:embed="rId12">
            <a:extLst>
              <a:ext uri="{28A0092B-C50C-407E-A947-70E740481C1C}">
                <a14:useLocalDpi xmlns:a14="http://schemas.microsoft.com/office/drawing/2010/main" val="0"/>
              </a:ext>
            </a:extLst>
          </a:blip>
          <a:srcRect l="22114" t="44295" r="42457" b="51121"/>
          <a:stretch/>
        </p:blipFill>
        <p:spPr>
          <a:xfrm>
            <a:off x="4888326" y="5952459"/>
            <a:ext cx="4255674" cy="324205"/>
          </a:xfrm>
          <a:prstGeom prst="rect">
            <a:avLst/>
          </a:prstGeom>
          <a:ln>
            <a:solidFill>
              <a:schemeClr val="tx1"/>
            </a:solidFill>
          </a:ln>
        </p:spPr>
      </p:pic>
    </p:spTree>
    <p:extLst>
      <p:ext uri="{BB962C8B-B14F-4D97-AF65-F5344CB8AC3E}">
        <p14:creationId xmlns:p14="http://schemas.microsoft.com/office/powerpoint/2010/main" val="377289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5664" y="2151791"/>
            <a:ext cx="8229600" cy="857473"/>
          </a:xfrm>
        </p:spPr>
        <p:txBody>
          <a:bodyPr>
            <a:normAutofit fontScale="90000"/>
          </a:bodyPr>
          <a:lstStyle/>
          <a:p>
            <a:r>
              <a:rPr lang="en-US" sz="4400" dirty="0">
                <a:solidFill>
                  <a:schemeClr val="accent1"/>
                </a:solidFill>
                <a:latin typeface="+mn-lt"/>
              </a:rPr>
              <a:t>Modern Cryptography : </a:t>
            </a:r>
            <a:br>
              <a:rPr lang="en-US" sz="4400" dirty="0">
                <a:solidFill>
                  <a:schemeClr val="accent1"/>
                </a:solidFill>
                <a:latin typeface="+mn-lt"/>
              </a:rPr>
            </a:br>
            <a:r>
              <a:rPr lang="en-US" sz="4400" dirty="0">
                <a:solidFill>
                  <a:schemeClr val="accent1"/>
                </a:solidFill>
                <a:latin typeface="+mn-lt"/>
              </a:rPr>
              <a:t>From Theory to Impact</a:t>
            </a:r>
            <a:br>
              <a:rPr lang="en-US" dirty="0">
                <a:solidFill>
                  <a:schemeClr val="accent1"/>
                </a:solidFill>
                <a:latin typeface="+mn-lt"/>
              </a:rPr>
            </a:br>
            <a:br>
              <a:rPr lang="en-US" dirty="0">
                <a:solidFill>
                  <a:schemeClr val="accent1"/>
                </a:solidFill>
                <a:latin typeface="+mn-lt"/>
              </a:rPr>
            </a:br>
            <a:endParaRPr lang="en-US" dirty="0">
              <a:solidFill>
                <a:schemeClr val="accent1"/>
              </a:solidFill>
              <a:latin typeface="+mn-lt"/>
            </a:endParaRPr>
          </a:p>
        </p:txBody>
      </p:sp>
      <p:grpSp>
        <p:nvGrpSpPr>
          <p:cNvPr id="16" name="Group 15">
            <a:extLst>
              <a:ext uri="{FF2B5EF4-FFF2-40B4-BE49-F238E27FC236}">
                <a16:creationId xmlns:a16="http://schemas.microsoft.com/office/drawing/2014/main" id="{BE3AF807-B936-0E97-5736-D0E9D7C5933E}"/>
              </a:ext>
            </a:extLst>
          </p:cNvPr>
          <p:cNvGrpSpPr/>
          <p:nvPr/>
        </p:nvGrpSpPr>
        <p:grpSpPr>
          <a:xfrm>
            <a:off x="485664" y="2270981"/>
            <a:ext cx="8125738" cy="2129347"/>
            <a:chOff x="1012682" y="1618900"/>
            <a:chExt cx="10437140" cy="1429616"/>
          </a:xfrm>
        </p:grpSpPr>
        <p:pic>
          <p:nvPicPr>
            <p:cNvPr id="17" name="Picture 16">
              <a:extLst>
                <a:ext uri="{FF2B5EF4-FFF2-40B4-BE49-F238E27FC236}">
                  <a16:creationId xmlns:a16="http://schemas.microsoft.com/office/drawing/2014/main" id="{423CFA5D-915B-5691-3691-CA745267AC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9822" y="1618900"/>
              <a:ext cx="2520000" cy="1408787"/>
            </a:xfrm>
            <a:prstGeom prst="rect">
              <a:avLst/>
            </a:prstGeom>
          </p:spPr>
        </p:pic>
        <p:pic>
          <p:nvPicPr>
            <p:cNvPr id="18" name="Picture 17" descr="digital-currency1.jpg">
              <a:extLst>
                <a:ext uri="{FF2B5EF4-FFF2-40B4-BE49-F238E27FC236}">
                  <a16:creationId xmlns:a16="http://schemas.microsoft.com/office/drawing/2014/main" id="{C49081EE-B655-9D4F-2128-D27D55524746}"/>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3651729" y="1628828"/>
              <a:ext cx="2520000" cy="1418400"/>
            </a:xfrm>
            <a:prstGeom prst="rect">
              <a:avLst/>
            </a:prstGeom>
          </p:spPr>
        </p:pic>
        <p:pic>
          <p:nvPicPr>
            <p:cNvPr id="19" name="Picture 18" descr="cloud.jpg">
              <a:extLst>
                <a:ext uri="{FF2B5EF4-FFF2-40B4-BE49-F238E27FC236}">
                  <a16:creationId xmlns:a16="http://schemas.microsoft.com/office/drawing/2014/main" id="{71CC0CE0-2B35-2DA3-9202-7416DDD44C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0776" y="1629850"/>
              <a:ext cx="2520000" cy="1418666"/>
            </a:xfrm>
            <a:prstGeom prst="rect">
              <a:avLst/>
            </a:prstGeom>
          </p:spPr>
        </p:pic>
        <p:pic>
          <p:nvPicPr>
            <p:cNvPr id="20" name="Picture 19">
              <a:extLst>
                <a:ext uri="{FF2B5EF4-FFF2-40B4-BE49-F238E27FC236}">
                  <a16:creationId xmlns:a16="http://schemas.microsoft.com/office/drawing/2014/main" id="{3DB0CEEC-CF95-8765-029E-A67C7D196A1D}"/>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1012682" y="1628828"/>
              <a:ext cx="2520000" cy="1418400"/>
            </a:xfrm>
            <a:prstGeom prst="rect">
              <a:avLst/>
            </a:prstGeom>
          </p:spPr>
        </p:pic>
      </p:grpSp>
      <p:sp>
        <p:nvSpPr>
          <p:cNvPr id="4" name="Content Placeholder 2">
            <a:extLst>
              <a:ext uri="{FF2B5EF4-FFF2-40B4-BE49-F238E27FC236}">
                <a16:creationId xmlns:a16="http://schemas.microsoft.com/office/drawing/2014/main" id="{43207394-2950-742F-1D13-86588520CF8D}"/>
              </a:ext>
            </a:extLst>
          </p:cNvPr>
          <p:cNvSpPr txBox="1">
            <a:spLocks/>
          </p:cNvSpPr>
          <p:nvPr/>
        </p:nvSpPr>
        <p:spPr>
          <a:xfrm>
            <a:off x="532598" y="5007778"/>
            <a:ext cx="8515350" cy="133091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algn="l" fontAlgn="auto">
              <a:spcAft>
                <a:spcPts val="0"/>
              </a:spcAft>
            </a:pPr>
            <a:r>
              <a:rPr lang="en-IL" sz="2400" dirty="0">
                <a:solidFill>
                  <a:schemeClr val="accent1"/>
                </a:solidFill>
              </a:rPr>
              <a:t>Arsenal of Tools:</a:t>
            </a:r>
            <a:r>
              <a:rPr lang="en-IL" sz="2400" dirty="0"/>
              <a:t> Public-Key Encryption, Digital Signatures</a:t>
            </a:r>
            <a:r>
              <a:rPr lang="en-IL" sz="2400"/>
              <a:t>, </a:t>
            </a:r>
            <a:br>
              <a:rPr lang="en-US" sz="2400" dirty="0"/>
            </a:br>
            <a:r>
              <a:rPr lang="en-IL" sz="2400"/>
              <a:t>Zero-Knowledge </a:t>
            </a:r>
            <a:r>
              <a:rPr lang="en-IL" sz="2400" dirty="0"/>
              <a:t>Proofs, Secure Collaboration, Homomorphic encryption, Public Ledgers, Program Obfuscation. </a:t>
            </a:r>
          </a:p>
        </p:txBody>
      </p:sp>
    </p:spTree>
    <p:extLst>
      <p:ext uri="{BB962C8B-B14F-4D97-AF65-F5344CB8AC3E}">
        <p14:creationId xmlns:p14="http://schemas.microsoft.com/office/powerpoint/2010/main" val="5980969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61" name="Google Shape;561;p47"/>
          <p:cNvSpPr txBox="1">
            <a:spLocks noGrp="1"/>
          </p:cNvSpPr>
          <p:nvPr>
            <p:ph type="title" idx="4294967295"/>
          </p:nvPr>
        </p:nvSpPr>
        <p:spPr>
          <a:xfrm>
            <a:off x="628649" y="-23760"/>
            <a:ext cx="7886700" cy="1325563"/>
          </a:xfrm>
          <a:prstGeom prst="rect">
            <a:avLst/>
          </a:prstGeom>
          <a:noFill/>
          <a:ln>
            <a:noFill/>
          </a:ln>
        </p:spPr>
        <p:txBody>
          <a:bodyPr spcFirstLastPara="1" vert="horz" wrap="square"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spcBef>
                <a:spcPts val="0"/>
              </a:spcBef>
              <a:buSzPts val="1400"/>
            </a:pPr>
            <a:r>
              <a:rPr lang="en-US" sz="3600" dirty="0">
                <a:solidFill>
                  <a:schemeClr val="accent1"/>
                </a:solidFill>
              </a:rPr>
              <a:t>Working with clinicians on privacy preserving analysis of their data</a:t>
            </a:r>
            <a:endParaRPr sz="3200" dirty="0">
              <a:solidFill>
                <a:schemeClr val="accent1"/>
              </a:solidFill>
            </a:endParaRPr>
          </a:p>
        </p:txBody>
      </p:sp>
      <p:grpSp>
        <p:nvGrpSpPr>
          <p:cNvPr id="2" name="Group 1">
            <a:extLst>
              <a:ext uri="{FF2B5EF4-FFF2-40B4-BE49-F238E27FC236}">
                <a16:creationId xmlns:a16="http://schemas.microsoft.com/office/drawing/2014/main" id="{16C349DA-DEFE-D0D5-7C16-C6D5645FCEDE}"/>
              </a:ext>
            </a:extLst>
          </p:cNvPr>
          <p:cNvGrpSpPr/>
          <p:nvPr/>
        </p:nvGrpSpPr>
        <p:grpSpPr>
          <a:xfrm>
            <a:off x="77146" y="1002162"/>
            <a:ext cx="9237154" cy="2139114"/>
            <a:chOff x="195332" y="880799"/>
            <a:chExt cx="9237154" cy="2139114"/>
          </a:xfrm>
        </p:grpSpPr>
        <p:sp>
          <p:nvSpPr>
            <p:cNvPr id="4" name="Google Shape;546;p47">
              <a:extLst>
                <a:ext uri="{FF2B5EF4-FFF2-40B4-BE49-F238E27FC236}">
                  <a16:creationId xmlns:a16="http://schemas.microsoft.com/office/drawing/2014/main" id="{5C50F2EE-E722-CEAA-BCA2-6892EA54F710}"/>
                </a:ext>
              </a:extLst>
            </p:cNvPr>
            <p:cNvSpPr/>
            <p:nvPr/>
          </p:nvSpPr>
          <p:spPr>
            <a:xfrm>
              <a:off x="1655967" y="1410267"/>
              <a:ext cx="78300" cy="489900"/>
            </a:xfrm>
            <a:prstGeom prst="rect">
              <a:avLst/>
            </a:prstGeom>
            <a:solidFill>
              <a:srgbClr val="92D050"/>
            </a:solidFill>
            <a:ln>
              <a:noFill/>
            </a:ln>
          </p:spPr>
          <p:txBody>
            <a:bodyPr spcFirstLastPara="1" wrap="square" lIns="91425" tIns="91425" rIns="91425" bIns="91425" anchor="ctr" anchorCtr="0">
              <a:noAutofit/>
            </a:bodyPr>
            <a:lstStyle/>
            <a:p>
              <a:pPr algn="l">
                <a:spcBef>
                  <a:spcPts val="0"/>
                </a:spcBef>
                <a:spcAft>
                  <a:spcPts val="0"/>
                </a:spcAft>
              </a:pPr>
              <a:endParaRPr/>
            </a:p>
          </p:txBody>
        </p:sp>
        <p:grpSp>
          <p:nvGrpSpPr>
            <p:cNvPr id="5" name="Group 4">
              <a:extLst>
                <a:ext uri="{FF2B5EF4-FFF2-40B4-BE49-F238E27FC236}">
                  <a16:creationId xmlns:a16="http://schemas.microsoft.com/office/drawing/2014/main" id="{B07B4F3D-D2A1-FDAA-EB99-D958EC2BC1C3}"/>
                </a:ext>
              </a:extLst>
            </p:cNvPr>
            <p:cNvGrpSpPr/>
            <p:nvPr/>
          </p:nvGrpSpPr>
          <p:grpSpPr>
            <a:xfrm>
              <a:off x="195332" y="880799"/>
              <a:ext cx="9237154" cy="2139114"/>
              <a:chOff x="195332" y="729916"/>
              <a:chExt cx="9237154" cy="2139114"/>
            </a:xfrm>
          </p:grpSpPr>
          <p:sp>
            <p:nvSpPr>
              <p:cNvPr id="7" name="Google Shape;544;p47">
                <a:extLst>
                  <a:ext uri="{FF2B5EF4-FFF2-40B4-BE49-F238E27FC236}">
                    <a16:creationId xmlns:a16="http://schemas.microsoft.com/office/drawing/2014/main" id="{E389B170-FE26-9509-312F-AF9DC833FB85}"/>
                  </a:ext>
                </a:extLst>
              </p:cNvPr>
              <p:cNvSpPr/>
              <p:nvPr/>
            </p:nvSpPr>
            <p:spPr>
              <a:xfrm>
                <a:off x="667269" y="1557520"/>
                <a:ext cx="2059964" cy="1311510"/>
              </a:xfrm>
              <a:prstGeom prst="flowChartProcess">
                <a:avLst/>
              </a:prstGeom>
              <a:solidFill>
                <a:srgbClr val="92D050"/>
              </a:solidFill>
              <a:ln w="38100">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6" name="Google Shape;548;p47">
                <a:extLst>
                  <a:ext uri="{FF2B5EF4-FFF2-40B4-BE49-F238E27FC236}">
                    <a16:creationId xmlns:a16="http://schemas.microsoft.com/office/drawing/2014/main" id="{1B03F251-9EB7-7CAB-6689-1050AF9E7C9E}"/>
                  </a:ext>
                </a:extLst>
              </p:cNvPr>
              <p:cNvSpPr/>
              <p:nvPr/>
            </p:nvSpPr>
            <p:spPr>
              <a:xfrm>
                <a:off x="7225577" y="1115507"/>
                <a:ext cx="66795" cy="610989"/>
              </a:xfrm>
              <a:prstGeom prst="rect">
                <a:avLst/>
              </a:prstGeom>
              <a:solidFill>
                <a:srgbClr val="F2E449"/>
              </a:solidFill>
              <a:ln>
                <a:noFill/>
              </a:ln>
            </p:spPr>
            <p:txBody>
              <a:bodyPr spcFirstLastPara="1" wrap="square" lIns="91425" tIns="91425" rIns="91425" bIns="91425" anchor="ctr" anchorCtr="0">
                <a:noAutofit/>
              </a:bodyPr>
              <a:lstStyle/>
              <a:p>
                <a:pPr algn="l">
                  <a:spcBef>
                    <a:spcPts val="0"/>
                  </a:spcBef>
                  <a:spcAft>
                    <a:spcPts val="0"/>
                  </a:spcAft>
                </a:pPr>
                <a:endParaRPr dirty="0"/>
              </a:p>
            </p:txBody>
          </p:sp>
          <p:sp>
            <p:nvSpPr>
              <p:cNvPr id="11" name="Google Shape;557;p47">
                <a:extLst>
                  <a:ext uri="{FF2B5EF4-FFF2-40B4-BE49-F238E27FC236}">
                    <a16:creationId xmlns:a16="http://schemas.microsoft.com/office/drawing/2014/main" id="{30A6DCAF-07C4-A6DE-DE73-7349BC6B83A5}"/>
                  </a:ext>
                </a:extLst>
              </p:cNvPr>
              <p:cNvSpPr txBox="1"/>
              <p:nvPr/>
            </p:nvSpPr>
            <p:spPr>
              <a:xfrm>
                <a:off x="706431" y="1611643"/>
                <a:ext cx="1981640" cy="1255263"/>
              </a:xfrm>
              <a:prstGeom prst="rect">
                <a:avLst/>
              </a:prstGeom>
              <a:noFill/>
              <a:ln w="38100">
                <a:noFill/>
              </a:ln>
            </p:spPr>
            <p:txBody>
              <a:bodyPr spcFirstLastPara="1" wrap="square" lIns="91425" tIns="91425" rIns="91425" bIns="91425" anchor="ctr" anchorCtr="0">
                <a:noAutofit/>
              </a:bodyPr>
              <a:lstStyle/>
              <a:p>
                <a:pPr>
                  <a:lnSpc>
                    <a:spcPct val="115000"/>
                  </a:lnSpc>
                  <a:spcBef>
                    <a:spcPts val="0"/>
                  </a:spcBef>
                  <a:spcAft>
                    <a:spcPts val="0"/>
                  </a:spcAft>
                  <a:buClr>
                    <a:srgbClr val="000000"/>
                  </a:buClr>
                  <a:buSzPts val="1100"/>
                </a:pPr>
                <a:r>
                  <a:rPr lang="en-US" sz="3200" dirty="0">
                    <a:latin typeface="Calibri" panose="020F0502020204030204" pitchFamily="34" charset="0"/>
                    <a:ea typeface="Avenir"/>
                    <a:cs typeface="Calibri" panose="020F0502020204030204" pitchFamily="34" charset="0"/>
                    <a:sym typeface="Avenir"/>
                  </a:rPr>
                  <a:t>Train</a:t>
                </a:r>
                <a:endParaRPr lang="en-US" sz="2000" dirty="0">
                  <a:latin typeface="Calibri" panose="020F0502020204030204" pitchFamily="34" charset="0"/>
                  <a:ea typeface="Avenir"/>
                  <a:cs typeface="Calibri" panose="020F0502020204030204" pitchFamily="34" charset="0"/>
                  <a:sym typeface="Avenir"/>
                </a:endParaRPr>
              </a:p>
              <a:p>
                <a:pPr>
                  <a:lnSpc>
                    <a:spcPct val="115000"/>
                  </a:lnSpc>
                  <a:spcBef>
                    <a:spcPts val="0"/>
                  </a:spcBef>
                  <a:spcAft>
                    <a:spcPts val="0"/>
                  </a:spcAft>
                  <a:buClr>
                    <a:srgbClr val="000000"/>
                  </a:buClr>
                  <a:buSzPts val="1100"/>
                </a:pPr>
                <a:r>
                  <a:rPr lang="en-US" sz="1500" dirty="0">
                    <a:latin typeface="Calibri" panose="020F0502020204030204" pitchFamily="34" charset="0"/>
                    <a:ea typeface="Avenir"/>
                    <a:cs typeface="Calibri" panose="020F0502020204030204" pitchFamily="34" charset="0"/>
                    <a:sym typeface="Avenir"/>
                  </a:rPr>
                  <a:t>Use existing data to build ML model</a:t>
                </a:r>
              </a:p>
            </p:txBody>
          </p:sp>
          <p:sp>
            <p:nvSpPr>
              <p:cNvPr id="12" name="Google Shape;551;p47">
                <a:extLst>
                  <a:ext uri="{FF2B5EF4-FFF2-40B4-BE49-F238E27FC236}">
                    <a16:creationId xmlns:a16="http://schemas.microsoft.com/office/drawing/2014/main" id="{3F58586D-09F7-C044-034D-71CA1F32AB37}"/>
                  </a:ext>
                </a:extLst>
              </p:cNvPr>
              <p:cNvSpPr/>
              <p:nvPr/>
            </p:nvSpPr>
            <p:spPr>
              <a:xfrm>
                <a:off x="195332" y="729916"/>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sp>
            <p:nvSpPr>
              <p:cNvPr id="14" name="TextBox 13">
                <a:extLst>
                  <a:ext uri="{FF2B5EF4-FFF2-40B4-BE49-F238E27FC236}">
                    <a16:creationId xmlns:a16="http://schemas.microsoft.com/office/drawing/2014/main" id="{26CEB94D-8CA0-2B0A-77EB-934F9BA6D97A}"/>
                  </a:ext>
                </a:extLst>
              </p:cNvPr>
              <p:cNvSpPr txBox="1"/>
              <p:nvPr/>
            </p:nvSpPr>
            <p:spPr>
              <a:xfrm>
                <a:off x="322899" y="901815"/>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Post Development       </a:t>
                </a:r>
                <a:r>
                  <a:rPr lang="en-IL" sz="2300" dirty="0">
                    <a:latin typeface="Calibri" panose="020F0502020204030204" pitchFamily="34" charset="0"/>
                    <a:cs typeface="Calibri" panose="020F0502020204030204" pitchFamily="34" charset="0"/>
                  </a:rPr>
                  <a:t>Into the Future</a:t>
                </a:r>
              </a:p>
            </p:txBody>
          </p:sp>
        </p:grpSp>
      </p:grpSp>
      <p:sp>
        <p:nvSpPr>
          <p:cNvPr id="22" name="TextBox 21">
            <a:extLst>
              <a:ext uri="{FF2B5EF4-FFF2-40B4-BE49-F238E27FC236}">
                <a16:creationId xmlns:a16="http://schemas.microsoft.com/office/drawing/2014/main" id="{EB953E4A-7F62-831C-1C48-4A810DBAC751}"/>
              </a:ext>
            </a:extLst>
          </p:cNvPr>
          <p:cNvSpPr txBox="1"/>
          <p:nvPr/>
        </p:nvSpPr>
        <p:spPr>
          <a:xfrm>
            <a:off x="161449" y="3452959"/>
            <a:ext cx="8821102" cy="2616101"/>
          </a:xfrm>
          <a:prstGeom prst="rect">
            <a:avLst/>
          </a:prstGeom>
          <a:noFill/>
        </p:spPr>
        <p:txBody>
          <a:bodyPr wrap="square" rtlCol="0">
            <a:spAutoFit/>
          </a:bodyPr>
          <a:lstStyle/>
          <a:p>
            <a:pPr marL="342900" indent="-342900" algn="l">
              <a:buFont typeface="Arial" panose="020B0604020202020204" pitchFamily="34" charset="0"/>
              <a:buChar char="•"/>
            </a:pPr>
            <a:r>
              <a:rPr lang="en-IL" dirty="0">
                <a:latin typeface="+mn-lt"/>
              </a:rPr>
              <a:t>Threshold FHE variant of CKKS*</a:t>
            </a:r>
          </a:p>
          <a:p>
            <a:pPr marL="342900" indent="-342900" algn="l">
              <a:buFont typeface="Arial" panose="020B0604020202020204" pitchFamily="34" charset="0"/>
              <a:buChar char="•"/>
            </a:pPr>
            <a:r>
              <a:rPr lang="en-IL" dirty="0">
                <a:latin typeface="+mn-lt"/>
              </a:rPr>
              <a:t>Interactive Bootstrapping</a:t>
            </a:r>
          </a:p>
          <a:p>
            <a:pPr marL="342900" indent="-342900" algn="l">
              <a:buFont typeface="Arial" panose="020B0604020202020204" pitchFamily="34" charset="0"/>
              <a:buChar char="•"/>
            </a:pPr>
            <a:r>
              <a:rPr lang="en-IL" dirty="0">
                <a:latin typeface="+mn-lt"/>
              </a:rPr>
              <a:t>Join operations </a:t>
            </a:r>
          </a:p>
          <a:p>
            <a:pPr algn="l"/>
            <a:endParaRPr lang="en-IL" dirty="0">
              <a:latin typeface="+mn-lt"/>
            </a:endParaRPr>
          </a:p>
          <a:p>
            <a:pPr algn="l"/>
            <a:r>
              <a:rPr lang="en-US" dirty="0">
                <a:latin typeface="+mn-lt"/>
              </a:rPr>
              <a:t>*</a:t>
            </a:r>
            <a:r>
              <a:rPr lang="en-US" sz="2000" dirty="0" err="1">
                <a:latin typeface="+mn-lt"/>
              </a:rPr>
              <a:t>Cheon</a:t>
            </a:r>
            <a:r>
              <a:rPr lang="en-US" sz="2000" dirty="0">
                <a:latin typeface="+mn-lt"/>
              </a:rPr>
              <a:t>-Kim-Kim-Song (CKKS) FHE, efficient  for real-number arithmetic &amp;ML </a:t>
            </a:r>
          </a:p>
          <a:p>
            <a:pPr algn="l"/>
            <a:r>
              <a:rPr lang="en-US" sz="2000" dirty="0">
                <a:latin typeface="+mn-lt"/>
              </a:rPr>
              <a:t>Requires,  hand-tuned low-accuracy–low-degree approximations for nonlinear functions and data-set-optimized parameter</a:t>
            </a:r>
            <a:r>
              <a:rPr lang="en-US" dirty="0">
                <a:latin typeface="+mn-lt"/>
              </a:rPr>
              <a:t>s.</a:t>
            </a:r>
            <a:endParaRPr lang="en-IL" dirty="0">
              <a:latin typeface="+mn-lt"/>
            </a:endParaRPr>
          </a:p>
        </p:txBody>
      </p:sp>
      <p:sp>
        <p:nvSpPr>
          <p:cNvPr id="37" name="TextBox 36">
            <a:extLst>
              <a:ext uri="{FF2B5EF4-FFF2-40B4-BE49-F238E27FC236}">
                <a16:creationId xmlns:a16="http://schemas.microsoft.com/office/drawing/2014/main" id="{03A7EACA-6193-295F-2A44-9F5783B195FA}"/>
              </a:ext>
            </a:extLst>
          </p:cNvPr>
          <p:cNvSpPr txBox="1"/>
          <p:nvPr/>
        </p:nvSpPr>
        <p:spPr>
          <a:xfrm>
            <a:off x="77146" y="4749254"/>
            <a:ext cx="8989705" cy="1200329"/>
          </a:xfrm>
          <a:prstGeom prst="rect">
            <a:avLst/>
          </a:prstGeom>
          <a:solidFill>
            <a:schemeClr val="bg2"/>
          </a:solidFill>
        </p:spPr>
        <p:txBody>
          <a:bodyPr wrap="none" rtlCol="0">
            <a:spAutoFit/>
          </a:bodyPr>
          <a:lstStyle/>
          <a:p>
            <a:pPr algn="l"/>
            <a:r>
              <a:rPr lang="en-US" dirty="0">
                <a:solidFill>
                  <a:srgbClr val="333399"/>
                </a:solidFill>
                <a:latin typeface="+mn-lt"/>
              </a:rPr>
              <a:t>General tool set: </a:t>
            </a:r>
            <a:r>
              <a:rPr lang="en-US" dirty="0">
                <a:latin typeface="+mn-lt"/>
              </a:rPr>
              <a:t>mean, median, standard deviation, </a:t>
            </a:r>
          </a:p>
          <a:p>
            <a:pPr algn="l"/>
            <a:r>
              <a:rPr lang="en-US" dirty="0">
                <a:latin typeface="+mn-lt"/>
              </a:rPr>
              <a:t>frequency, </a:t>
            </a:r>
            <a:r>
              <a:rPr lang="el-GR" dirty="0">
                <a:latin typeface="+mn-lt"/>
              </a:rPr>
              <a:t>χ 2 </a:t>
            </a:r>
            <a:r>
              <a:rPr lang="en-US" dirty="0">
                <a:latin typeface="+mn-lt"/>
              </a:rPr>
              <a:t>test,  survival analysis (Kaplan-Meier plots </a:t>
            </a:r>
          </a:p>
          <a:p>
            <a:pPr algn="l"/>
            <a:r>
              <a:rPr lang="en-US" dirty="0">
                <a:latin typeface="+mn-lt"/>
              </a:rPr>
              <a:t>and log-rank test), and logistic regression training over encrypted data.</a:t>
            </a:r>
          </a:p>
        </p:txBody>
      </p:sp>
      <p:pic>
        <p:nvPicPr>
          <p:cNvPr id="3" name="Picture 2" descr="A picture containing text, font, screenshot&#10;&#10;Description automatically generated">
            <a:extLst>
              <a:ext uri="{FF2B5EF4-FFF2-40B4-BE49-F238E27FC236}">
                <a16:creationId xmlns:a16="http://schemas.microsoft.com/office/drawing/2014/main" id="{4C61BA1B-2540-3ACE-0E5D-3526DFE59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540" y="1804667"/>
            <a:ext cx="5871953" cy="152881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6C52BBC-FB59-E3DE-2C73-8414DA8AA648}"/>
              </a:ext>
            </a:extLst>
          </p:cNvPr>
          <p:cNvPicPr>
            <a:picLocks noChangeAspect="1"/>
          </p:cNvPicPr>
          <p:nvPr/>
        </p:nvPicPr>
        <p:blipFill rotWithShape="1">
          <a:blip r:embed="rId4">
            <a:extLst>
              <a:ext uri="{28A0092B-C50C-407E-A947-70E740481C1C}">
                <a14:useLocalDpi xmlns:a14="http://schemas.microsoft.com/office/drawing/2010/main" val="0"/>
              </a:ext>
            </a:extLst>
          </a:blip>
          <a:srcRect l="7568" t="15578" r="79207" b="73535"/>
          <a:stretch/>
        </p:blipFill>
        <p:spPr>
          <a:xfrm>
            <a:off x="5694194" y="3333482"/>
            <a:ext cx="2281394" cy="1060242"/>
          </a:xfrm>
          <a:prstGeom prst="rect">
            <a:avLst/>
          </a:prstGeom>
        </p:spPr>
      </p:pic>
    </p:spTree>
    <p:extLst>
      <p:ext uri="{BB962C8B-B14F-4D97-AF65-F5344CB8AC3E}">
        <p14:creationId xmlns:p14="http://schemas.microsoft.com/office/powerpoint/2010/main" val="159900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86733-0C5C-697D-D13E-469CA6562881}"/>
              </a:ext>
            </a:extLst>
          </p:cNvPr>
          <p:cNvSpPr>
            <a:spLocks noGrp="1"/>
          </p:cNvSpPr>
          <p:nvPr>
            <p:ph type="title"/>
          </p:nvPr>
        </p:nvSpPr>
        <p:spPr>
          <a:xfrm>
            <a:off x="378302" y="190236"/>
            <a:ext cx="7886700" cy="1067542"/>
          </a:xfrm>
        </p:spPr>
        <p:txBody>
          <a:bodyPr/>
          <a:lstStyle/>
          <a:p>
            <a:r>
              <a:rPr lang="en-IL" dirty="0">
                <a:solidFill>
                  <a:schemeClr val="accent1"/>
                </a:solidFill>
              </a:rPr>
              <a:t>Hot Use Cases: Homomorphic Encryption and MPC for Secure Data Sharing to Compute Risk</a:t>
            </a:r>
            <a:endParaRPr lang="en-IL" b="1" dirty="0">
              <a:solidFill>
                <a:schemeClr val="accent1"/>
              </a:solidFill>
            </a:endParaRPr>
          </a:p>
        </p:txBody>
      </p:sp>
      <p:sp>
        <p:nvSpPr>
          <p:cNvPr id="5" name="TextBox 4">
            <a:extLst>
              <a:ext uri="{FF2B5EF4-FFF2-40B4-BE49-F238E27FC236}">
                <a16:creationId xmlns:a16="http://schemas.microsoft.com/office/drawing/2014/main" id="{D3FA6725-6B09-4E6E-1D77-F4888E0757D0}"/>
              </a:ext>
            </a:extLst>
          </p:cNvPr>
          <p:cNvSpPr txBox="1"/>
          <p:nvPr/>
        </p:nvSpPr>
        <p:spPr>
          <a:xfrm>
            <a:off x="236531" y="1281615"/>
            <a:ext cx="6943696" cy="461665"/>
          </a:xfrm>
          <a:prstGeom prst="rect">
            <a:avLst/>
          </a:prstGeom>
          <a:solidFill>
            <a:schemeClr val="bg2"/>
          </a:solidFill>
        </p:spPr>
        <p:txBody>
          <a:bodyPr wrap="none" rtlCol="0">
            <a:spAutoFit/>
          </a:bodyPr>
          <a:lstStyle/>
          <a:p>
            <a:r>
              <a:rPr lang="en-IL" dirty="0"/>
              <a:t>SCRAM: </a:t>
            </a:r>
            <a:r>
              <a:rPr lang="en-IL" dirty="0">
                <a:solidFill>
                  <a:srgbClr val="333399"/>
                </a:solidFill>
              </a:rPr>
              <a:t>Secure Cyber Risk Aggregation Measurment</a:t>
            </a:r>
          </a:p>
        </p:txBody>
      </p:sp>
      <p:sp>
        <p:nvSpPr>
          <p:cNvPr id="6" name="TextBox 5">
            <a:extLst>
              <a:ext uri="{FF2B5EF4-FFF2-40B4-BE49-F238E27FC236}">
                <a16:creationId xmlns:a16="http://schemas.microsoft.com/office/drawing/2014/main" id="{0455339B-09FF-71AC-5BCD-2605DBCF9CBC}"/>
              </a:ext>
            </a:extLst>
          </p:cNvPr>
          <p:cNvSpPr txBox="1"/>
          <p:nvPr/>
        </p:nvSpPr>
        <p:spPr>
          <a:xfrm>
            <a:off x="227653" y="3809943"/>
            <a:ext cx="4782078" cy="461665"/>
          </a:xfrm>
          <a:prstGeom prst="rect">
            <a:avLst/>
          </a:prstGeom>
          <a:solidFill>
            <a:schemeClr val="bg2"/>
          </a:solidFill>
        </p:spPr>
        <p:txBody>
          <a:bodyPr wrap="none" rtlCol="0">
            <a:spAutoFit/>
          </a:bodyPr>
          <a:lstStyle/>
          <a:p>
            <a:r>
              <a:rPr lang="en-IL" dirty="0"/>
              <a:t>ICO (UK): </a:t>
            </a:r>
            <a:r>
              <a:rPr lang="en-IL" dirty="0">
                <a:solidFill>
                  <a:srgbClr val="333399"/>
                </a:solidFill>
              </a:rPr>
              <a:t>Measuring Financial Risk</a:t>
            </a:r>
          </a:p>
        </p:txBody>
      </p:sp>
      <p:sp>
        <p:nvSpPr>
          <p:cNvPr id="7" name="TextBox 6">
            <a:extLst>
              <a:ext uri="{FF2B5EF4-FFF2-40B4-BE49-F238E27FC236}">
                <a16:creationId xmlns:a16="http://schemas.microsoft.com/office/drawing/2014/main" id="{3D412AAA-DD66-545C-6C81-79F1B76812DE}"/>
              </a:ext>
            </a:extLst>
          </p:cNvPr>
          <p:cNvSpPr txBox="1"/>
          <p:nvPr/>
        </p:nvSpPr>
        <p:spPr>
          <a:xfrm>
            <a:off x="378302" y="1743280"/>
            <a:ext cx="8298105" cy="1938992"/>
          </a:xfrm>
          <a:prstGeom prst="rect">
            <a:avLst/>
          </a:prstGeom>
          <a:noFill/>
        </p:spPr>
        <p:txBody>
          <a:bodyPr wrap="none" rtlCol="0">
            <a:spAutoFit/>
          </a:bodyPr>
          <a:lstStyle/>
          <a:p>
            <a:pPr algn="l"/>
            <a:r>
              <a:rPr lang="en-US" dirty="0">
                <a:latin typeface="+mn-lt"/>
              </a:rPr>
              <a:t>Platform at MIT allows multiple entities to share &amp; learn</a:t>
            </a:r>
          </a:p>
          <a:p>
            <a:pPr algn="l"/>
            <a:r>
              <a:rPr lang="en-US" dirty="0">
                <a:latin typeface="+mn-lt"/>
              </a:rPr>
              <a:t>about aggregate cyber-risk </a:t>
            </a:r>
            <a:r>
              <a:rPr lang="en-US" dirty="0">
                <a:solidFill>
                  <a:schemeClr val="accent1"/>
                </a:solidFill>
                <a:latin typeface="+mn-lt"/>
              </a:rPr>
              <a:t>without disclosing </a:t>
            </a:r>
            <a:r>
              <a:rPr lang="en-US" dirty="0">
                <a:latin typeface="+mn-lt"/>
              </a:rPr>
              <a:t> own sensitive data</a:t>
            </a:r>
            <a:endParaRPr lang="en-IL" dirty="0">
              <a:latin typeface="+mn-lt"/>
            </a:endParaRPr>
          </a:p>
          <a:p>
            <a:pPr algn="l"/>
            <a:endParaRPr lang="en-US" dirty="0">
              <a:latin typeface="+mn-lt"/>
            </a:endParaRPr>
          </a:p>
          <a:p>
            <a:pPr algn="l"/>
            <a:r>
              <a:rPr lang="en-US" dirty="0">
                <a:latin typeface="+mn-lt"/>
              </a:rPr>
              <a:t>Address a Need: Many entities face cyberattacks, penetration, </a:t>
            </a:r>
          </a:p>
          <a:p>
            <a:pPr algn="l"/>
            <a:r>
              <a:rPr lang="en-US" dirty="0">
                <a:latin typeface="+mn-lt"/>
              </a:rPr>
              <a:t>losses but do not want to disclose its vulnerability</a:t>
            </a:r>
          </a:p>
        </p:txBody>
      </p:sp>
      <p:sp>
        <p:nvSpPr>
          <p:cNvPr id="8" name="TextBox 7">
            <a:extLst>
              <a:ext uri="{FF2B5EF4-FFF2-40B4-BE49-F238E27FC236}">
                <a16:creationId xmlns:a16="http://schemas.microsoft.com/office/drawing/2014/main" id="{AEE28C7D-6C0E-5D33-3723-1C7D90A7556B}"/>
              </a:ext>
            </a:extLst>
          </p:cNvPr>
          <p:cNvSpPr txBox="1"/>
          <p:nvPr/>
        </p:nvSpPr>
        <p:spPr>
          <a:xfrm>
            <a:off x="227653" y="4271608"/>
            <a:ext cx="8387396" cy="1569660"/>
          </a:xfrm>
          <a:prstGeom prst="rect">
            <a:avLst/>
          </a:prstGeom>
          <a:noFill/>
        </p:spPr>
        <p:txBody>
          <a:bodyPr wrap="square" rtlCol="0">
            <a:spAutoFit/>
          </a:bodyPr>
          <a:lstStyle/>
          <a:p>
            <a:pPr algn="l"/>
            <a:r>
              <a:rPr lang="en-US" b="0" i="0" dirty="0">
                <a:solidFill>
                  <a:srgbClr val="000000"/>
                </a:solidFill>
                <a:effectLst/>
                <a:latin typeface="+mn-lt"/>
              </a:rPr>
              <a:t>A group of UK law enforcement agencies and financial services  formed a consortium to to detect and prevent financial  fraud (</a:t>
            </a:r>
            <a:r>
              <a:rPr lang="en-US" b="0" i="0" dirty="0" err="1">
                <a:solidFill>
                  <a:srgbClr val="000000"/>
                </a:solidFill>
                <a:effectLst/>
                <a:latin typeface="+mn-lt"/>
              </a:rPr>
              <a:t>eg</a:t>
            </a:r>
            <a:r>
              <a:rPr lang="en-US" b="0" i="0" dirty="0">
                <a:solidFill>
                  <a:srgbClr val="000000"/>
                </a:solidFill>
                <a:effectLst/>
                <a:latin typeface="+mn-lt"/>
              </a:rPr>
              <a:t> money laundering, cybercrimes) without disclosing</a:t>
            </a:r>
          </a:p>
          <a:p>
            <a:pPr algn="l"/>
            <a:r>
              <a:rPr lang="en-US" dirty="0">
                <a:solidFill>
                  <a:srgbClr val="000000"/>
                </a:solidFill>
                <a:latin typeface="+mn-lt"/>
              </a:rPr>
              <a:t>the identity of the agency or of the suspect</a:t>
            </a:r>
            <a:endParaRPr lang="en-US" b="0" i="0" dirty="0">
              <a:solidFill>
                <a:srgbClr val="000000"/>
              </a:solidFill>
              <a:effectLst/>
              <a:latin typeface="+mn-lt"/>
            </a:endParaRPr>
          </a:p>
        </p:txBody>
      </p:sp>
      <p:pic>
        <p:nvPicPr>
          <p:cNvPr id="10" name="Picture 9" descr="A screenshot of a computer&#10;&#10;Description automatically generated">
            <a:extLst>
              <a:ext uri="{FF2B5EF4-FFF2-40B4-BE49-F238E27FC236}">
                <a16:creationId xmlns:a16="http://schemas.microsoft.com/office/drawing/2014/main" id="{BAAE39E4-180B-813A-F785-F8D40489C1C4}"/>
              </a:ext>
            </a:extLst>
          </p:cNvPr>
          <p:cNvPicPr>
            <a:picLocks noChangeAspect="1"/>
          </p:cNvPicPr>
          <p:nvPr/>
        </p:nvPicPr>
        <p:blipFill rotWithShape="1">
          <a:blip r:embed="rId3">
            <a:extLst>
              <a:ext uri="{28A0092B-C50C-407E-A947-70E740481C1C}">
                <a14:useLocalDpi xmlns:a14="http://schemas.microsoft.com/office/drawing/2010/main" val="0"/>
              </a:ext>
            </a:extLst>
          </a:blip>
          <a:srcRect l="41675" t="31789" r="16052" b="51367"/>
          <a:stretch/>
        </p:blipFill>
        <p:spPr>
          <a:xfrm>
            <a:off x="3190234" y="5728509"/>
            <a:ext cx="5953766" cy="1404190"/>
          </a:xfrm>
          <a:prstGeom prst="rect">
            <a:avLst/>
          </a:prstGeom>
        </p:spPr>
      </p:pic>
    </p:spTree>
    <p:extLst>
      <p:ext uri="{BB962C8B-B14F-4D97-AF65-F5344CB8AC3E}">
        <p14:creationId xmlns:p14="http://schemas.microsoft.com/office/powerpoint/2010/main" val="3675531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D1648B-005F-DAC5-47EC-617575A9EBAF}"/>
              </a:ext>
            </a:extLst>
          </p:cNvPr>
          <p:cNvSpPr txBox="1">
            <a:spLocks/>
          </p:cNvSpPr>
          <p:nvPr/>
        </p:nvSpPr>
        <p:spPr>
          <a:xfrm>
            <a:off x="553684" y="253760"/>
            <a:ext cx="5385707" cy="1325563"/>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IL" sz="4000">
                <a:solidFill>
                  <a:schemeClr val="accent1"/>
                </a:solidFill>
              </a:rPr>
              <a:t>Privacy</a:t>
            </a:r>
            <a:br>
              <a:rPr lang="en-IL" sz="4000"/>
            </a:br>
            <a:endParaRPr lang="en-IL" sz="4000" dirty="0"/>
          </a:p>
        </p:txBody>
      </p:sp>
      <p:pic>
        <p:nvPicPr>
          <p:cNvPr id="6" name="Picture 5">
            <a:extLst>
              <a:ext uri="{FF2B5EF4-FFF2-40B4-BE49-F238E27FC236}">
                <a16:creationId xmlns:a16="http://schemas.microsoft.com/office/drawing/2014/main" id="{F9757817-71BE-0E23-2BA6-38760F51E9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3684" y="1106091"/>
            <a:ext cx="8252965" cy="5019501"/>
          </a:xfrm>
          <a:prstGeom prst="rect">
            <a:avLst/>
          </a:prstGeom>
        </p:spPr>
      </p:pic>
      <p:sp>
        <p:nvSpPr>
          <p:cNvPr id="8" name="TextBox 7">
            <a:extLst>
              <a:ext uri="{FF2B5EF4-FFF2-40B4-BE49-F238E27FC236}">
                <a16:creationId xmlns:a16="http://schemas.microsoft.com/office/drawing/2014/main" id="{F7E72BB5-12AC-039F-4906-9755C833E50E}"/>
              </a:ext>
            </a:extLst>
          </p:cNvPr>
          <p:cNvSpPr txBox="1"/>
          <p:nvPr/>
        </p:nvSpPr>
        <p:spPr>
          <a:xfrm>
            <a:off x="1058138" y="1296613"/>
            <a:ext cx="2839854" cy="2954655"/>
          </a:xfrm>
          <a:prstGeom prst="rect">
            <a:avLst/>
          </a:prstGeom>
          <a:noFill/>
          <a:ln>
            <a:noFill/>
          </a:ln>
        </p:spPr>
        <p:txBody>
          <a:bodyPr wrap="square" lIns="274320" tIns="182880" rIns="274320" bIns="182880" rtlCol="0">
            <a:spAutoFit/>
          </a:bodyPr>
          <a:lstStyle/>
          <a:p>
            <a:pPr algn="l"/>
            <a:r>
              <a:rPr lang="en-IL" sz="2800" dirty="0">
                <a:solidFill>
                  <a:srgbClr val="333399"/>
                </a:solidFill>
                <a:latin typeface="+mn-lt"/>
              </a:rPr>
              <a:t>Task: </a:t>
            </a:r>
            <a:r>
              <a:rPr lang="en-IL" sz="2800" dirty="0">
                <a:latin typeface="+mn-lt"/>
              </a:rPr>
              <a:t>private training</a:t>
            </a:r>
          </a:p>
          <a:p>
            <a:pPr algn="l"/>
            <a:endParaRPr lang="en-IL" sz="2800" dirty="0">
              <a:latin typeface="+mn-lt"/>
            </a:endParaRPr>
          </a:p>
          <a:p>
            <a:pPr algn="l"/>
            <a:r>
              <a:rPr lang="en-US" sz="2800" dirty="0">
                <a:solidFill>
                  <a:srgbClr val="333399"/>
                </a:solidFill>
                <a:latin typeface="+mn-lt"/>
              </a:rPr>
              <a:t>Adversary</a:t>
            </a:r>
            <a:r>
              <a:rPr lang="en-US" sz="2800" dirty="0">
                <a:latin typeface="+mn-lt"/>
              </a:rPr>
              <a:t>: Honest but C</a:t>
            </a:r>
            <a:r>
              <a:rPr lang="en-IL" sz="2800" dirty="0">
                <a:latin typeface="+mn-lt"/>
              </a:rPr>
              <a:t>urious </a:t>
            </a:r>
            <a:r>
              <a:rPr lang="en-IL" sz="2800" b="1" dirty="0">
                <a:solidFill>
                  <a:srgbClr val="333399"/>
                </a:solidFill>
                <a:latin typeface="+mn-lt"/>
              </a:rPr>
              <a:t>trainer</a:t>
            </a:r>
            <a:r>
              <a:rPr lang="en-IL" sz="2800" dirty="0">
                <a:solidFill>
                  <a:srgbClr val="333399"/>
                </a:solidFill>
                <a:latin typeface="+mn-lt"/>
              </a:rPr>
              <a:t> </a:t>
            </a:r>
          </a:p>
        </p:txBody>
      </p:sp>
      <p:sp>
        <p:nvSpPr>
          <p:cNvPr id="10" name="TextBox 9">
            <a:extLst>
              <a:ext uri="{FF2B5EF4-FFF2-40B4-BE49-F238E27FC236}">
                <a16:creationId xmlns:a16="http://schemas.microsoft.com/office/drawing/2014/main" id="{FE650C21-56E7-049C-E4F4-B8F401D6B97E}"/>
              </a:ext>
            </a:extLst>
          </p:cNvPr>
          <p:cNvSpPr txBox="1"/>
          <p:nvPr/>
        </p:nvSpPr>
        <p:spPr>
          <a:xfrm>
            <a:off x="4757138" y="1553738"/>
            <a:ext cx="3373413" cy="2062103"/>
          </a:xfrm>
          <a:prstGeom prst="rect">
            <a:avLst/>
          </a:prstGeom>
          <a:noFill/>
        </p:spPr>
        <p:txBody>
          <a:bodyPr wrap="square">
            <a:spAutoFit/>
          </a:bodyPr>
          <a:lstStyle/>
          <a:p>
            <a:pPr algn="l"/>
            <a:r>
              <a:rPr lang="en-IL" sz="2800" dirty="0">
                <a:solidFill>
                  <a:srgbClr val="333399"/>
                </a:solidFill>
                <a:latin typeface="+mn-lt"/>
              </a:rPr>
              <a:t>Good Enough “Solution” modified:</a:t>
            </a:r>
          </a:p>
          <a:p>
            <a:pPr algn="l"/>
            <a:r>
              <a:rPr lang="en-US" dirty="0">
                <a:latin typeface="+mn-lt"/>
              </a:rPr>
              <a:t>Given h, s</a:t>
            </a:r>
            <a:r>
              <a:rPr lang="en-IL" dirty="0">
                <a:latin typeface="+mn-lt"/>
              </a:rPr>
              <a:t>houldn’t  learn whether  point (z,y) </a:t>
            </a:r>
            <a:r>
              <a:rPr lang="en-US" dirty="0">
                <a:latin typeface="+mn-lt"/>
              </a:rPr>
              <a:t>was in train set</a:t>
            </a:r>
            <a:endParaRPr lang="en-IL" dirty="0">
              <a:latin typeface="+mn-l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335628B-A7E6-7BF5-C07C-3B1EFD2F0887}"/>
                  </a:ext>
                </a:extLst>
              </p:cNvPr>
              <p:cNvSpPr txBox="1"/>
              <p:nvPr/>
            </p:nvSpPr>
            <p:spPr>
              <a:xfrm>
                <a:off x="4680166" y="3930508"/>
                <a:ext cx="3981667" cy="1446550"/>
              </a:xfrm>
              <a:prstGeom prst="rect">
                <a:avLst/>
              </a:prstGeom>
              <a:noFill/>
              <a:ln>
                <a:noFill/>
              </a:ln>
            </p:spPr>
            <p:txBody>
              <a:bodyPr wrap="none" rtlCol="0">
                <a:spAutoFit/>
              </a:bodyPr>
              <a:lstStyle/>
              <a:p>
                <a:pPr algn="l"/>
                <a:r>
                  <a:rPr lang="en-US" dirty="0">
                    <a:solidFill>
                      <a:srgbClr val="FF0000"/>
                    </a:solidFill>
                    <a:latin typeface="+mn-lt"/>
                  </a:rPr>
                  <a:t>Differentially Private h: </a:t>
                </a:r>
              </a:p>
              <a:p>
                <a:pPr algn="l"/>
                <a:r>
                  <a:rPr lang="en-US" sz="2000" dirty="0">
                    <a:latin typeface="+mn-lt"/>
                  </a:rPr>
                  <a:t>F</a:t>
                </a:r>
                <a:r>
                  <a:rPr lang="en-IL" sz="2000" dirty="0">
                    <a:latin typeface="+mn-lt"/>
                  </a:rPr>
                  <a:t>or all  x</a:t>
                </a:r>
              </a:p>
              <a:p>
                <a:pPr algn="l"/>
                <a:r>
                  <a:rPr lang="en-IL" sz="2000" dirty="0">
                    <a:latin typeface="+mn-lt"/>
                  </a:rPr>
                  <a:t>Prob(h(z</a:t>
                </a:r>
                <a14:m>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d>
                      <m:dPr>
                        <m:beg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𝑖𝑛</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𝑡𝑟𝑎𝑖𝑛</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𝑑𝑎𝑡𝑎</m:t>
                        </m:r>
                      </m:e>
                    </m:d>
                  </m:oMath>
                </a14:m>
                <a:r>
                  <a:rPr lang="en-US" sz="2000" b="0" dirty="0">
                    <a:latin typeface="+mn-lt"/>
                    <a:ea typeface="Cambria Math" panose="02040503050406030204" pitchFamily="18" charset="0"/>
                  </a:rPr>
                  <a:t>&lt;</a:t>
                </a:r>
              </a:p>
              <a:p>
                <a:pPr algn="l"/>
                <a:r>
                  <a:rPr lang="en-US" sz="2000" b="0" dirty="0">
                    <a:latin typeface="+mn-lt"/>
                    <a:ea typeface="Cambria Math" panose="02040503050406030204" pitchFamily="18" charset="0"/>
                  </a:rPr>
                  <a:t>e</a:t>
                </a:r>
                <a14:m>
                  <m:oMath xmlns:m="http://schemas.openxmlformats.org/officeDocument/2006/math">
                    <m:r>
                      <a:rPr lang="en-US" sz="2000" b="0" i="1" baseline="30000" dirty="0" smtClean="0">
                        <a:latin typeface="Cambria Math" panose="02040503050406030204" pitchFamily="18" charset="0"/>
                        <a:ea typeface="Cambria Math" panose="02040503050406030204" pitchFamily="18" charset="0"/>
                      </a:rPr>
                      <m:t>𝜖</m:t>
                    </m:r>
                  </m:oMath>
                </a14:m>
                <a:r>
                  <a:rPr lang="en-US" sz="2000" b="0" dirty="0">
                    <a:latin typeface="+mn-lt"/>
                    <a:ea typeface="Cambria Math" panose="02040503050406030204" pitchFamily="18" charset="0"/>
                  </a:rPr>
                  <a:t> Prob(h(z) = y</a:t>
                </a:r>
                <a14:m>
                  <m:oMath xmlns:m="http://schemas.openxmlformats.org/officeDocument/2006/math">
                    <m:r>
                      <a:rPr lang="en-US" sz="2000" b="0" i="1" smtClean="0">
                        <a:latin typeface="Cambria Math" panose="02040503050406030204" pitchFamily="18" charset="0"/>
                        <a:ea typeface="Cambria Math" panose="02040503050406030204" pitchFamily="18" charset="0"/>
                      </a:rPr>
                      <m:t> </m:t>
                    </m:r>
                  </m:oMath>
                </a14:m>
                <a:r>
                  <a:rPr lang="en-IL" sz="2000" dirty="0">
                    <a:latin typeface="+mn-lt"/>
                  </a:rPr>
                  <a:t>| x not in train data</a:t>
                </a:r>
                <a:r>
                  <a:rPr lang="en-IL" dirty="0">
                    <a:latin typeface="+mn-lt"/>
                  </a:rPr>
                  <a:t>)</a:t>
                </a:r>
              </a:p>
            </p:txBody>
          </p:sp>
        </mc:Choice>
        <mc:Fallback xmlns="">
          <p:sp>
            <p:nvSpPr>
              <p:cNvPr id="2" name="TextBox 1">
                <a:extLst>
                  <a:ext uri="{FF2B5EF4-FFF2-40B4-BE49-F238E27FC236}">
                    <a16:creationId xmlns:a16="http://schemas.microsoft.com/office/drawing/2014/main" id="{6335628B-A7E6-7BF5-C07C-3B1EFD2F0887}"/>
                  </a:ext>
                </a:extLst>
              </p:cNvPr>
              <p:cNvSpPr txBox="1">
                <a:spLocks noRot="1" noChangeAspect="1" noMove="1" noResize="1" noEditPoints="1" noAdjustHandles="1" noChangeArrowheads="1" noChangeShapeType="1" noTextEdit="1"/>
              </p:cNvSpPr>
              <p:nvPr/>
            </p:nvSpPr>
            <p:spPr>
              <a:xfrm>
                <a:off x="4680166" y="3930508"/>
                <a:ext cx="3981667" cy="1446550"/>
              </a:xfrm>
              <a:prstGeom prst="rect">
                <a:avLst/>
              </a:prstGeom>
              <a:blipFill>
                <a:blip r:embed="rId3"/>
                <a:stretch>
                  <a:fillRect l="-2540" t="-3478" r="-317" b="-7826"/>
                </a:stretch>
              </a:blipFill>
              <a:ln>
                <a:noFill/>
              </a:ln>
            </p:spPr>
            <p:txBody>
              <a:bodyPr/>
              <a:lstStyle/>
              <a:p>
                <a:r>
                  <a:rPr lang="en-IL">
                    <a:noFill/>
                  </a:rPr>
                  <a:t> </a:t>
                </a:r>
              </a:p>
            </p:txBody>
          </p:sp>
        </mc:Fallback>
      </mc:AlternateContent>
      <p:sp>
        <p:nvSpPr>
          <p:cNvPr id="3" name="TextBox 2">
            <a:extLst>
              <a:ext uri="{FF2B5EF4-FFF2-40B4-BE49-F238E27FC236}">
                <a16:creationId xmlns:a16="http://schemas.microsoft.com/office/drawing/2014/main" id="{3A394B22-0F4A-5911-293D-32BD7DF94E25}"/>
              </a:ext>
            </a:extLst>
          </p:cNvPr>
          <p:cNvSpPr txBox="1"/>
          <p:nvPr/>
        </p:nvSpPr>
        <p:spPr>
          <a:xfrm>
            <a:off x="5580071" y="5411414"/>
            <a:ext cx="3945893" cy="646331"/>
          </a:xfrm>
          <a:prstGeom prst="rect">
            <a:avLst/>
          </a:prstGeom>
          <a:noFill/>
        </p:spPr>
        <p:txBody>
          <a:bodyPr wrap="square" rtlCol="0">
            <a:spAutoFit/>
          </a:bodyPr>
          <a:lstStyle/>
          <a:p>
            <a:pPr algn="l"/>
            <a:r>
              <a:rPr lang="en-US" sz="1800" dirty="0"/>
              <a:t>[</a:t>
            </a:r>
            <a:r>
              <a:rPr lang="en-US" sz="1800" dirty="0" err="1"/>
              <a:t>Dwork</a:t>
            </a:r>
            <a:r>
              <a:rPr lang="en-US" sz="1800" dirty="0"/>
              <a:t> and V. Feldman. </a:t>
            </a:r>
          </a:p>
          <a:p>
            <a:pPr algn="l"/>
            <a:r>
              <a:rPr lang="en-US" sz="1800" dirty="0"/>
              <a:t>Privacy-preserving prediction.] </a:t>
            </a:r>
            <a:endParaRPr lang="en-IL" sz="1800" dirty="0"/>
          </a:p>
        </p:txBody>
      </p:sp>
    </p:spTree>
    <p:extLst>
      <p:ext uri="{BB962C8B-B14F-4D97-AF65-F5344CB8AC3E}">
        <p14:creationId xmlns:p14="http://schemas.microsoft.com/office/powerpoint/2010/main" val="325267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B274B48-6263-B514-3F35-1E027B3816E1}"/>
              </a:ext>
            </a:extLst>
          </p:cNvPr>
          <p:cNvPicPr>
            <a:picLocks noChangeAspect="1"/>
          </p:cNvPicPr>
          <p:nvPr/>
        </p:nvPicPr>
        <p:blipFill rotWithShape="1">
          <a:blip r:embed="rId3">
            <a:extLst>
              <a:ext uri="{28A0092B-C50C-407E-A947-70E740481C1C}">
                <a14:useLocalDpi xmlns:a14="http://schemas.microsoft.com/office/drawing/2010/main" val="0"/>
              </a:ext>
            </a:extLst>
          </a:blip>
          <a:srcRect l="11111" t="30239" r="38072" b="19530"/>
          <a:stretch/>
        </p:blipFill>
        <p:spPr>
          <a:xfrm>
            <a:off x="4680676" y="3698275"/>
            <a:ext cx="4363326" cy="2928777"/>
          </a:xfrm>
          <a:prstGeom prst="rect">
            <a:avLst/>
          </a:prstGeom>
        </p:spPr>
      </p:pic>
      <p:grpSp>
        <p:nvGrpSpPr>
          <p:cNvPr id="26" name="Group 25">
            <a:extLst>
              <a:ext uri="{FF2B5EF4-FFF2-40B4-BE49-F238E27FC236}">
                <a16:creationId xmlns:a16="http://schemas.microsoft.com/office/drawing/2014/main" id="{180CB8AA-3E4D-F505-D18D-0253A38A944C}"/>
              </a:ext>
            </a:extLst>
          </p:cNvPr>
          <p:cNvGrpSpPr/>
          <p:nvPr/>
        </p:nvGrpSpPr>
        <p:grpSpPr>
          <a:xfrm>
            <a:off x="-264143" y="4285893"/>
            <a:ext cx="2635088" cy="1873657"/>
            <a:chOff x="341205" y="4674004"/>
            <a:chExt cx="2635088" cy="1873657"/>
          </a:xfrm>
        </p:grpSpPr>
        <p:sp>
          <p:nvSpPr>
            <p:cNvPr id="7" name="Rectangle: Top Corners Snipped 26">
              <a:extLst>
                <a:ext uri="{FF2B5EF4-FFF2-40B4-BE49-F238E27FC236}">
                  <a16:creationId xmlns:a16="http://schemas.microsoft.com/office/drawing/2014/main" id="{20FDC288-B77D-BE81-8EFA-6F30668615F0}"/>
                </a:ext>
              </a:extLst>
            </p:cNvPr>
            <p:cNvSpPr/>
            <p:nvPr/>
          </p:nvSpPr>
          <p:spPr>
            <a:xfrm rot="10800000">
              <a:off x="751754" y="4674004"/>
              <a:ext cx="2224539" cy="919481"/>
            </a:xfrm>
            <a:prstGeom prst="snip2SameRect">
              <a:avLst>
                <a:gd name="adj1" fmla="val 16667"/>
                <a:gd name="adj2"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2C8684B2-14A6-75C2-05DB-227E88331922}"/>
                </a:ext>
              </a:extLst>
            </p:cNvPr>
            <p:cNvSpPr txBox="1"/>
            <p:nvPr/>
          </p:nvSpPr>
          <p:spPr>
            <a:xfrm>
              <a:off x="341205" y="5962886"/>
              <a:ext cx="20891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Times New Roman" panose="02020603050405020304" pitchFamily="18" charset="0"/>
                </a:rPr>
                <a:t>Learn h without decrypting</a:t>
              </a:r>
              <a:endPar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sp>
        <p:nvSpPr>
          <p:cNvPr id="10" name="Arrow: Down 28">
            <a:extLst>
              <a:ext uri="{FF2B5EF4-FFF2-40B4-BE49-F238E27FC236}">
                <a16:creationId xmlns:a16="http://schemas.microsoft.com/office/drawing/2014/main" id="{8F9E4814-1C1A-3D86-6345-99B5574F4956}"/>
              </a:ext>
            </a:extLst>
          </p:cNvPr>
          <p:cNvSpPr/>
          <p:nvPr/>
        </p:nvSpPr>
        <p:spPr>
          <a:xfrm>
            <a:off x="1590853" y="3764425"/>
            <a:ext cx="215473" cy="517444"/>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5" name="Arrow: Down 28">
            <a:extLst>
              <a:ext uri="{FF2B5EF4-FFF2-40B4-BE49-F238E27FC236}">
                <a16:creationId xmlns:a16="http://schemas.microsoft.com/office/drawing/2014/main" id="{E1605DF8-44A6-E52D-E538-A768583098F3}"/>
              </a:ext>
            </a:extLst>
          </p:cNvPr>
          <p:cNvSpPr/>
          <p:nvPr/>
        </p:nvSpPr>
        <p:spPr>
          <a:xfrm>
            <a:off x="1585336" y="5112598"/>
            <a:ext cx="215473" cy="558559"/>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3" name="Rectangle 12">
            <a:extLst>
              <a:ext uri="{FF2B5EF4-FFF2-40B4-BE49-F238E27FC236}">
                <a16:creationId xmlns:a16="http://schemas.microsoft.com/office/drawing/2014/main" id="{2B572C83-1B3C-1CAC-0BC6-B71FA019C6FA}"/>
              </a:ext>
            </a:extLst>
          </p:cNvPr>
          <p:cNvSpPr/>
          <p:nvPr/>
        </p:nvSpPr>
        <p:spPr>
          <a:xfrm>
            <a:off x="661721" y="5694654"/>
            <a:ext cx="2089104" cy="388701"/>
          </a:xfrm>
          <a:prstGeom prst="rect">
            <a:avLst/>
          </a:prstGeom>
          <a:solidFill>
            <a:schemeClr val="bg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Enc(h)</a:t>
            </a:r>
          </a:p>
        </p:txBody>
      </p:sp>
      <mc:AlternateContent xmlns:mc="http://schemas.openxmlformats.org/markup-compatibility/2006" xmlns:a14="http://schemas.microsoft.com/office/drawing/2010/main">
        <mc:Choice Requires="a14">
          <p:sp>
            <p:nvSpPr>
              <p:cNvPr id="721" name="TextBox 720">
                <a:extLst>
                  <a:ext uri="{FF2B5EF4-FFF2-40B4-BE49-F238E27FC236}">
                    <a16:creationId xmlns:a16="http://schemas.microsoft.com/office/drawing/2014/main" id="{9BB5965E-C9D5-9D86-C9D5-C590A847A395}"/>
                  </a:ext>
                </a:extLst>
              </p:cNvPr>
              <p:cNvSpPr txBox="1"/>
              <p:nvPr/>
            </p:nvSpPr>
            <p:spPr>
              <a:xfrm>
                <a:off x="317351" y="3298165"/>
                <a:ext cx="3482877" cy="400110"/>
              </a:xfrm>
              <a:prstGeom prst="rect">
                <a:avLst/>
              </a:prstGeom>
              <a:solidFill>
                <a:schemeClr val="bg2"/>
              </a:solidFill>
            </p:spPr>
            <p:txBody>
              <a:bodyPr wrap="none" rtlCol="0">
                <a:spAutoFit/>
              </a:bodyPr>
              <a:lstStyle/>
              <a:p>
                <a:pPr lvl="0">
                  <a:defRPr/>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𝐸𝑛𝑐</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m:t>
                          </m:r>
                          <m:r>
                            <a:rPr lang="en-US" sz="2000" b="0" i="1" baseline="-25000"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r>
                            <a:rPr lang="en-US" sz="2000" b="0" i="1" baseline="-25000" smtClean="0">
                              <a:solidFill>
                                <a:schemeClr val="tx1"/>
                              </a:solidFill>
                              <a:latin typeface="Cambria Math" panose="02040503050406030204" pitchFamily="18" charset="0"/>
                            </a:rPr>
                            <m:t>1</m:t>
                          </m:r>
                          <m:r>
                            <a:rPr lang="en-US" sz="2000" b="0" i="1" smtClean="0">
                              <a:solidFill>
                                <a:schemeClr val="tx1"/>
                              </a:solidFill>
                              <a:latin typeface="Cambria Math" panose="02040503050406030204" pitchFamily="18" charset="0"/>
                            </a:rPr>
                            <m:t>)</m:t>
                          </m:r>
                        </m:e>
                        <m:sub>
                          <m:r>
                            <a:rPr lang="en-US" sz="2000" i="1" smtClean="0">
                              <a:solidFill>
                                <a:schemeClr val="tx1"/>
                              </a:solidFill>
                              <a:latin typeface="Cambria Math" panose="02040503050406030204" pitchFamily="18" charset="0"/>
                            </a:rPr>
                            <m:t> </m:t>
                          </m:r>
                        </m:sub>
                      </m:sSub>
                      <m:r>
                        <a:rPr lang="en-US" sz="2000" b="0" i="1" smtClean="0">
                          <a:solidFill>
                            <a:schemeClr val="tx1"/>
                          </a:solidFill>
                          <a:latin typeface="Cambria Math" panose="02040503050406030204" pitchFamily="18" charset="0"/>
                        </a:rPr>
                        <m:t>. . </m:t>
                      </m:r>
                      <m:r>
                        <a:rPr lang="en-US" sz="2000" b="0" i="1" smtClean="0">
                          <a:solidFill>
                            <a:schemeClr val="tx1"/>
                          </a:solidFill>
                          <a:latin typeface="Cambria Math" panose="02040503050406030204" pitchFamily="18" charset="0"/>
                        </a:rPr>
                        <m:t>𝐸𝑛𝑐</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𝑥𝑛</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𝑦𝑛</m:t>
                      </m:r>
                      <m:r>
                        <a:rPr lang="en-US" sz="2000" b="0" i="1" smtClean="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𝐷</m:t>
                      </m:r>
                    </m:oMath>
                  </m:oMathPara>
                </a14:m>
                <a:endParaRPr lang="en-US" i="1" dirty="0">
                  <a:solidFill>
                    <a:srgbClr val="C00000"/>
                  </a:solidFill>
                  <a:latin typeface="Cambria Math" panose="02040503050406030204" pitchFamily="18" charset="0"/>
                </a:endParaRPr>
              </a:p>
            </p:txBody>
          </p:sp>
        </mc:Choice>
        <mc:Fallback xmlns="">
          <p:sp>
            <p:nvSpPr>
              <p:cNvPr id="721" name="TextBox 720">
                <a:extLst>
                  <a:ext uri="{FF2B5EF4-FFF2-40B4-BE49-F238E27FC236}">
                    <a16:creationId xmlns:a16="http://schemas.microsoft.com/office/drawing/2014/main" id="{9BB5965E-C9D5-9D86-C9D5-C590A847A395}"/>
                  </a:ext>
                </a:extLst>
              </p:cNvPr>
              <p:cNvSpPr txBox="1">
                <a:spLocks noRot="1" noChangeAspect="1" noMove="1" noResize="1" noEditPoints="1" noAdjustHandles="1" noChangeArrowheads="1" noChangeShapeType="1" noTextEdit="1"/>
              </p:cNvSpPr>
              <p:nvPr/>
            </p:nvSpPr>
            <p:spPr>
              <a:xfrm>
                <a:off x="317351" y="3298165"/>
                <a:ext cx="3482877" cy="400110"/>
              </a:xfrm>
              <a:prstGeom prst="rect">
                <a:avLst/>
              </a:prstGeom>
              <a:blipFill>
                <a:blip r:embed="rId4"/>
                <a:stretch>
                  <a:fillRect b="-18182"/>
                </a:stretch>
              </a:blipFill>
            </p:spPr>
            <p:txBody>
              <a:bodyPr/>
              <a:lstStyle/>
              <a:p>
                <a:r>
                  <a:rPr lang="en-IL">
                    <a:noFill/>
                  </a:rPr>
                  <a:t> </a:t>
                </a:r>
              </a:p>
            </p:txBody>
          </p:sp>
        </mc:Fallback>
      </mc:AlternateContent>
      <p:sp>
        <p:nvSpPr>
          <p:cNvPr id="8" name="TextBox 7">
            <a:extLst>
              <a:ext uri="{FF2B5EF4-FFF2-40B4-BE49-F238E27FC236}">
                <a16:creationId xmlns:a16="http://schemas.microsoft.com/office/drawing/2014/main" id="{56168FD5-E101-9217-5C8E-E511C5AEAB86}"/>
              </a:ext>
            </a:extLst>
          </p:cNvPr>
          <p:cNvSpPr txBox="1"/>
          <p:nvPr/>
        </p:nvSpPr>
        <p:spPr>
          <a:xfrm>
            <a:off x="2488797" y="4251269"/>
            <a:ext cx="2074029" cy="954107"/>
          </a:xfrm>
          <a:prstGeom prst="rect">
            <a:avLst/>
          </a:prstGeom>
          <a:solidFill>
            <a:schemeClr val="accent5"/>
          </a:solidFill>
        </p:spPr>
        <p:txBody>
          <a:bodyPr wrap="none" rtlCol="0">
            <a:spAutoFit/>
          </a:bodyPr>
          <a:lstStyle/>
          <a:p>
            <a:r>
              <a:rPr lang="en-IL" sz="3200" dirty="0"/>
              <a:t>+</a:t>
            </a:r>
            <a:r>
              <a:rPr lang="en-IL" dirty="0"/>
              <a:t>  Differential </a:t>
            </a:r>
          </a:p>
          <a:p>
            <a:r>
              <a:rPr lang="en-IL" dirty="0"/>
              <a:t>Privacy</a:t>
            </a:r>
          </a:p>
        </p:txBody>
      </p:sp>
      <p:sp>
        <p:nvSpPr>
          <p:cNvPr id="4" name="Google Shape;546;p47">
            <a:extLst>
              <a:ext uri="{FF2B5EF4-FFF2-40B4-BE49-F238E27FC236}">
                <a16:creationId xmlns:a16="http://schemas.microsoft.com/office/drawing/2014/main" id="{281931C5-D246-571C-C2D7-A9509DFFB227}"/>
              </a:ext>
            </a:extLst>
          </p:cNvPr>
          <p:cNvSpPr/>
          <p:nvPr/>
        </p:nvSpPr>
        <p:spPr>
          <a:xfrm>
            <a:off x="1650419" y="1675435"/>
            <a:ext cx="78300" cy="489900"/>
          </a:xfrm>
          <a:prstGeom prst="rect">
            <a:avLst/>
          </a:prstGeom>
          <a:solidFill>
            <a:srgbClr val="92D050"/>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4" name="Google Shape;544;p47">
            <a:extLst>
              <a:ext uri="{FF2B5EF4-FFF2-40B4-BE49-F238E27FC236}">
                <a16:creationId xmlns:a16="http://schemas.microsoft.com/office/drawing/2014/main" id="{51CB0DFC-4241-94C3-F6A4-3400FA55FD0D}"/>
              </a:ext>
            </a:extLst>
          </p:cNvPr>
          <p:cNvSpPr/>
          <p:nvPr/>
        </p:nvSpPr>
        <p:spPr>
          <a:xfrm>
            <a:off x="661721" y="1973571"/>
            <a:ext cx="2059964" cy="1159733"/>
          </a:xfrm>
          <a:prstGeom prst="flowChartProcess">
            <a:avLst/>
          </a:prstGeom>
          <a:solidFill>
            <a:srgbClr val="92D050"/>
          </a:solidFill>
          <a:ln w="38100">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7" name="Google Shape;557;p47">
            <a:extLst>
              <a:ext uri="{FF2B5EF4-FFF2-40B4-BE49-F238E27FC236}">
                <a16:creationId xmlns:a16="http://schemas.microsoft.com/office/drawing/2014/main" id="{DA70CE4E-97EF-84ED-5909-E4E8C343CD6B}"/>
              </a:ext>
            </a:extLst>
          </p:cNvPr>
          <p:cNvSpPr txBox="1"/>
          <p:nvPr/>
        </p:nvSpPr>
        <p:spPr>
          <a:xfrm>
            <a:off x="700883" y="2027694"/>
            <a:ext cx="1981640" cy="936353"/>
          </a:xfrm>
          <a:prstGeom prst="rect">
            <a:avLst/>
          </a:prstGeom>
          <a:noFill/>
          <a:ln w="38100">
            <a:noFill/>
          </a:ln>
        </p:spPr>
        <p:txBody>
          <a:bodyPr spcFirstLastPara="1" wrap="square" lIns="91425" tIns="91425" rIns="91425" bIns="91425" anchor="ctr" anchorCtr="0">
            <a:noAutofit/>
          </a:bodyPr>
          <a:lstStyle/>
          <a:p>
            <a:pPr>
              <a:spcBef>
                <a:spcPts val="0"/>
              </a:spcBef>
              <a:spcAft>
                <a:spcPts val="0"/>
              </a:spcAft>
              <a:buClr>
                <a:srgbClr val="000000"/>
              </a:buClr>
              <a:buSzPts val="1100"/>
            </a:pPr>
            <a:r>
              <a:rPr lang="en-US" sz="3200" dirty="0">
                <a:latin typeface="Calibri" panose="020F0502020204030204" pitchFamily="34" charset="0"/>
                <a:ea typeface="Avenir"/>
                <a:cs typeface="Calibri" panose="020F0502020204030204" pitchFamily="34" charset="0"/>
                <a:sym typeface="Avenir"/>
              </a:rPr>
              <a:t>Train</a:t>
            </a:r>
            <a:endParaRPr lang="en-US" sz="2000" dirty="0">
              <a:latin typeface="Calibri" panose="020F0502020204030204" pitchFamily="34" charset="0"/>
              <a:ea typeface="Avenir"/>
              <a:cs typeface="Calibri" panose="020F0502020204030204" pitchFamily="34" charset="0"/>
              <a:sym typeface="Avenir"/>
            </a:endParaRPr>
          </a:p>
          <a:p>
            <a:pPr>
              <a:spcBef>
                <a:spcPts val="0"/>
              </a:spcBef>
              <a:spcAft>
                <a:spcPts val="0"/>
              </a:spcAft>
              <a:buClr>
                <a:srgbClr val="000000"/>
              </a:buClr>
              <a:buSzPts val="1100"/>
            </a:pPr>
            <a:r>
              <a:rPr lang="en-US" sz="1500" dirty="0">
                <a:latin typeface="Calibri" panose="020F0502020204030204" pitchFamily="34" charset="0"/>
                <a:ea typeface="Avenir"/>
                <a:cs typeface="Calibri" panose="020F0502020204030204" pitchFamily="34" charset="0"/>
                <a:sym typeface="Avenir"/>
              </a:rPr>
              <a:t>Use existing data to build ML model</a:t>
            </a:r>
          </a:p>
        </p:txBody>
      </p:sp>
      <p:sp>
        <p:nvSpPr>
          <p:cNvPr id="18" name="Google Shape;551;p47">
            <a:extLst>
              <a:ext uri="{FF2B5EF4-FFF2-40B4-BE49-F238E27FC236}">
                <a16:creationId xmlns:a16="http://schemas.microsoft.com/office/drawing/2014/main" id="{18AD4B58-859F-EAF4-B161-2F7F44CB1B1F}"/>
              </a:ext>
            </a:extLst>
          </p:cNvPr>
          <p:cNvSpPr/>
          <p:nvPr/>
        </p:nvSpPr>
        <p:spPr>
          <a:xfrm>
            <a:off x="112638" y="1145967"/>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sp>
        <p:nvSpPr>
          <p:cNvPr id="19" name="TextBox 18">
            <a:extLst>
              <a:ext uri="{FF2B5EF4-FFF2-40B4-BE49-F238E27FC236}">
                <a16:creationId xmlns:a16="http://schemas.microsoft.com/office/drawing/2014/main" id="{4D788EFB-95C9-0D52-B4EF-6B2662285BAA}"/>
              </a:ext>
            </a:extLst>
          </p:cNvPr>
          <p:cNvSpPr txBox="1"/>
          <p:nvPr/>
        </p:nvSpPr>
        <p:spPr>
          <a:xfrm>
            <a:off x="317351" y="1317866"/>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Post Development       </a:t>
            </a:r>
            <a:r>
              <a:rPr lang="en-IL" sz="2300" dirty="0">
                <a:latin typeface="Calibri" panose="020F0502020204030204" pitchFamily="34" charset="0"/>
                <a:cs typeface="Calibri" panose="020F0502020204030204" pitchFamily="34" charset="0"/>
              </a:rPr>
              <a:t>Into the Future</a:t>
            </a:r>
          </a:p>
        </p:txBody>
      </p:sp>
      <p:sp>
        <p:nvSpPr>
          <p:cNvPr id="5" name="Google Shape;561;p47">
            <a:extLst>
              <a:ext uri="{FF2B5EF4-FFF2-40B4-BE49-F238E27FC236}">
                <a16:creationId xmlns:a16="http://schemas.microsoft.com/office/drawing/2014/main" id="{38F32D50-349B-C6ED-1436-AF96C8C0263A}"/>
              </a:ext>
            </a:extLst>
          </p:cNvPr>
          <p:cNvSpPr txBox="1">
            <a:spLocks/>
          </p:cNvSpPr>
          <p:nvPr/>
        </p:nvSpPr>
        <p:spPr>
          <a:xfrm>
            <a:off x="305917" y="26919"/>
            <a:ext cx="8229600" cy="1227212"/>
          </a:xfrm>
          <a:prstGeom prst="rect">
            <a:avLst/>
          </a:prstGeom>
          <a:noFill/>
          <a:ln>
            <a:noFill/>
          </a:ln>
        </p:spPr>
        <p:txBody>
          <a:bodyPr spcFirstLastPara="1" vert="horz" wrap="square" lIns="91425" tIns="45700" rIns="91425" bIns="45700" rtlCol="0"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00000"/>
              </a:lnSpc>
              <a:spcBef>
                <a:spcPts val="0"/>
              </a:spcBef>
              <a:spcAft>
                <a:spcPts val="0"/>
              </a:spcAft>
              <a:buSzPts val="1400"/>
            </a:pPr>
            <a:r>
              <a:rPr lang="en-US" sz="3600" dirty="0">
                <a:solidFill>
                  <a:schemeClr val="accent1"/>
                </a:solidFill>
              </a:rPr>
              <a:t>Combine “encrypted computation” with differential privacy</a:t>
            </a:r>
          </a:p>
        </p:txBody>
      </p:sp>
      <p:sp>
        <p:nvSpPr>
          <p:cNvPr id="2" name="TextBox 1">
            <a:extLst>
              <a:ext uri="{FF2B5EF4-FFF2-40B4-BE49-F238E27FC236}">
                <a16:creationId xmlns:a16="http://schemas.microsoft.com/office/drawing/2014/main" id="{5868419F-AC3C-0E37-2425-F4F922A2CC5A}"/>
              </a:ext>
            </a:extLst>
          </p:cNvPr>
          <p:cNvSpPr txBox="1"/>
          <p:nvPr/>
        </p:nvSpPr>
        <p:spPr>
          <a:xfrm>
            <a:off x="5049728" y="2472927"/>
            <a:ext cx="3906175" cy="461665"/>
          </a:xfrm>
          <a:prstGeom prst="rect">
            <a:avLst/>
          </a:prstGeom>
          <a:solidFill>
            <a:schemeClr val="accent3">
              <a:lumMod val="40000"/>
              <a:lumOff val="60000"/>
            </a:schemeClr>
          </a:solidFill>
          <a:ln>
            <a:noFill/>
          </a:ln>
        </p:spPr>
        <p:txBody>
          <a:bodyPr wrap="square" rtlCol="0">
            <a:spAutoFit/>
          </a:bodyPr>
          <a:lstStyle/>
          <a:p>
            <a:r>
              <a:rPr lang="en-US" dirty="0">
                <a:latin typeface="Calibri" panose="020F0502020204030204" pitchFamily="34" charset="0"/>
                <a:cs typeface="Calibri" panose="020F0502020204030204" pitchFamily="34" charset="0"/>
              </a:rPr>
              <a:t>Challenge: U</a:t>
            </a:r>
            <a:r>
              <a:rPr lang="en-IL" dirty="0">
                <a:latin typeface="Calibri" panose="020F0502020204030204" pitchFamily="34" charset="0"/>
                <a:cs typeface="Calibri" panose="020F0502020204030204" pitchFamily="34" charset="0"/>
              </a:rPr>
              <a:t>tility vs. Privacy</a:t>
            </a:r>
          </a:p>
        </p:txBody>
      </p:sp>
      <p:pic>
        <p:nvPicPr>
          <p:cNvPr id="6" name="Picture 5">
            <a:extLst>
              <a:ext uri="{FF2B5EF4-FFF2-40B4-BE49-F238E27FC236}">
                <a16:creationId xmlns:a16="http://schemas.microsoft.com/office/drawing/2014/main" id="{70EAF7B0-DF17-123C-DB9B-532D665A0078}"/>
              </a:ext>
            </a:extLst>
          </p:cNvPr>
          <p:cNvPicPr>
            <a:picLocks noChangeAspect="1"/>
          </p:cNvPicPr>
          <p:nvPr/>
        </p:nvPicPr>
        <p:blipFill>
          <a:blip r:embed="rId5"/>
          <a:stretch>
            <a:fillRect/>
          </a:stretch>
        </p:blipFill>
        <p:spPr>
          <a:xfrm>
            <a:off x="-14721" y="3901730"/>
            <a:ext cx="4680676" cy="1613105"/>
          </a:xfrm>
          <a:prstGeom prst="rect">
            <a:avLst/>
          </a:prstGeom>
        </p:spPr>
      </p:pic>
      <p:sp>
        <p:nvSpPr>
          <p:cNvPr id="15" name="TextBox 14">
            <a:extLst>
              <a:ext uri="{FF2B5EF4-FFF2-40B4-BE49-F238E27FC236}">
                <a16:creationId xmlns:a16="http://schemas.microsoft.com/office/drawing/2014/main" id="{6E71A77C-7D32-BFF4-3B7A-B1010746A3B5}"/>
              </a:ext>
            </a:extLst>
          </p:cNvPr>
          <p:cNvSpPr txBox="1"/>
          <p:nvPr/>
        </p:nvSpPr>
        <p:spPr>
          <a:xfrm>
            <a:off x="-14721" y="4305366"/>
            <a:ext cx="269724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Times New Roman" panose="02020603050405020304" pitchFamily="18" charset="0"/>
              </a:rPr>
              <a:t>Run training algorithm without </a:t>
            </a:r>
            <a:r>
              <a:rPr lang="en-US" sz="1600" dirty="0">
                <a:solidFill>
                  <a:prstClr val="white"/>
                </a:solidFill>
                <a:latin typeface="Palatino Linotype" panose="02040502050505030304" pitchFamily="18" charset="0"/>
                <a:ea typeface="+mn-ea"/>
                <a:cs typeface="Times New Roman" panose="02020603050405020304" pitchFamily="18" charset="0"/>
              </a:rPr>
              <a:t>ever decrypting training data</a:t>
            </a:r>
            <a:r>
              <a:rPr kumimoji="0" lang="en-US" sz="16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Times New Roman" panose="02020603050405020304" pitchFamily="18" charset="0"/>
              </a:rPr>
              <a:t> </a:t>
            </a:r>
            <a:endPar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96601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E453-0820-43A6-6880-F941BB4B68F3}"/>
              </a:ext>
            </a:extLst>
          </p:cNvPr>
          <p:cNvSpPr>
            <a:spLocks noGrp="1"/>
          </p:cNvSpPr>
          <p:nvPr>
            <p:ph type="title"/>
          </p:nvPr>
        </p:nvSpPr>
        <p:spPr>
          <a:xfrm>
            <a:off x="421172" y="215900"/>
            <a:ext cx="7886700" cy="1325563"/>
          </a:xfrm>
        </p:spPr>
        <p:txBody>
          <a:bodyPr>
            <a:normAutofit/>
          </a:bodyPr>
          <a:lstStyle/>
          <a:p>
            <a:r>
              <a:rPr lang="en-IL" dirty="0">
                <a:solidFill>
                  <a:schemeClr val="accent1"/>
                </a:solidFill>
              </a:rPr>
              <a:t>Recent </a:t>
            </a:r>
            <a:r>
              <a:rPr lang="en-IL" b="1" dirty="0">
                <a:solidFill>
                  <a:schemeClr val="accent1"/>
                </a:solidFill>
              </a:rPr>
              <a:t>Hardware</a:t>
            </a:r>
            <a:r>
              <a:rPr lang="en-IL" dirty="0">
                <a:solidFill>
                  <a:schemeClr val="accent1"/>
                </a:solidFill>
              </a:rPr>
              <a:t> Developments:</a:t>
            </a:r>
            <a:br>
              <a:rPr lang="en-IL" dirty="0">
                <a:solidFill>
                  <a:schemeClr val="accent1"/>
                </a:solidFill>
              </a:rPr>
            </a:br>
            <a:r>
              <a:rPr lang="en-IL" dirty="0">
                <a:solidFill>
                  <a:schemeClr val="accent1"/>
                </a:solidFill>
              </a:rPr>
              <a:t>Trusted Execution Environment (TEE)</a:t>
            </a:r>
          </a:p>
        </p:txBody>
      </p:sp>
      <p:sp>
        <p:nvSpPr>
          <p:cNvPr id="3" name="TextBox 2">
            <a:extLst>
              <a:ext uri="{FF2B5EF4-FFF2-40B4-BE49-F238E27FC236}">
                <a16:creationId xmlns:a16="http://schemas.microsoft.com/office/drawing/2014/main" id="{7AB579CC-88EA-937F-5544-80408978D827}"/>
              </a:ext>
            </a:extLst>
          </p:cNvPr>
          <p:cNvSpPr txBox="1"/>
          <p:nvPr/>
        </p:nvSpPr>
        <p:spPr>
          <a:xfrm>
            <a:off x="373480" y="878681"/>
            <a:ext cx="7729120" cy="6494085"/>
          </a:xfrm>
          <a:prstGeom prst="rect">
            <a:avLst/>
          </a:prstGeom>
          <a:noFill/>
        </p:spPr>
        <p:txBody>
          <a:bodyPr wrap="square" rtlCol="0">
            <a:spAutoFit/>
          </a:bodyPr>
          <a:lstStyle/>
          <a:p>
            <a:pPr algn="l"/>
            <a:endParaRPr lang="en-IL" dirty="0">
              <a:latin typeface="Calibri" panose="020F0502020204030204" pitchFamily="34" charset="0"/>
              <a:cs typeface="Calibri" panose="020F0502020204030204" pitchFamily="34" charset="0"/>
            </a:endParaRPr>
          </a:p>
          <a:p>
            <a:pPr algn="l"/>
            <a:r>
              <a:rPr lang="en-IL" b="1" dirty="0">
                <a:latin typeface="Calibri" panose="020F0502020204030204" pitchFamily="34" charset="0"/>
                <a:cs typeface="Calibri" panose="020F0502020204030204" pitchFamily="34" charset="0"/>
              </a:rPr>
              <a:t>INTEL SGX, Confidential Computing Hardware 2015</a:t>
            </a:r>
          </a:p>
          <a:p>
            <a:pPr algn="l"/>
            <a:r>
              <a:rPr lang="en-IL" dirty="0">
                <a:solidFill>
                  <a:srgbClr val="333399"/>
                </a:solidFill>
                <a:latin typeface="Calibri" panose="020F0502020204030204" pitchFamily="34" charset="0"/>
                <a:cs typeface="Calibri" panose="020F0502020204030204" pitchFamily="34" charset="0"/>
              </a:rPr>
              <a:t>Promise: secure remote computing, secure web browsing,secure execution of propietary algo</a:t>
            </a:r>
          </a:p>
          <a:p>
            <a:pPr algn="l"/>
            <a:endParaRPr lang="en-IL" b="1" dirty="0">
              <a:latin typeface="Calibri" panose="020F0502020204030204" pitchFamily="34" charset="0"/>
              <a:cs typeface="Calibri" panose="020F0502020204030204" pitchFamily="34" charset="0"/>
            </a:endParaRPr>
          </a:p>
          <a:p>
            <a:pPr algn="l"/>
            <a:endParaRPr lang="en-IL" b="1" dirty="0">
              <a:latin typeface="Calibri" panose="020F0502020204030204" pitchFamily="34" charset="0"/>
              <a:cs typeface="Calibri" panose="020F0502020204030204" pitchFamily="34" charset="0"/>
            </a:endParaRPr>
          </a:p>
          <a:p>
            <a:pPr algn="l"/>
            <a:r>
              <a:rPr lang="en-IL" b="1" dirty="0">
                <a:latin typeface="Calibri" panose="020F0502020204030204" pitchFamily="34" charset="0"/>
                <a:cs typeface="Calibri" panose="020F0502020204030204" pitchFamily="34" charset="0"/>
              </a:rPr>
              <a:t>I</a:t>
            </a:r>
          </a:p>
          <a:p>
            <a:pPr algn="l"/>
            <a:endParaRPr lang="en-IL" b="1" dirty="0">
              <a:latin typeface="Calibri" panose="020F0502020204030204" pitchFamily="34" charset="0"/>
              <a:cs typeface="Calibri" panose="020F0502020204030204" pitchFamily="34" charset="0"/>
            </a:endParaRPr>
          </a:p>
          <a:p>
            <a:pPr algn="l"/>
            <a:endParaRPr lang="en-IL" b="1" dirty="0">
              <a:latin typeface="Calibri" panose="020F0502020204030204" pitchFamily="34" charset="0"/>
              <a:cs typeface="Calibri" panose="020F0502020204030204" pitchFamily="34" charset="0"/>
            </a:endParaRPr>
          </a:p>
          <a:p>
            <a:pPr algn="l"/>
            <a:endParaRPr lang="en-IL" b="1" dirty="0">
              <a:latin typeface="Calibri" panose="020F0502020204030204" pitchFamily="34" charset="0"/>
              <a:cs typeface="Calibri" panose="020F0502020204030204" pitchFamily="34" charset="0"/>
            </a:endParaRPr>
          </a:p>
          <a:p>
            <a:pPr algn="l"/>
            <a:r>
              <a:rPr lang="en-IL" b="1" dirty="0">
                <a:latin typeface="Calibri" panose="020F0502020204030204" pitchFamily="34" charset="0"/>
                <a:cs typeface="Calibri" panose="020F0502020204030204" pitchFamily="34" charset="0"/>
              </a:rPr>
              <a:t>NVDIA, H100 GPU, Confidential Computing Hardware 2023</a:t>
            </a:r>
          </a:p>
          <a:p>
            <a:pPr algn="l"/>
            <a:r>
              <a:rPr lang="en-IL" dirty="0">
                <a:solidFill>
                  <a:srgbClr val="333399"/>
                </a:solidFill>
                <a:latin typeface="Calibri" panose="020F0502020204030204" pitchFamily="34" charset="0"/>
                <a:cs typeface="Calibri" panose="020F0502020204030204" pitchFamily="34" charset="0"/>
              </a:rPr>
              <a:t>Promise</a:t>
            </a:r>
            <a:r>
              <a:rPr lang="en-IL" dirty="0">
                <a:latin typeface="Calibri" panose="020F0502020204030204" pitchFamily="34" charset="0"/>
                <a:cs typeface="Calibri" panose="020F0502020204030204" pitchFamily="34" charset="0"/>
              </a:rPr>
              <a:t>: high performance AI onfidential compute: inference, fine tuning, mpc training. Available in cloud.</a:t>
            </a:r>
          </a:p>
          <a:p>
            <a:pPr algn="l"/>
            <a:endParaRPr lang="en-US" sz="2000" dirty="0">
              <a:solidFill>
                <a:srgbClr val="333399"/>
              </a:solidFill>
              <a:latin typeface="Arial" panose="020B0604020202020204" pitchFamily="34" charset="0"/>
              <a:cs typeface="Calibri" panose="020F0502020204030204" pitchFamily="34" charset="0"/>
            </a:endParaRPr>
          </a:p>
          <a:p>
            <a:pPr algn="l"/>
            <a:r>
              <a:rPr lang="en-US" sz="2000" dirty="0">
                <a:solidFill>
                  <a:srgbClr val="333399"/>
                </a:solidFill>
                <a:latin typeface="Arial" panose="020B0604020202020204" pitchFamily="34" charset="0"/>
                <a:cs typeface="Calibri" panose="020F0502020204030204" pitchFamily="34" charset="0"/>
              </a:rPr>
              <a:t>Must examine side channel attacks, bugs</a:t>
            </a:r>
          </a:p>
          <a:p>
            <a:pPr algn="l"/>
            <a:r>
              <a:rPr lang="en-US" sz="2000" dirty="0">
                <a:solidFill>
                  <a:srgbClr val="333399"/>
                </a:solidFill>
                <a:latin typeface="Arial" panose="020B0604020202020204" pitchFamily="34" charset="0"/>
                <a:cs typeface="Calibri" panose="020F0502020204030204" pitchFamily="34" charset="0"/>
              </a:rPr>
              <a:t>Must trust companies</a:t>
            </a:r>
          </a:p>
          <a:p>
            <a:pPr algn="l"/>
            <a:endParaRPr lang="en-US" sz="2000" dirty="0">
              <a:solidFill>
                <a:srgbClr val="333399"/>
              </a:solidFill>
              <a:latin typeface="Arial" panose="020B0604020202020204" pitchFamily="34" charset="0"/>
              <a:cs typeface="Calibri" panose="020F0502020204030204" pitchFamily="34" charset="0"/>
            </a:endParaRPr>
          </a:p>
          <a:p>
            <a:pPr algn="l"/>
            <a:endParaRPr lang="en-IL" dirty="0">
              <a:latin typeface="Calibri" panose="020F0502020204030204" pitchFamily="34" charset="0"/>
              <a:cs typeface="Calibri" panose="020F0502020204030204" pitchFamily="34" charset="0"/>
            </a:endParaRPr>
          </a:p>
        </p:txBody>
      </p:sp>
      <p:pic>
        <p:nvPicPr>
          <p:cNvPr id="8" name="Picture 7" descr="A picture containing text, software, web page, website&#10;&#10;Description automatically generated">
            <a:extLst>
              <a:ext uri="{FF2B5EF4-FFF2-40B4-BE49-F238E27FC236}">
                <a16:creationId xmlns:a16="http://schemas.microsoft.com/office/drawing/2014/main" id="{6870A205-53ED-CA93-6232-B087BA9709F0}"/>
              </a:ext>
            </a:extLst>
          </p:cNvPr>
          <p:cNvPicPr>
            <a:picLocks noChangeAspect="1"/>
          </p:cNvPicPr>
          <p:nvPr/>
        </p:nvPicPr>
        <p:blipFill rotWithShape="1">
          <a:blip r:embed="rId3">
            <a:extLst>
              <a:ext uri="{28A0092B-C50C-407E-A947-70E740481C1C}">
                <a14:useLocalDpi xmlns:a14="http://schemas.microsoft.com/office/drawing/2010/main" val="0"/>
              </a:ext>
            </a:extLst>
          </a:blip>
          <a:srcRect l="22876" t="37740" r="52777" b="33447"/>
          <a:stretch/>
        </p:blipFill>
        <p:spPr>
          <a:xfrm>
            <a:off x="7161697" y="1234675"/>
            <a:ext cx="1892300" cy="1325563"/>
          </a:xfrm>
          <a:prstGeom prst="rect">
            <a:avLst/>
          </a:prstGeom>
        </p:spPr>
      </p:pic>
      <p:pic>
        <p:nvPicPr>
          <p:cNvPr id="10" name="Picture 9" descr="A computer screen shot of a computer screen&#10;&#10;Description automatically generated with low confidence">
            <a:extLst>
              <a:ext uri="{FF2B5EF4-FFF2-40B4-BE49-F238E27FC236}">
                <a16:creationId xmlns:a16="http://schemas.microsoft.com/office/drawing/2014/main" id="{AE159866-865B-F106-55FB-F8F0C24D2B48}"/>
              </a:ext>
            </a:extLst>
          </p:cNvPr>
          <p:cNvPicPr>
            <a:picLocks noChangeAspect="1"/>
          </p:cNvPicPr>
          <p:nvPr/>
        </p:nvPicPr>
        <p:blipFill rotWithShape="1">
          <a:blip r:embed="rId4">
            <a:extLst>
              <a:ext uri="{28A0092B-C50C-407E-A947-70E740481C1C}">
                <a14:useLocalDpi xmlns:a14="http://schemas.microsoft.com/office/drawing/2010/main" val="0"/>
              </a:ext>
            </a:extLst>
          </a:blip>
          <a:srcRect l="16014" t="37865" r="12417" b="19666"/>
          <a:stretch/>
        </p:blipFill>
        <p:spPr>
          <a:xfrm>
            <a:off x="421172" y="2917029"/>
            <a:ext cx="4344858" cy="1527644"/>
          </a:xfrm>
          <a:prstGeom prst="rect">
            <a:avLst/>
          </a:prstGeom>
          <a:ln>
            <a:solidFill>
              <a:schemeClr val="tx1"/>
            </a:solidFill>
          </a:ln>
        </p:spPr>
      </p:pic>
      <p:pic>
        <p:nvPicPr>
          <p:cNvPr id="12" name="Picture 11" descr="A computer screen shot of a computer&#10;&#10;Description automatically generated with low confidence">
            <a:extLst>
              <a:ext uri="{FF2B5EF4-FFF2-40B4-BE49-F238E27FC236}">
                <a16:creationId xmlns:a16="http://schemas.microsoft.com/office/drawing/2014/main" id="{5AF448C5-3B88-8E99-85CF-16126097596C}"/>
              </a:ext>
            </a:extLst>
          </p:cNvPr>
          <p:cNvPicPr>
            <a:picLocks noChangeAspect="1"/>
          </p:cNvPicPr>
          <p:nvPr/>
        </p:nvPicPr>
        <p:blipFill rotWithShape="1">
          <a:blip r:embed="rId5">
            <a:extLst>
              <a:ext uri="{28A0092B-C50C-407E-A947-70E740481C1C}">
                <a14:useLocalDpi xmlns:a14="http://schemas.microsoft.com/office/drawing/2010/main" val="0"/>
              </a:ext>
            </a:extLst>
          </a:blip>
          <a:srcRect l="17510" t="31085" r="20098" b="14703"/>
          <a:stretch/>
        </p:blipFill>
        <p:spPr>
          <a:xfrm>
            <a:off x="5303286" y="2891629"/>
            <a:ext cx="3251200" cy="1673822"/>
          </a:xfrm>
          <a:prstGeom prst="rect">
            <a:avLst/>
          </a:prstGeom>
          <a:ln>
            <a:solidFill>
              <a:schemeClr val="tx1"/>
            </a:solidFill>
          </a:ln>
        </p:spPr>
      </p:pic>
    </p:spTree>
    <p:extLst>
      <p:ext uri="{BB962C8B-B14F-4D97-AF65-F5344CB8AC3E}">
        <p14:creationId xmlns:p14="http://schemas.microsoft.com/office/powerpoint/2010/main" val="746275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A96F5F-F958-6528-4F4D-1844E26407DC}"/>
              </a:ext>
            </a:extLst>
          </p:cNvPr>
          <p:cNvSpPr txBox="1">
            <a:spLocks/>
          </p:cNvSpPr>
          <p:nvPr/>
        </p:nvSpPr>
        <p:spPr>
          <a:xfrm>
            <a:off x="71739" y="7297214"/>
            <a:ext cx="7886700" cy="4351338"/>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fontAlgn="auto">
              <a:spcAft>
                <a:spcPts val="0"/>
              </a:spcAft>
            </a:pPr>
            <a:endParaRPr lang="en-US" sz="2400" dirty="0"/>
          </a:p>
          <a:p>
            <a:pPr fontAlgn="auto">
              <a:spcAft>
                <a:spcPts val="0"/>
              </a:spcAft>
            </a:pPr>
            <a:endParaRPr lang="en-US" sz="2400" b="1" dirty="0">
              <a:solidFill>
                <a:srgbClr val="002060"/>
              </a:solidFill>
            </a:endParaRPr>
          </a:p>
          <a:p>
            <a:pPr fontAlgn="auto">
              <a:spcAft>
                <a:spcPts val="0"/>
              </a:spcAft>
            </a:pPr>
            <a:r>
              <a:rPr lang="en-US" sz="2400" dirty="0">
                <a:solidFill>
                  <a:srgbClr val="002060"/>
                </a:solidFill>
              </a:rPr>
              <a:t>Post Development, who </a:t>
            </a:r>
            <a:r>
              <a:rPr lang="en-US" sz="2400" dirty="0">
                <a:solidFill>
                  <a:srgbClr val="FF0000"/>
                </a:solidFill>
              </a:rPr>
              <a:t>verifies</a:t>
            </a:r>
            <a:r>
              <a:rPr lang="en-US" sz="2400" dirty="0">
                <a:solidFill>
                  <a:srgbClr val="002060"/>
                </a:solidFill>
              </a:rPr>
              <a:t> that the ML code is correct </a:t>
            </a:r>
          </a:p>
          <a:p>
            <a:pPr fontAlgn="auto">
              <a:spcAft>
                <a:spcPts val="0"/>
              </a:spcAft>
            </a:pPr>
            <a:r>
              <a:rPr lang="en-US" sz="2000" dirty="0"/>
              <a:t>Do verifiers have </a:t>
            </a:r>
            <a:r>
              <a:rPr lang="en-US" sz="2000" i="1" dirty="0"/>
              <a:t>open-source</a:t>
            </a:r>
            <a:r>
              <a:rPr lang="en-US" sz="2000" dirty="0"/>
              <a:t> access to ML algorithm</a:t>
            </a:r>
          </a:p>
          <a:p>
            <a:pPr fontAlgn="auto">
              <a:spcAft>
                <a:spcPts val="0"/>
              </a:spcAft>
            </a:pPr>
            <a:r>
              <a:rPr lang="en-US" sz="2000" dirty="0"/>
              <a:t>Do verifiers have access to historical data to check against</a:t>
            </a:r>
          </a:p>
          <a:p>
            <a:pPr fontAlgn="auto">
              <a:spcAft>
                <a:spcPts val="0"/>
              </a:spcAft>
            </a:pPr>
            <a:r>
              <a:rPr lang="en-US" sz="2000" i="1" dirty="0"/>
              <a:t>In what formal sense, can a machine learning algorithm be verified ?</a:t>
            </a:r>
          </a:p>
          <a:p>
            <a:pPr fontAlgn="auto">
              <a:spcAft>
                <a:spcPts val="0"/>
              </a:spcAft>
            </a:pPr>
            <a:endParaRPr lang="en-US" sz="2400" dirty="0">
              <a:solidFill>
                <a:srgbClr val="002060"/>
              </a:solidFill>
            </a:endParaRPr>
          </a:p>
          <a:p>
            <a:pPr fontAlgn="auto">
              <a:spcAft>
                <a:spcPts val="0"/>
              </a:spcAft>
            </a:pPr>
            <a:r>
              <a:rPr lang="en-US" sz="2000" dirty="0"/>
              <a:t>Fairness: lack of data for minority (or unforeseen) (distributions</a:t>
            </a:r>
          </a:p>
          <a:p>
            <a:pPr fontAlgn="auto">
              <a:spcAft>
                <a:spcPts val="0"/>
              </a:spcAft>
            </a:pPr>
            <a:endParaRPr lang="en-US" sz="2000" dirty="0">
              <a:solidFill>
                <a:srgbClr val="002060"/>
              </a:solidFill>
            </a:endParaRPr>
          </a:p>
          <a:p>
            <a:pPr fontAlgn="auto">
              <a:spcAft>
                <a:spcPts val="0"/>
              </a:spcAft>
            </a:pPr>
            <a:endParaRPr lang="en-US" sz="2400" dirty="0">
              <a:solidFill>
                <a:srgbClr val="002060"/>
              </a:solidFill>
            </a:endParaRPr>
          </a:p>
          <a:p>
            <a:pPr lvl="1" fontAlgn="auto">
              <a:spcAft>
                <a:spcPts val="0"/>
              </a:spcAft>
            </a:pPr>
            <a:endParaRPr lang="en-US" sz="2100" b="1" dirty="0">
              <a:solidFill>
                <a:srgbClr val="002060"/>
              </a:solidFill>
            </a:endParaRPr>
          </a:p>
          <a:p>
            <a:pPr lvl="1" fontAlgn="auto">
              <a:spcAft>
                <a:spcPts val="0"/>
              </a:spcAft>
            </a:pPr>
            <a:endParaRPr lang="en-US" sz="2100" b="1" dirty="0">
              <a:solidFill>
                <a:srgbClr val="002060"/>
              </a:solidFill>
            </a:endParaRPr>
          </a:p>
          <a:p>
            <a:pPr fontAlgn="auto">
              <a:spcAft>
                <a:spcPts val="0"/>
              </a:spcAft>
            </a:pPr>
            <a:endParaRPr lang="en-US" sz="2400" b="1" dirty="0">
              <a:solidFill>
                <a:srgbClr val="002060"/>
              </a:solidFill>
            </a:endParaRPr>
          </a:p>
          <a:p>
            <a:pPr lvl="1" fontAlgn="auto">
              <a:spcAft>
                <a:spcPts val="0"/>
              </a:spcAft>
            </a:pPr>
            <a:endParaRPr lang="en-US" sz="2100" i="1" dirty="0"/>
          </a:p>
          <a:p>
            <a:pPr fontAlgn="auto">
              <a:spcAft>
                <a:spcPts val="0"/>
              </a:spcAft>
            </a:pPr>
            <a:endParaRPr lang="en-US" sz="2400" i="1" dirty="0"/>
          </a:p>
          <a:p>
            <a:pPr fontAlgn="auto">
              <a:spcAft>
                <a:spcPts val="0"/>
              </a:spcAft>
            </a:pPr>
            <a:endParaRPr lang="en-US" sz="2400" dirty="0"/>
          </a:p>
          <a:p>
            <a:pPr fontAlgn="auto">
              <a:spcAft>
                <a:spcPts val="0"/>
              </a:spcAft>
            </a:pPr>
            <a:endParaRPr lang="en-US" sz="2400" dirty="0"/>
          </a:p>
        </p:txBody>
      </p:sp>
      <p:sp>
        <p:nvSpPr>
          <p:cNvPr id="7" name="Google Shape;561;p47">
            <a:extLst>
              <a:ext uri="{FF2B5EF4-FFF2-40B4-BE49-F238E27FC236}">
                <a16:creationId xmlns:a16="http://schemas.microsoft.com/office/drawing/2014/main" id="{20D51F4B-866C-1B12-7071-DBC02D6EF2C3}"/>
              </a:ext>
            </a:extLst>
          </p:cNvPr>
          <p:cNvSpPr txBox="1">
            <a:spLocks/>
          </p:cNvSpPr>
          <p:nvPr/>
        </p:nvSpPr>
        <p:spPr>
          <a:xfrm>
            <a:off x="305917" y="141877"/>
            <a:ext cx="8229600" cy="462300"/>
          </a:xfrm>
          <a:prstGeom prst="rect">
            <a:avLst/>
          </a:prstGeom>
          <a:noFill/>
          <a:ln>
            <a:noFill/>
          </a:ln>
        </p:spPr>
        <p:txBody>
          <a:bodyPr spcFirstLastPara="1" vert="horz" wrap="square" lIns="91425" tIns="45700" rIns="91425" bIns="45700" rtlCol="0"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00000"/>
              </a:lnSpc>
              <a:spcBef>
                <a:spcPts val="0"/>
              </a:spcBef>
              <a:spcAft>
                <a:spcPts val="0"/>
              </a:spcAft>
              <a:buSzPts val="1400"/>
            </a:pPr>
            <a:r>
              <a:rPr lang="en-US" sz="3600" dirty="0">
                <a:solidFill>
                  <a:schemeClr val="accent1"/>
                </a:solidFill>
              </a:rPr>
              <a:t>The Importance of Verification</a:t>
            </a:r>
          </a:p>
          <a:p>
            <a:pPr fontAlgn="auto">
              <a:lnSpc>
                <a:spcPct val="100000"/>
              </a:lnSpc>
              <a:spcBef>
                <a:spcPts val="0"/>
              </a:spcBef>
              <a:spcAft>
                <a:spcPts val="0"/>
              </a:spcAft>
              <a:buSzPts val="1400"/>
            </a:pPr>
            <a:endParaRPr lang="en-US" sz="3600" dirty="0">
              <a:solidFill>
                <a:schemeClr val="accent1"/>
              </a:solidFill>
            </a:endParaRPr>
          </a:p>
        </p:txBody>
      </p:sp>
      <p:sp>
        <p:nvSpPr>
          <p:cNvPr id="33" name="TextBox 32">
            <a:extLst>
              <a:ext uri="{FF2B5EF4-FFF2-40B4-BE49-F238E27FC236}">
                <a16:creationId xmlns:a16="http://schemas.microsoft.com/office/drawing/2014/main" id="{A9EC5412-4FD0-6BB3-23D7-47D9E36EF1C5}"/>
              </a:ext>
            </a:extLst>
          </p:cNvPr>
          <p:cNvSpPr txBox="1"/>
          <p:nvPr/>
        </p:nvSpPr>
        <p:spPr>
          <a:xfrm>
            <a:off x="195038" y="2978681"/>
            <a:ext cx="3741075" cy="2893100"/>
          </a:xfrm>
          <a:prstGeom prst="rect">
            <a:avLst/>
          </a:prstGeom>
          <a:solidFill>
            <a:schemeClr val="bg1">
              <a:lumMod val="95000"/>
            </a:schemeClr>
          </a:solidFill>
          <a:ln>
            <a:noFill/>
          </a:ln>
        </p:spPr>
        <p:txBody>
          <a:bodyPr wrap="square" lIns="182880" tIns="182880" rIns="182880" bIns="182880" rtlCol="0">
            <a:spAutoFit/>
          </a:bodyPr>
          <a:lstStyle/>
          <a:p>
            <a:pPr algn="l">
              <a:spcAft>
                <a:spcPts val="1200"/>
              </a:spcAft>
            </a:pPr>
            <a:r>
              <a:rPr lang="en-IL" dirty="0">
                <a:latin typeface="+mn-lt"/>
              </a:rPr>
              <a:t>Trainer may be adversarial.</a:t>
            </a:r>
          </a:p>
          <a:p>
            <a:pPr algn="l"/>
            <a:r>
              <a:rPr lang="en-US" dirty="0">
                <a:latin typeface="+mn-lt"/>
              </a:rPr>
              <a:t>Can we verify properties of the model h: </a:t>
            </a:r>
          </a:p>
          <a:p>
            <a:pPr algn="l"/>
            <a:r>
              <a:rPr lang="en-US" b="1" dirty="0">
                <a:latin typeface="+mn-lt"/>
              </a:rPr>
              <a:t>Quality/</a:t>
            </a:r>
            <a:r>
              <a:rPr lang="en-IL" b="1" dirty="0">
                <a:latin typeface="+mn-lt"/>
              </a:rPr>
              <a:t>robustness/</a:t>
            </a:r>
          </a:p>
          <a:p>
            <a:pPr algn="l">
              <a:spcAft>
                <a:spcPts val="1200"/>
              </a:spcAft>
            </a:pPr>
            <a:r>
              <a:rPr lang="en-US" b="1" dirty="0">
                <a:latin typeface="+mn-lt"/>
              </a:rPr>
              <a:t>R</a:t>
            </a:r>
            <a:r>
              <a:rPr lang="en-IL" b="1" dirty="0">
                <a:latin typeface="+mn-lt"/>
              </a:rPr>
              <a:t>estricted-data-usage?</a:t>
            </a:r>
          </a:p>
          <a:p>
            <a:pPr algn="l"/>
            <a:r>
              <a:rPr lang="en-IL" b="1" dirty="0">
                <a:solidFill>
                  <a:schemeClr val="accent1"/>
                </a:solidFill>
                <a:latin typeface="+mn-lt"/>
              </a:rPr>
              <a:t>Regulations</a:t>
            </a:r>
            <a:endParaRPr lang="en-IL" dirty="0">
              <a:solidFill>
                <a:schemeClr val="accent1"/>
              </a:solidFill>
              <a:latin typeface="+mn-lt"/>
            </a:endParaRPr>
          </a:p>
        </p:txBody>
      </p:sp>
      <p:sp>
        <p:nvSpPr>
          <p:cNvPr id="36" name="TextBox 35">
            <a:extLst>
              <a:ext uri="{FF2B5EF4-FFF2-40B4-BE49-F238E27FC236}">
                <a16:creationId xmlns:a16="http://schemas.microsoft.com/office/drawing/2014/main" id="{90B003E7-D271-E46E-79EF-20E6DB70669E}"/>
              </a:ext>
            </a:extLst>
          </p:cNvPr>
          <p:cNvSpPr txBox="1"/>
          <p:nvPr/>
        </p:nvSpPr>
        <p:spPr>
          <a:xfrm>
            <a:off x="4807527" y="3215471"/>
            <a:ext cx="3864562" cy="2400657"/>
          </a:xfrm>
          <a:prstGeom prst="rect">
            <a:avLst/>
          </a:prstGeom>
          <a:solidFill>
            <a:schemeClr val="bg1">
              <a:lumMod val="95000"/>
            </a:schemeClr>
          </a:solidFill>
          <a:ln>
            <a:noFill/>
          </a:ln>
        </p:spPr>
        <p:txBody>
          <a:bodyPr wrap="square" lIns="182880" tIns="91440" bIns="91440" rtlCol="0">
            <a:spAutoFit/>
          </a:bodyPr>
          <a:lstStyle/>
          <a:p>
            <a:pPr algn="l"/>
            <a:r>
              <a:rPr lang="en-US" b="1" dirty="0">
                <a:latin typeface="+mn-lt"/>
                <a:cs typeface="Arial" panose="020B0604020202020204" pitchFamily="34" charset="0"/>
              </a:rPr>
              <a:t>Goal: </a:t>
            </a:r>
            <a:r>
              <a:rPr lang="en-US" dirty="0">
                <a:latin typeface="+mn-lt"/>
                <a:cs typeface="Arial" panose="020B0604020202020204" pitchFamily="34" charset="0"/>
              </a:rPr>
              <a:t>Verify properties of h </a:t>
            </a:r>
            <a:r>
              <a:rPr lang="en-US" dirty="0">
                <a:solidFill>
                  <a:schemeClr val="accent1"/>
                </a:solidFill>
                <a:latin typeface="+mn-lt"/>
                <a:cs typeface="Arial" panose="020B0604020202020204" pitchFamily="34" charset="0"/>
              </a:rPr>
              <a:t>cheaply using</a:t>
            </a:r>
          </a:p>
          <a:p>
            <a:pPr marL="342900" indent="-342900" algn="l">
              <a:buFont typeface="Arial" panose="020B0604020202020204" pitchFamily="34" charset="0"/>
              <a:buChar char="•"/>
            </a:pPr>
            <a:r>
              <a:rPr lang="en-US" dirty="0">
                <a:latin typeface="+mn-lt"/>
                <a:cs typeface="Arial" panose="020B0604020202020204" pitchFamily="34" charset="0"/>
              </a:rPr>
              <a:t>Fewer data samples</a:t>
            </a:r>
          </a:p>
          <a:p>
            <a:pPr marL="342900" indent="-342900" algn="l">
              <a:buFont typeface="Arial" panose="020B0604020202020204" pitchFamily="34" charset="0"/>
              <a:buChar char="•"/>
            </a:pPr>
            <a:r>
              <a:rPr lang="en-US" dirty="0">
                <a:latin typeface="+mn-lt"/>
                <a:cs typeface="Arial" panose="020B0604020202020204" pitchFamily="34" charset="0"/>
              </a:rPr>
              <a:t>Lower quality data?</a:t>
            </a:r>
          </a:p>
          <a:p>
            <a:pPr marL="342900" indent="-342900" algn="l">
              <a:buFont typeface="Arial" panose="020B0604020202020204" pitchFamily="34" charset="0"/>
              <a:buChar char="•"/>
            </a:pPr>
            <a:r>
              <a:rPr lang="en-US" dirty="0">
                <a:latin typeface="+mn-lt"/>
                <a:cs typeface="Arial" panose="020B0604020202020204" pitchFamily="34" charset="0"/>
              </a:rPr>
              <a:t>Efficient Time/Memory</a:t>
            </a:r>
          </a:p>
          <a:p>
            <a:pPr marL="342900" indent="-342900" algn="l">
              <a:buFont typeface="Arial" panose="020B0604020202020204" pitchFamily="34" charset="0"/>
              <a:buChar char="•"/>
            </a:pPr>
            <a:r>
              <a:rPr lang="en-US" dirty="0">
                <a:latin typeface="+mn-lt"/>
                <a:cs typeface="Arial" panose="020B0604020202020204" pitchFamily="34" charset="0"/>
              </a:rPr>
              <a:t>Black box access to h</a:t>
            </a:r>
          </a:p>
        </p:txBody>
      </p:sp>
      <p:sp>
        <p:nvSpPr>
          <p:cNvPr id="4" name="Rectangle 3">
            <a:extLst>
              <a:ext uri="{FF2B5EF4-FFF2-40B4-BE49-F238E27FC236}">
                <a16:creationId xmlns:a16="http://schemas.microsoft.com/office/drawing/2014/main" id="{A0948279-4285-B69B-7AE2-871064DE366C}"/>
              </a:ext>
            </a:extLst>
          </p:cNvPr>
          <p:cNvSpPr/>
          <p:nvPr/>
        </p:nvSpPr>
        <p:spPr>
          <a:xfrm>
            <a:off x="335299" y="1656056"/>
            <a:ext cx="2238620" cy="1200329"/>
          </a:xfrm>
          <a:prstGeom prst="rect">
            <a:avLst/>
          </a:prstGeom>
          <a:ln>
            <a:noFill/>
          </a:ln>
        </p:spPr>
        <p:txBody>
          <a:bodyPr wrap="square">
            <a:spAutoFit/>
          </a:bodyPr>
          <a:lstStyle/>
          <a:p>
            <a:pPr algn="l"/>
            <a:r>
              <a:rPr lang="en-US" sz="1800" dirty="0" err="1">
                <a:solidFill>
                  <a:schemeClr val="bg1">
                    <a:lumMod val="50000"/>
                  </a:schemeClr>
                </a:solidFill>
              </a:rPr>
              <a:t>MLaaS</a:t>
            </a:r>
            <a:r>
              <a:rPr lang="en-US" sz="1800" dirty="0">
                <a:solidFill>
                  <a:schemeClr val="bg1">
                    <a:lumMod val="50000"/>
                  </a:schemeClr>
                </a:solidFill>
              </a:rPr>
              <a:t>, Amazon </a:t>
            </a:r>
          </a:p>
          <a:p>
            <a:pPr algn="l"/>
            <a:r>
              <a:rPr lang="en-US" sz="1800" dirty="0" err="1">
                <a:solidFill>
                  <a:schemeClr val="bg1">
                    <a:lumMod val="50000"/>
                  </a:schemeClr>
                </a:solidFill>
              </a:rPr>
              <a:t>SageMaker</a:t>
            </a:r>
            <a:r>
              <a:rPr lang="en-US" sz="1800" dirty="0">
                <a:solidFill>
                  <a:schemeClr val="bg1">
                    <a:lumMod val="50000"/>
                  </a:schemeClr>
                </a:solidFill>
              </a:rPr>
              <a:t>/AWS,</a:t>
            </a:r>
          </a:p>
          <a:p>
            <a:pPr algn="l"/>
            <a:r>
              <a:rPr lang="en-US" sz="1800" dirty="0">
                <a:solidFill>
                  <a:schemeClr val="bg1">
                    <a:lumMod val="50000"/>
                  </a:schemeClr>
                </a:solidFill>
              </a:rPr>
              <a:t>Microsoft Azure, Startups…</a:t>
            </a:r>
          </a:p>
        </p:txBody>
      </p:sp>
      <p:grpSp>
        <p:nvGrpSpPr>
          <p:cNvPr id="2" name="Group 1">
            <a:extLst>
              <a:ext uri="{FF2B5EF4-FFF2-40B4-BE49-F238E27FC236}">
                <a16:creationId xmlns:a16="http://schemas.microsoft.com/office/drawing/2014/main" id="{7A44678A-28E2-4DFE-F363-F708EA1B91A9}"/>
              </a:ext>
            </a:extLst>
          </p:cNvPr>
          <p:cNvGrpSpPr/>
          <p:nvPr/>
        </p:nvGrpSpPr>
        <p:grpSpPr>
          <a:xfrm>
            <a:off x="3889184" y="1357653"/>
            <a:ext cx="1881163" cy="1291733"/>
            <a:chOff x="4445554" y="1337750"/>
            <a:chExt cx="1881163" cy="1291733"/>
          </a:xfrm>
        </p:grpSpPr>
        <p:sp>
          <p:nvSpPr>
            <p:cNvPr id="5" name="Google Shape;546;p47">
              <a:extLst>
                <a:ext uri="{FF2B5EF4-FFF2-40B4-BE49-F238E27FC236}">
                  <a16:creationId xmlns:a16="http://schemas.microsoft.com/office/drawing/2014/main" id="{3BCF6255-6AC4-ADD9-2EBB-B049FF0CFF9D}"/>
                </a:ext>
              </a:extLst>
            </p:cNvPr>
            <p:cNvSpPr/>
            <p:nvPr/>
          </p:nvSpPr>
          <p:spPr>
            <a:xfrm>
              <a:off x="5245622" y="1337750"/>
              <a:ext cx="77500" cy="429219"/>
            </a:xfrm>
            <a:prstGeom prst="rect">
              <a:avLst/>
            </a:prstGeom>
            <a:solidFill>
              <a:srgbClr val="F58A41"/>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0" name="Google Shape;547;p47">
              <a:extLst>
                <a:ext uri="{FF2B5EF4-FFF2-40B4-BE49-F238E27FC236}">
                  <a16:creationId xmlns:a16="http://schemas.microsoft.com/office/drawing/2014/main" id="{A5707789-96FE-F254-CB71-3FD7BAE49309}"/>
                </a:ext>
              </a:extLst>
            </p:cNvPr>
            <p:cNvSpPr/>
            <p:nvPr/>
          </p:nvSpPr>
          <p:spPr>
            <a:xfrm>
              <a:off x="4445554" y="1701083"/>
              <a:ext cx="1881163" cy="922338"/>
            </a:xfrm>
            <a:prstGeom prst="flowChartProcess">
              <a:avLst/>
            </a:prstGeom>
            <a:solidFill>
              <a:srgbClr val="F58A41"/>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1" name="Google Shape;553;p47">
              <a:extLst>
                <a:ext uri="{FF2B5EF4-FFF2-40B4-BE49-F238E27FC236}">
                  <a16:creationId xmlns:a16="http://schemas.microsoft.com/office/drawing/2014/main" id="{67847404-5801-AFDB-FFB7-6C6CE20E8962}"/>
                </a:ext>
              </a:extLst>
            </p:cNvPr>
            <p:cNvSpPr txBox="1"/>
            <p:nvPr/>
          </p:nvSpPr>
          <p:spPr>
            <a:xfrm>
              <a:off x="4539006" y="1746702"/>
              <a:ext cx="1647937" cy="882781"/>
            </a:xfrm>
            <a:prstGeom prst="rect">
              <a:avLst/>
            </a:prstGeom>
            <a:noFill/>
            <a:ln>
              <a:noFill/>
            </a:ln>
          </p:spPr>
          <p:txBody>
            <a:bodyPr spcFirstLastPara="1" wrap="square" lIns="91425" tIns="91425" rIns="91425" bIns="91425" anchor="ctr" anchorCtr="0">
              <a:noAutofit/>
            </a:bodyPr>
            <a:lstStyle/>
            <a:p>
              <a:pPr>
                <a:spcBef>
                  <a:spcPts val="0"/>
                </a:spcBef>
                <a:spcAft>
                  <a:spcPts val="0"/>
                </a:spcAft>
                <a:buClr>
                  <a:schemeClr val="dk1"/>
                </a:buClr>
                <a:buSzPts val="1100"/>
              </a:pPr>
              <a:r>
                <a:rPr lang="en-US" sz="3200" dirty="0">
                  <a:latin typeface="Calibri" panose="020F0502020204030204" pitchFamily="34" charset="0"/>
                  <a:ea typeface="Avenir"/>
                  <a:cs typeface="Calibri" panose="020F0502020204030204" pitchFamily="34" charset="0"/>
                  <a:sym typeface="Avenir"/>
                </a:rPr>
                <a:t>Verify</a:t>
              </a:r>
              <a:r>
                <a:rPr lang="en-US" sz="2800" dirty="0">
                  <a:latin typeface="Calibri" panose="020F0502020204030204" pitchFamily="34" charset="0"/>
                  <a:ea typeface="Avenir"/>
                  <a:cs typeface="Calibri" panose="020F0502020204030204" pitchFamily="34" charset="0"/>
                  <a:sym typeface="Avenir"/>
                </a:rPr>
                <a:t> </a:t>
              </a:r>
            </a:p>
            <a:p>
              <a:pPr>
                <a:spcBef>
                  <a:spcPts val="0"/>
                </a:spcBef>
                <a:spcAft>
                  <a:spcPts val="0"/>
                </a:spcAft>
                <a:buClr>
                  <a:schemeClr val="dk1"/>
                </a:buClr>
                <a:buSzPts val="1100"/>
              </a:pPr>
              <a:r>
                <a:rPr lang="en-US" sz="1500" dirty="0">
                  <a:latin typeface="Calibri" panose="020F0502020204030204" pitchFamily="34" charset="0"/>
                  <a:ea typeface="Avenir"/>
                  <a:cs typeface="Calibri" panose="020F0502020204030204" pitchFamily="34" charset="0"/>
                  <a:sym typeface="Avenir"/>
                </a:rPr>
                <a:t>ML Model</a:t>
              </a:r>
            </a:p>
          </p:txBody>
        </p:sp>
      </p:grpSp>
      <p:grpSp>
        <p:nvGrpSpPr>
          <p:cNvPr id="12" name="Group 11">
            <a:extLst>
              <a:ext uri="{FF2B5EF4-FFF2-40B4-BE49-F238E27FC236}">
                <a16:creationId xmlns:a16="http://schemas.microsoft.com/office/drawing/2014/main" id="{AAF3E365-A876-50F5-7D78-DE5854A88AF0}"/>
              </a:ext>
            </a:extLst>
          </p:cNvPr>
          <p:cNvGrpSpPr/>
          <p:nvPr/>
        </p:nvGrpSpPr>
        <p:grpSpPr>
          <a:xfrm>
            <a:off x="6135245" y="1309397"/>
            <a:ext cx="2058926" cy="1603261"/>
            <a:chOff x="6573780" y="1337750"/>
            <a:chExt cx="2058926" cy="1294793"/>
          </a:xfrm>
        </p:grpSpPr>
        <p:sp>
          <p:nvSpPr>
            <p:cNvPr id="13" name="Google Shape;548;p47">
              <a:extLst>
                <a:ext uri="{FF2B5EF4-FFF2-40B4-BE49-F238E27FC236}">
                  <a16:creationId xmlns:a16="http://schemas.microsoft.com/office/drawing/2014/main" id="{9C54F304-698C-301A-21BA-7C843C863A91}"/>
                </a:ext>
              </a:extLst>
            </p:cNvPr>
            <p:cNvSpPr/>
            <p:nvPr/>
          </p:nvSpPr>
          <p:spPr>
            <a:xfrm flipH="1">
              <a:off x="7455216" y="1337750"/>
              <a:ext cx="77500" cy="475473"/>
            </a:xfrm>
            <a:prstGeom prst="rect">
              <a:avLst/>
            </a:prstGeom>
            <a:solidFill>
              <a:srgbClr val="F2E449"/>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7" name="Google Shape;554;p47">
              <a:extLst>
                <a:ext uri="{FF2B5EF4-FFF2-40B4-BE49-F238E27FC236}">
                  <a16:creationId xmlns:a16="http://schemas.microsoft.com/office/drawing/2014/main" id="{BDA132CC-B861-32BA-FFD9-7656B630218F}"/>
                </a:ext>
              </a:extLst>
            </p:cNvPr>
            <p:cNvSpPr txBox="1"/>
            <p:nvPr/>
          </p:nvSpPr>
          <p:spPr>
            <a:xfrm>
              <a:off x="6573780" y="1670648"/>
              <a:ext cx="2058926" cy="961895"/>
            </a:xfrm>
            <a:prstGeom prst="rect">
              <a:avLst/>
            </a:prstGeom>
            <a:solidFill>
              <a:srgbClr val="F2E449"/>
            </a:solidFill>
            <a:ln>
              <a:noFill/>
            </a:ln>
          </p:spPr>
          <p:txBody>
            <a:bodyPr spcFirstLastPara="1" wrap="square" lIns="91425" tIns="91425" rIns="91425" bIns="91425" anchor="ctr" anchorCtr="0">
              <a:noAutofit/>
            </a:bodyPr>
            <a:lstStyle/>
            <a:p>
              <a:pPr algn="l">
                <a:lnSpc>
                  <a:spcPct val="115000"/>
                </a:lnSpc>
                <a:spcBef>
                  <a:spcPts val="0"/>
                </a:spcBef>
                <a:spcAft>
                  <a:spcPts val="0"/>
                </a:spcAft>
              </a:pPr>
              <a:endParaRPr sz="1500" dirty="0">
                <a:latin typeface="Calibri" panose="020F0502020204030204" pitchFamily="34" charset="0"/>
                <a:ea typeface="Avenir"/>
                <a:cs typeface="Calibri" panose="020F0502020204030204" pitchFamily="34" charset="0"/>
                <a:sym typeface="Avenir"/>
              </a:endParaRPr>
            </a:p>
          </p:txBody>
        </p:sp>
        <p:sp>
          <p:nvSpPr>
            <p:cNvPr id="20" name="Google Shape;553;p47">
              <a:extLst>
                <a:ext uri="{FF2B5EF4-FFF2-40B4-BE49-F238E27FC236}">
                  <a16:creationId xmlns:a16="http://schemas.microsoft.com/office/drawing/2014/main" id="{702AD149-E645-47AB-A1D7-4650C1F69583}"/>
                </a:ext>
              </a:extLst>
            </p:cNvPr>
            <p:cNvSpPr txBox="1"/>
            <p:nvPr/>
          </p:nvSpPr>
          <p:spPr>
            <a:xfrm>
              <a:off x="6624081" y="1701083"/>
              <a:ext cx="1958323" cy="882781"/>
            </a:xfrm>
            <a:prstGeom prst="rect">
              <a:avLst/>
            </a:prstGeom>
            <a:noFill/>
            <a:ln>
              <a:noFill/>
            </a:ln>
          </p:spPr>
          <p:txBody>
            <a:bodyPr spcFirstLastPara="1" wrap="square" lIns="91425" tIns="91425" rIns="91425" bIns="91425" anchor="ctr" anchorCtr="0">
              <a:noAutofit/>
            </a:bodyPr>
            <a:lstStyle/>
            <a:p>
              <a:pPr>
                <a:lnSpc>
                  <a:spcPct val="115000"/>
                </a:lnSpc>
                <a:spcBef>
                  <a:spcPts val="0"/>
                </a:spcBef>
                <a:spcAft>
                  <a:spcPts val="0"/>
                </a:spcAft>
              </a:pPr>
              <a:r>
                <a:rPr lang="en-US" sz="3200" dirty="0">
                  <a:latin typeface="Calibri" panose="020F0502020204030204" pitchFamily="34" charset="0"/>
                  <a:ea typeface="Avenir"/>
                  <a:cs typeface="Calibri" panose="020F0502020204030204" pitchFamily="34" charset="0"/>
                  <a:sym typeface="Avenir"/>
                </a:rPr>
                <a:t>Use/Infer</a:t>
              </a:r>
            </a:p>
            <a:p>
              <a:pPr>
                <a:lnSpc>
                  <a:spcPct val="115000"/>
                </a:lnSpc>
                <a:spcBef>
                  <a:spcPts val="0"/>
                </a:spcBef>
                <a:spcAft>
                  <a:spcPts val="0"/>
                </a:spcAft>
              </a:pPr>
              <a:r>
                <a:rPr lang="en-US" sz="1500" dirty="0">
                  <a:latin typeface="Calibri" panose="020F0502020204030204" pitchFamily="34" charset="0"/>
                  <a:ea typeface="Avenir"/>
                  <a:cs typeface="Calibri" panose="020F0502020204030204" pitchFamily="34" charset="0"/>
                  <a:sym typeface="Avenir"/>
                </a:rPr>
                <a:t>Model on new distributions of data</a:t>
              </a:r>
            </a:p>
          </p:txBody>
        </p:sp>
      </p:grpSp>
      <p:pic>
        <p:nvPicPr>
          <p:cNvPr id="21" name="Image">
            <a:extLst>
              <a:ext uri="{FF2B5EF4-FFF2-40B4-BE49-F238E27FC236}">
                <a16:creationId xmlns:a16="http://schemas.microsoft.com/office/drawing/2014/main" id="{E283D6BA-4AAF-B394-3671-084EB409DD90}"/>
              </a:ext>
            </a:extLst>
          </p:cNvPr>
          <p:cNvPicPr>
            <a:picLocks noChangeAspect="1"/>
          </p:cNvPicPr>
          <p:nvPr/>
        </p:nvPicPr>
        <p:blipFill>
          <a:blip r:embed="rId3">
            <a:extLst>
              <a:ext uri="{28A0092B-C50C-407E-A947-70E740481C1C}">
                <a14:useLocalDpi xmlns:a14="http://schemas.microsoft.com/office/drawing/2010/main" val="0"/>
              </a:ext>
            </a:extLst>
          </a:blip>
          <a:srcRect t="380" b="380"/>
          <a:stretch/>
        </p:blipFill>
        <p:spPr>
          <a:xfrm>
            <a:off x="4052380" y="3113576"/>
            <a:ext cx="4716034" cy="2623310"/>
          </a:xfrm>
          <a:prstGeom prst="rect">
            <a:avLst/>
          </a:prstGeom>
          <a:ln w="12700">
            <a:miter lim="400000"/>
          </a:ln>
        </p:spPr>
      </p:pic>
      <p:sp>
        <p:nvSpPr>
          <p:cNvPr id="6" name="Google Shape;551;p47">
            <a:extLst>
              <a:ext uri="{FF2B5EF4-FFF2-40B4-BE49-F238E27FC236}">
                <a16:creationId xmlns:a16="http://schemas.microsoft.com/office/drawing/2014/main" id="{1BC939C4-BED3-0ADB-F3CD-BF416A9120C0}"/>
              </a:ext>
            </a:extLst>
          </p:cNvPr>
          <p:cNvSpPr/>
          <p:nvPr/>
        </p:nvSpPr>
        <p:spPr>
          <a:xfrm>
            <a:off x="91113" y="837646"/>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sp>
        <p:nvSpPr>
          <p:cNvPr id="14" name="TextBox 13">
            <a:extLst>
              <a:ext uri="{FF2B5EF4-FFF2-40B4-BE49-F238E27FC236}">
                <a16:creationId xmlns:a16="http://schemas.microsoft.com/office/drawing/2014/main" id="{39189495-DEAD-614F-310E-BCAFDDEDFA60}"/>
              </a:ext>
            </a:extLst>
          </p:cNvPr>
          <p:cNvSpPr txBox="1"/>
          <p:nvPr/>
        </p:nvSpPr>
        <p:spPr>
          <a:xfrm>
            <a:off x="229891" y="1009545"/>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Post Development       </a:t>
            </a:r>
            <a:r>
              <a:rPr lang="en-IL" sz="2300" dirty="0">
                <a:latin typeface="Calibri" panose="020F0502020204030204" pitchFamily="34" charset="0"/>
                <a:cs typeface="Calibri" panose="020F0502020204030204" pitchFamily="34" charset="0"/>
              </a:rPr>
              <a:t>Into the Future</a:t>
            </a:r>
          </a:p>
        </p:txBody>
      </p:sp>
      <p:sp>
        <p:nvSpPr>
          <p:cNvPr id="9" name="TextBox 8">
            <a:extLst>
              <a:ext uri="{FF2B5EF4-FFF2-40B4-BE49-F238E27FC236}">
                <a16:creationId xmlns:a16="http://schemas.microsoft.com/office/drawing/2014/main" id="{E34DA2AB-D5D7-82DA-A4F9-97839EE48F57}"/>
              </a:ext>
            </a:extLst>
          </p:cNvPr>
          <p:cNvSpPr txBox="1"/>
          <p:nvPr/>
        </p:nvSpPr>
        <p:spPr>
          <a:xfrm>
            <a:off x="4156979" y="4126544"/>
            <a:ext cx="4959948" cy="1661993"/>
          </a:xfrm>
          <a:prstGeom prst="rect">
            <a:avLst/>
          </a:prstGeom>
          <a:solidFill>
            <a:schemeClr val="bg1">
              <a:lumMod val="95000"/>
            </a:schemeClr>
          </a:solidFill>
          <a:ln w="15875">
            <a:solidFill>
              <a:srgbClr val="FFC000"/>
            </a:solidFill>
          </a:ln>
        </p:spPr>
        <p:txBody>
          <a:bodyPr wrap="square" lIns="182880" tIns="91440" rIns="182880" bIns="91440" rtlCol="0">
            <a:spAutoFit/>
          </a:bodyPr>
          <a:lstStyle/>
          <a:p>
            <a:pPr marL="0" indent="0">
              <a:buNone/>
            </a:pPr>
            <a:r>
              <a:rPr lang="en-US" sz="2400" dirty="0">
                <a:solidFill>
                  <a:schemeClr val="accent1"/>
                </a:solidFill>
                <a:latin typeface="Calibri" panose="020F0502020204030204" pitchFamily="34" charset="0"/>
                <a:cs typeface="Calibri" panose="020F0502020204030204" pitchFamily="34" charset="0"/>
              </a:rPr>
              <a:t>Our case is different</a:t>
            </a:r>
          </a:p>
          <a:p>
            <a:pPr marL="342900" indent="-342900" algn="l">
              <a:buClr>
                <a:schemeClr val="tx1"/>
              </a:buClr>
              <a:buFont typeface="Arial" panose="020B0604020202020204" pitchFamily="34" charset="0"/>
              <a:buChar char="•"/>
            </a:pPr>
            <a:r>
              <a:rPr lang="en-US" dirty="0">
                <a:solidFill>
                  <a:srgbClr val="333399"/>
                </a:solidFill>
                <a:latin typeface="+mn-lt"/>
              </a:rPr>
              <a:t>Input</a:t>
            </a:r>
            <a:r>
              <a:rPr lang="en-US" sz="2400" dirty="0">
                <a:solidFill>
                  <a:srgbClr val="333399"/>
                </a:solidFill>
                <a:latin typeface="+mn-lt"/>
              </a:rPr>
              <a:t>: </a:t>
            </a:r>
            <a:r>
              <a:rPr lang="en-US" sz="2400" dirty="0">
                <a:latin typeface="+mn-lt"/>
              </a:rPr>
              <a:t>samples from a distribution</a:t>
            </a:r>
          </a:p>
          <a:p>
            <a:pPr marL="342900" indent="-342900" algn="l">
              <a:buFont typeface="Arial" panose="020B0604020202020204" pitchFamily="34" charset="0"/>
              <a:buChar char="•"/>
            </a:pPr>
            <a:r>
              <a:rPr lang="en-US" sz="2400" dirty="0">
                <a:solidFill>
                  <a:srgbClr val="333399"/>
                </a:solidFill>
                <a:latin typeface="+mn-lt"/>
              </a:rPr>
              <a:t>Compute: </a:t>
            </a:r>
            <a:r>
              <a:rPr lang="en-US" sz="2400" dirty="0">
                <a:latin typeface="+mn-lt"/>
              </a:rPr>
              <a:t>randomized </a:t>
            </a:r>
          </a:p>
          <a:p>
            <a:pPr marL="342900" indent="-342900" algn="l">
              <a:buFont typeface="Arial" panose="020B0604020202020204" pitchFamily="34" charset="0"/>
              <a:buChar char="•"/>
            </a:pPr>
            <a:r>
              <a:rPr lang="en-US" dirty="0">
                <a:solidFill>
                  <a:srgbClr val="333399"/>
                </a:solidFill>
                <a:latin typeface="+mn-lt"/>
              </a:rPr>
              <a:t>Ground truth: </a:t>
            </a:r>
            <a:r>
              <a:rPr lang="en-US" dirty="0">
                <a:latin typeface="+mn-lt"/>
              </a:rPr>
              <a:t>is not pre-specified</a:t>
            </a:r>
          </a:p>
        </p:txBody>
      </p:sp>
      <p:sp>
        <p:nvSpPr>
          <p:cNvPr id="16" name="Title 1">
            <a:extLst>
              <a:ext uri="{FF2B5EF4-FFF2-40B4-BE49-F238E27FC236}">
                <a16:creationId xmlns:a16="http://schemas.microsoft.com/office/drawing/2014/main" id="{E6689BC3-19AC-36A5-7455-E416ECB41458}"/>
              </a:ext>
            </a:extLst>
          </p:cNvPr>
          <p:cNvSpPr txBox="1">
            <a:spLocks/>
          </p:cNvSpPr>
          <p:nvPr/>
        </p:nvSpPr>
        <p:spPr>
          <a:xfrm>
            <a:off x="183452" y="5644180"/>
            <a:ext cx="8474529" cy="1325563"/>
          </a:xfrm>
          <a:prstGeom prst="rect">
            <a:avLst/>
          </a:prstGeom>
        </p:spPr>
        <p:txBody>
          <a:bodyPr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auto">
              <a:spcAft>
                <a:spcPts val="0"/>
              </a:spcAft>
            </a:pPr>
            <a:r>
              <a:rPr lang="en-US" sz="3200" dirty="0">
                <a:solidFill>
                  <a:schemeClr val="accent1"/>
                </a:solidFill>
              </a:rPr>
              <a:t>Verifiable Computing: from 80’s theory to </a:t>
            </a:r>
            <a:br>
              <a:rPr lang="en-US" sz="3200" dirty="0">
                <a:solidFill>
                  <a:schemeClr val="accent1"/>
                </a:solidFill>
              </a:rPr>
            </a:br>
            <a:r>
              <a:rPr lang="en-US" sz="3200" dirty="0">
                <a:solidFill>
                  <a:schemeClr val="accent1"/>
                </a:solidFill>
              </a:rPr>
              <a:t>fast distributed verification on blockchains</a:t>
            </a:r>
          </a:p>
        </p:txBody>
      </p:sp>
    </p:spTree>
    <p:extLst>
      <p:ext uri="{BB962C8B-B14F-4D97-AF65-F5344CB8AC3E}">
        <p14:creationId xmlns:p14="http://schemas.microsoft.com/office/powerpoint/2010/main" val="362248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6" grpId="1" animBg="1"/>
      <p:bldP spid="4" grpId="0" animBg="1"/>
      <p:bldP spid="9" grpId="0" animBg="1"/>
      <p:bldP spid="1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A96F5F-F958-6528-4F4D-1844E26407DC}"/>
              </a:ext>
            </a:extLst>
          </p:cNvPr>
          <p:cNvSpPr txBox="1">
            <a:spLocks/>
          </p:cNvSpPr>
          <p:nvPr/>
        </p:nvSpPr>
        <p:spPr>
          <a:xfrm>
            <a:off x="71739" y="7297214"/>
            <a:ext cx="7886700" cy="4351338"/>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fontAlgn="auto">
              <a:spcAft>
                <a:spcPts val="0"/>
              </a:spcAft>
            </a:pPr>
            <a:endParaRPr lang="en-US" sz="2400" dirty="0"/>
          </a:p>
          <a:p>
            <a:pPr fontAlgn="auto">
              <a:spcAft>
                <a:spcPts val="0"/>
              </a:spcAft>
            </a:pPr>
            <a:endParaRPr lang="en-US" sz="2400" b="1" dirty="0">
              <a:solidFill>
                <a:srgbClr val="002060"/>
              </a:solidFill>
            </a:endParaRPr>
          </a:p>
          <a:p>
            <a:pPr fontAlgn="auto">
              <a:spcAft>
                <a:spcPts val="0"/>
              </a:spcAft>
            </a:pPr>
            <a:r>
              <a:rPr lang="en-US" sz="2400" dirty="0">
                <a:solidFill>
                  <a:srgbClr val="002060"/>
                </a:solidFill>
              </a:rPr>
              <a:t>Post Development, who </a:t>
            </a:r>
            <a:r>
              <a:rPr lang="en-US" sz="2400" dirty="0">
                <a:solidFill>
                  <a:srgbClr val="FF0000"/>
                </a:solidFill>
              </a:rPr>
              <a:t>verifies</a:t>
            </a:r>
            <a:r>
              <a:rPr lang="en-US" sz="2400" dirty="0">
                <a:solidFill>
                  <a:srgbClr val="002060"/>
                </a:solidFill>
              </a:rPr>
              <a:t> that the ML code is correct </a:t>
            </a:r>
          </a:p>
          <a:p>
            <a:pPr fontAlgn="auto">
              <a:spcAft>
                <a:spcPts val="0"/>
              </a:spcAft>
            </a:pPr>
            <a:r>
              <a:rPr lang="en-US" sz="2000" dirty="0"/>
              <a:t>Do verifiers have </a:t>
            </a:r>
            <a:r>
              <a:rPr lang="en-US" sz="2000" i="1" dirty="0"/>
              <a:t>open-source</a:t>
            </a:r>
            <a:r>
              <a:rPr lang="en-US" sz="2000" dirty="0"/>
              <a:t> access to ML algorithm</a:t>
            </a:r>
          </a:p>
          <a:p>
            <a:pPr fontAlgn="auto">
              <a:spcAft>
                <a:spcPts val="0"/>
              </a:spcAft>
            </a:pPr>
            <a:r>
              <a:rPr lang="en-US" sz="2000" dirty="0"/>
              <a:t>Do verifiers have access to historical data to check against</a:t>
            </a:r>
          </a:p>
          <a:p>
            <a:pPr fontAlgn="auto">
              <a:spcAft>
                <a:spcPts val="0"/>
              </a:spcAft>
            </a:pPr>
            <a:r>
              <a:rPr lang="en-US" sz="2000" i="1" dirty="0"/>
              <a:t>In what formal sense, can a machine learning algorithm be verified ?</a:t>
            </a:r>
          </a:p>
          <a:p>
            <a:pPr fontAlgn="auto">
              <a:spcAft>
                <a:spcPts val="0"/>
              </a:spcAft>
            </a:pPr>
            <a:endParaRPr lang="en-US" sz="2400" dirty="0">
              <a:solidFill>
                <a:srgbClr val="002060"/>
              </a:solidFill>
            </a:endParaRPr>
          </a:p>
          <a:p>
            <a:pPr fontAlgn="auto">
              <a:spcAft>
                <a:spcPts val="0"/>
              </a:spcAft>
            </a:pPr>
            <a:r>
              <a:rPr lang="en-US" sz="2000" dirty="0"/>
              <a:t>Fairness: lack of data for minority (or unforeseen) (distributions</a:t>
            </a:r>
          </a:p>
          <a:p>
            <a:pPr fontAlgn="auto">
              <a:spcAft>
                <a:spcPts val="0"/>
              </a:spcAft>
            </a:pPr>
            <a:endParaRPr lang="en-US" sz="2000" dirty="0">
              <a:solidFill>
                <a:srgbClr val="002060"/>
              </a:solidFill>
            </a:endParaRPr>
          </a:p>
          <a:p>
            <a:pPr fontAlgn="auto">
              <a:spcAft>
                <a:spcPts val="0"/>
              </a:spcAft>
            </a:pPr>
            <a:endParaRPr lang="en-US" sz="2400" dirty="0">
              <a:solidFill>
                <a:srgbClr val="002060"/>
              </a:solidFill>
            </a:endParaRPr>
          </a:p>
          <a:p>
            <a:pPr lvl="1" fontAlgn="auto">
              <a:spcAft>
                <a:spcPts val="0"/>
              </a:spcAft>
            </a:pPr>
            <a:endParaRPr lang="en-US" sz="2100" b="1" dirty="0">
              <a:solidFill>
                <a:srgbClr val="002060"/>
              </a:solidFill>
            </a:endParaRPr>
          </a:p>
          <a:p>
            <a:pPr lvl="1" fontAlgn="auto">
              <a:spcAft>
                <a:spcPts val="0"/>
              </a:spcAft>
            </a:pPr>
            <a:endParaRPr lang="en-US" sz="2100" b="1" dirty="0">
              <a:solidFill>
                <a:srgbClr val="002060"/>
              </a:solidFill>
            </a:endParaRPr>
          </a:p>
          <a:p>
            <a:pPr fontAlgn="auto">
              <a:spcAft>
                <a:spcPts val="0"/>
              </a:spcAft>
            </a:pPr>
            <a:endParaRPr lang="en-US" sz="2400" b="1" dirty="0">
              <a:solidFill>
                <a:srgbClr val="002060"/>
              </a:solidFill>
            </a:endParaRPr>
          </a:p>
          <a:p>
            <a:pPr lvl="1" fontAlgn="auto">
              <a:spcAft>
                <a:spcPts val="0"/>
              </a:spcAft>
            </a:pPr>
            <a:endParaRPr lang="en-US" sz="2100" i="1" dirty="0"/>
          </a:p>
          <a:p>
            <a:pPr fontAlgn="auto">
              <a:spcAft>
                <a:spcPts val="0"/>
              </a:spcAft>
            </a:pPr>
            <a:endParaRPr lang="en-US" sz="2400" i="1" dirty="0"/>
          </a:p>
          <a:p>
            <a:pPr fontAlgn="auto">
              <a:spcAft>
                <a:spcPts val="0"/>
              </a:spcAft>
            </a:pPr>
            <a:endParaRPr lang="en-US" sz="2400" dirty="0"/>
          </a:p>
          <a:p>
            <a:pPr fontAlgn="auto">
              <a:spcAft>
                <a:spcPts val="0"/>
              </a:spcAft>
            </a:pPr>
            <a:endParaRPr lang="en-US" sz="2400" dirty="0"/>
          </a:p>
        </p:txBody>
      </p:sp>
      <p:sp>
        <p:nvSpPr>
          <p:cNvPr id="7" name="Google Shape;561;p47">
            <a:extLst>
              <a:ext uri="{FF2B5EF4-FFF2-40B4-BE49-F238E27FC236}">
                <a16:creationId xmlns:a16="http://schemas.microsoft.com/office/drawing/2014/main" id="{20D51F4B-866C-1B12-7071-DBC02D6EF2C3}"/>
              </a:ext>
            </a:extLst>
          </p:cNvPr>
          <p:cNvSpPr txBox="1">
            <a:spLocks/>
          </p:cNvSpPr>
          <p:nvPr/>
        </p:nvSpPr>
        <p:spPr>
          <a:xfrm>
            <a:off x="305917" y="141877"/>
            <a:ext cx="8229600" cy="462300"/>
          </a:xfrm>
          <a:prstGeom prst="rect">
            <a:avLst/>
          </a:prstGeom>
          <a:noFill/>
          <a:ln>
            <a:noFill/>
          </a:ln>
        </p:spPr>
        <p:txBody>
          <a:bodyPr spcFirstLastPara="1" vert="horz" wrap="square" lIns="91425" tIns="45700" rIns="91425" bIns="45700" rtlCol="0" anchor="t" anchorCtr="0">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00000"/>
              </a:lnSpc>
              <a:spcBef>
                <a:spcPts val="0"/>
              </a:spcBef>
              <a:spcAft>
                <a:spcPts val="0"/>
              </a:spcAft>
              <a:buSzPts val="1400"/>
            </a:pPr>
            <a:r>
              <a:rPr lang="en-US" sz="3600" dirty="0">
                <a:solidFill>
                  <a:schemeClr val="accent1"/>
                </a:solidFill>
              </a:rPr>
              <a:t>The Importance of Verification</a:t>
            </a:r>
          </a:p>
          <a:p>
            <a:pPr fontAlgn="auto">
              <a:lnSpc>
                <a:spcPct val="100000"/>
              </a:lnSpc>
              <a:spcBef>
                <a:spcPts val="0"/>
              </a:spcBef>
              <a:spcAft>
                <a:spcPts val="0"/>
              </a:spcAft>
              <a:buSzPts val="1400"/>
            </a:pPr>
            <a:endParaRPr lang="en-US" sz="3600" dirty="0">
              <a:solidFill>
                <a:schemeClr val="accent1"/>
              </a:solidFill>
            </a:endParaRPr>
          </a:p>
        </p:txBody>
      </p:sp>
      <p:sp>
        <p:nvSpPr>
          <p:cNvPr id="33" name="TextBox 32">
            <a:extLst>
              <a:ext uri="{FF2B5EF4-FFF2-40B4-BE49-F238E27FC236}">
                <a16:creationId xmlns:a16="http://schemas.microsoft.com/office/drawing/2014/main" id="{A9EC5412-4FD0-6BB3-23D7-47D9E36EF1C5}"/>
              </a:ext>
            </a:extLst>
          </p:cNvPr>
          <p:cNvSpPr txBox="1"/>
          <p:nvPr/>
        </p:nvSpPr>
        <p:spPr>
          <a:xfrm>
            <a:off x="195038" y="2978681"/>
            <a:ext cx="3741075" cy="2893100"/>
          </a:xfrm>
          <a:prstGeom prst="rect">
            <a:avLst/>
          </a:prstGeom>
          <a:solidFill>
            <a:schemeClr val="bg1">
              <a:lumMod val="95000"/>
            </a:schemeClr>
          </a:solidFill>
          <a:ln>
            <a:noFill/>
          </a:ln>
        </p:spPr>
        <p:txBody>
          <a:bodyPr wrap="square" lIns="182880" tIns="182880" rIns="182880" bIns="182880" rtlCol="0">
            <a:spAutoFit/>
          </a:bodyPr>
          <a:lstStyle/>
          <a:p>
            <a:pPr algn="l">
              <a:spcAft>
                <a:spcPts val="1200"/>
              </a:spcAft>
            </a:pPr>
            <a:r>
              <a:rPr lang="en-IL" dirty="0">
                <a:latin typeface="+mn-lt"/>
              </a:rPr>
              <a:t>Trainer may be adversarial.</a:t>
            </a:r>
          </a:p>
          <a:p>
            <a:pPr algn="l"/>
            <a:r>
              <a:rPr lang="en-US" dirty="0">
                <a:latin typeface="+mn-lt"/>
              </a:rPr>
              <a:t>Can we verify properties of the model h: </a:t>
            </a:r>
          </a:p>
          <a:p>
            <a:pPr algn="l"/>
            <a:r>
              <a:rPr lang="en-US" b="1" dirty="0">
                <a:latin typeface="+mn-lt"/>
              </a:rPr>
              <a:t>Quality/</a:t>
            </a:r>
            <a:r>
              <a:rPr lang="en-IL" b="1" dirty="0">
                <a:latin typeface="+mn-lt"/>
              </a:rPr>
              <a:t>robustness/</a:t>
            </a:r>
          </a:p>
          <a:p>
            <a:pPr algn="l">
              <a:spcAft>
                <a:spcPts val="1200"/>
              </a:spcAft>
            </a:pPr>
            <a:r>
              <a:rPr lang="en-US" b="1" dirty="0">
                <a:latin typeface="+mn-lt"/>
              </a:rPr>
              <a:t>R</a:t>
            </a:r>
            <a:r>
              <a:rPr lang="en-IL" b="1" dirty="0">
                <a:latin typeface="+mn-lt"/>
              </a:rPr>
              <a:t>estricted-data-usage?</a:t>
            </a:r>
          </a:p>
          <a:p>
            <a:pPr algn="l"/>
            <a:r>
              <a:rPr lang="en-IL" b="1" dirty="0">
                <a:solidFill>
                  <a:schemeClr val="accent1"/>
                </a:solidFill>
                <a:latin typeface="+mn-lt"/>
              </a:rPr>
              <a:t>Regulations</a:t>
            </a:r>
            <a:endParaRPr lang="en-IL" dirty="0">
              <a:solidFill>
                <a:schemeClr val="accent1"/>
              </a:solidFill>
              <a:latin typeface="+mn-lt"/>
            </a:endParaRPr>
          </a:p>
        </p:txBody>
      </p:sp>
      <p:sp>
        <p:nvSpPr>
          <p:cNvPr id="4" name="Rectangle 3">
            <a:extLst>
              <a:ext uri="{FF2B5EF4-FFF2-40B4-BE49-F238E27FC236}">
                <a16:creationId xmlns:a16="http://schemas.microsoft.com/office/drawing/2014/main" id="{A0948279-4285-B69B-7AE2-871064DE366C}"/>
              </a:ext>
            </a:extLst>
          </p:cNvPr>
          <p:cNvSpPr/>
          <p:nvPr/>
        </p:nvSpPr>
        <p:spPr>
          <a:xfrm>
            <a:off x="335299" y="1656056"/>
            <a:ext cx="2238620" cy="1200329"/>
          </a:xfrm>
          <a:prstGeom prst="rect">
            <a:avLst/>
          </a:prstGeom>
          <a:ln>
            <a:noFill/>
          </a:ln>
        </p:spPr>
        <p:txBody>
          <a:bodyPr wrap="square">
            <a:spAutoFit/>
          </a:bodyPr>
          <a:lstStyle/>
          <a:p>
            <a:pPr algn="l"/>
            <a:r>
              <a:rPr lang="en-US" sz="1800" dirty="0" err="1">
                <a:solidFill>
                  <a:schemeClr val="bg1">
                    <a:lumMod val="50000"/>
                  </a:schemeClr>
                </a:solidFill>
              </a:rPr>
              <a:t>MLaaS</a:t>
            </a:r>
            <a:r>
              <a:rPr lang="en-US" sz="1800" dirty="0">
                <a:solidFill>
                  <a:schemeClr val="bg1">
                    <a:lumMod val="50000"/>
                  </a:schemeClr>
                </a:solidFill>
              </a:rPr>
              <a:t>, Amazon </a:t>
            </a:r>
          </a:p>
          <a:p>
            <a:pPr algn="l"/>
            <a:r>
              <a:rPr lang="en-US" sz="1800" dirty="0" err="1">
                <a:solidFill>
                  <a:schemeClr val="bg1">
                    <a:lumMod val="50000"/>
                  </a:schemeClr>
                </a:solidFill>
              </a:rPr>
              <a:t>SageMaker</a:t>
            </a:r>
            <a:r>
              <a:rPr lang="en-US" sz="1800" dirty="0">
                <a:solidFill>
                  <a:schemeClr val="bg1">
                    <a:lumMod val="50000"/>
                  </a:schemeClr>
                </a:solidFill>
              </a:rPr>
              <a:t>/AWS,</a:t>
            </a:r>
          </a:p>
          <a:p>
            <a:pPr algn="l"/>
            <a:r>
              <a:rPr lang="en-US" sz="1800" dirty="0">
                <a:solidFill>
                  <a:schemeClr val="bg1">
                    <a:lumMod val="50000"/>
                  </a:schemeClr>
                </a:solidFill>
              </a:rPr>
              <a:t>Microsoft Azure, Startups…</a:t>
            </a:r>
          </a:p>
        </p:txBody>
      </p:sp>
      <p:grpSp>
        <p:nvGrpSpPr>
          <p:cNvPr id="2" name="Group 1">
            <a:extLst>
              <a:ext uri="{FF2B5EF4-FFF2-40B4-BE49-F238E27FC236}">
                <a16:creationId xmlns:a16="http://schemas.microsoft.com/office/drawing/2014/main" id="{7A44678A-28E2-4DFE-F363-F708EA1B91A9}"/>
              </a:ext>
            </a:extLst>
          </p:cNvPr>
          <p:cNvGrpSpPr/>
          <p:nvPr/>
        </p:nvGrpSpPr>
        <p:grpSpPr>
          <a:xfrm>
            <a:off x="3889184" y="1357653"/>
            <a:ext cx="1881163" cy="1291733"/>
            <a:chOff x="4445554" y="1337750"/>
            <a:chExt cx="1881163" cy="1291733"/>
          </a:xfrm>
        </p:grpSpPr>
        <p:sp>
          <p:nvSpPr>
            <p:cNvPr id="5" name="Google Shape;546;p47">
              <a:extLst>
                <a:ext uri="{FF2B5EF4-FFF2-40B4-BE49-F238E27FC236}">
                  <a16:creationId xmlns:a16="http://schemas.microsoft.com/office/drawing/2014/main" id="{3BCF6255-6AC4-ADD9-2EBB-B049FF0CFF9D}"/>
                </a:ext>
              </a:extLst>
            </p:cNvPr>
            <p:cNvSpPr/>
            <p:nvPr/>
          </p:nvSpPr>
          <p:spPr>
            <a:xfrm>
              <a:off x="5245622" y="1337750"/>
              <a:ext cx="77500" cy="429219"/>
            </a:xfrm>
            <a:prstGeom prst="rect">
              <a:avLst/>
            </a:prstGeom>
            <a:solidFill>
              <a:srgbClr val="F58A41"/>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0" name="Google Shape;547;p47">
              <a:extLst>
                <a:ext uri="{FF2B5EF4-FFF2-40B4-BE49-F238E27FC236}">
                  <a16:creationId xmlns:a16="http://schemas.microsoft.com/office/drawing/2014/main" id="{A5707789-96FE-F254-CB71-3FD7BAE49309}"/>
                </a:ext>
              </a:extLst>
            </p:cNvPr>
            <p:cNvSpPr/>
            <p:nvPr/>
          </p:nvSpPr>
          <p:spPr>
            <a:xfrm>
              <a:off x="4445554" y="1701083"/>
              <a:ext cx="1881163" cy="922338"/>
            </a:xfrm>
            <a:prstGeom prst="flowChartProcess">
              <a:avLst/>
            </a:prstGeom>
            <a:solidFill>
              <a:srgbClr val="F58A41"/>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1" name="Google Shape;553;p47">
              <a:extLst>
                <a:ext uri="{FF2B5EF4-FFF2-40B4-BE49-F238E27FC236}">
                  <a16:creationId xmlns:a16="http://schemas.microsoft.com/office/drawing/2014/main" id="{67847404-5801-AFDB-FFB7-6C6CE20E8962}"/>
                </a:ext>
              </a:extLst>
            </p:cNvPr>
            <p:cNvSpPr txBox="1"/>
            <p:nvPr/>
          </p:nvSpPr>
          <p:spPr>
            <a:xfrm>
              <a:off x="4539006" y="1746702"/>
              <a:ext cx="1647937" cy="882781"/>
            </a:xfrm>
            <a:prstGeom prst="rect">
              <a:avLst/>
            </a:prstGeom>
            <a:noFill/>
            <a:ln>
              <a:noFill/>
            </a:ln>
          </p:spPr>
          <p:txBody>
            <a:bodyPr spcFirstLastPara="1" wrap="square" lIns="91425" tIns="91425" rIns="91425" bIns="91425" anchor="ctr" anchorCtr="0">
              <a:noAutofit/>
            </a:bodyPr>
            <a:lstStyle/>
            <a:p>
              <a:pPr>
                <a:spcBef>
                  <a:spcPts val="0"/>
                </a:spcBef>
                <a:spcAft>
                  <a:spcPts val="0"/>
                </a:spcAft>
                <a:buClr>
                  <a:schemeClr val="dk1"/>
                </a:buClr>
                <a:buSzPts val="1100"/>
              </a:pPr>
              <a:r>
                <a:rPr lang="en-US" sz="3200" dirty="0">
                  <a:latin typeface="Calibri" panose="020F0502020204030204" pitchFamily="34" charset="0"/>
                  <a:ea typeface="Avenir"/>
                  <a:cs typeface="Calibri" panose="020F0502020204030204" pitchFamily="34" charset="0"/>
                  <a:sym typeface="Avenir"/>
                </a:rPr>
                <a:t>Verify</a:t>
              </a:r>
              <a:r>
                <a:rPr lang="en-US" sz="2800" dirty="0">
                  <a:latin typeface="Calibri" panose="020F0502020204030204" pitchFamily="34" charset="0"/>
                  <a:ea typeface="Avenir"/>
                  <a:cs typeface="Calibri" panose="020F0502020204030204" pitchFamily="34" charset="0"/>
                  <a:sym typeface="Avenir"/>
                </a:rPr>
                <a:t> </a:t>
              </a:r>
            </a:p>
            <a:p>
              <a:pPr>
                <a:spcBef>
                  <a:spcPts val="0"/>
                </a:spcBef>
                <a:spcAft>
                  <a:spcPts val="0"/>
                </a:spcAft>
                <a:buClr>
                  <a:schemeClr val="dk1"/>
                </a:buClr>
                <a:buSzPts val="1100"/>
              </a:pPr>
              <a:r>
                <a:rPr lang="en-US" sz="1500" dirty="0">
                  <a:latin typeface="Calibri" panose="020F0502020204030204" pitchFamily="34" charset="0"/>
                  <a:ea typeface="Avenir"/>
                  <a:cs typeface="Calibri" panose="020F0502020204030204" pitchFamily="34" charset="0"/>
                  <a:sym typeface="Avenir"/>
                </a:rPr>
                <a:t>ML Model</a:t>
              </a:r>
            </a:p>
          </p:txBody>
        </p:sp>
      </p:grpSp>
      <p:grpSp>
        <p:nvGrpSpPr>
          <p:cNvPr id="12" name="Group 11">
            <a:extLst>
              <a:ext uri="{FF2B5EF4-FFF2-40B4-BE49-F238E27FC236}">
                <a16:creationId xmlns:a16="http://schemas.microsoft.com/office/drawing/2014/main" id="{AAF3E365-A876-50F5-7D78-DE5854A88AF0}"/>
              </a:ext>
            </a:extLst>
          </p:cNvPr>
          <p:cNvGrpSpPr/>
          <p:nvPr/>
        </p:nvGrpSpPr>
        <p:grpSpPr>
          <a:xfrm>
            <a:off x="6135245" y="1309397"/>
            <a:ext cx="2058926" cy="1603261"/>
            <a:chOff x="6573780" y="1337750"/>
            <a:chExt cx="2058926" cy="1294793"/>
          </a:xfrm>
        </p:grpSpPr>
        <p:sp>
          <p:nvSpPr>
            <p:cNvPr id="13" name="Google Shape;548;p47">
              <a:extLst>
                <a:ext uri="{FF2B5EF4-FFF2-40B4-BE49-F238E27FC236}">
                  <a16:creationId xmlns:a16="http://schemas.microsoft.com/office/drawing/2014/main" id="{9C54F304-698C-301A-21BA-7C843C863A91}"/>
                </a:ext>
              </a:extLst>
            </p:cNvPr>
            <p:cNvSpPr/>
            <p:nvPr/>
          </p:nvSpPr>
          <p:spPr>
            <a:xfrm flipH="1">
              <a:off x="7455216" y="1337750"/>
              <a:ext cx="77500" cy="475473"/>
            </a:xfrm>
            <a:prstGeom prst="rect">
              <a:avLst/>
            </a:prstGeom>
            <a:solidFill>
              <a:srgbClr val="F2E449"/>
            </a:solidFill>
            <a:ln>
              <a:noFill/>
            </a:ln>
          </p:spPr>
          <p:txBody>
            <a:bodyPr spcFirstLastPara="1" wrap="square" lIns="91425" tIns="91425" rIns="91425" bIns="91425" anchor="ctr" anchorCtr="0">
              <a:noAutofit/>
            </a:bodyPr>
            <a:lstStyle/>
            <a:p>
              <a:pPr algn="l">
                <a:spcBef>
                  <a:spcPts val="0"/>
                </a:spcBef>
                <a:spcAft>
                  <a:spcPts val="0"/>
                </a:spcAft>
              </a:pPr>
              <a:endParaRPr/>
            </a:p>
          </p:txBody>
        </p:sp>
        <p:sp>
          <p:nvSpPr>
            <p:cNvPr id="17" name="Google Shape;554;p47">
              <a:extLst>
                <a:ext uri="{FF2B5EF4-FFF2-40B4-BE49-F238E27FC236}">
                  <a16:creationId xmlns:a16="http://schemas.microsoft.com/office/drawing/2014/main" id="{BDA132CC-B861-32BA-FFD9-7656B630218F}"/>
                </a:ext>
              </a:extLst>
            </p:cNvPr>
            <p:cNvSpPr txBox="1"/>
            <p:nvPr/>
          </p:nvSpPr>
          <p:spPr>
            <a:xfrm>
              <a:off x="6573780" y="1670648"/>
              <a:ext cx="2058926" cy="961895"/>
            </a:xfrm>
            <a:prstGeom prst="rect">
              <a:avLst/>
            </a:prstGeom>
            <a:solidFill>
              <a:srgbClr val="F2E449"/>
            </a:solidFill>
            <a:ln>
              <a:noFill/>
            </a:ln>
          </p:spPr>
          <p:txBody>
            <a:bodyPr spcFirstLastPara="1" wrap="square" lIns="91425" tIns="91425" rIns="91425" bIns="91425" anchor="ctr" anchorCtr="0">
              <a:noAutofit/>
            </a:bodyPr>
            <a:lstStyle/>
            <a:p>
              <a:pPr algn="l">
                <a:lnSpc>
                  <a:spcPct val="115000"/>
                </a:lnSpc>
                <a:spcBef>
                  <a:spcPts val="0"/>
                </a:spcBef>
                <a:spcAft>
                  <a:spcPts val="0"/>
                </a:spcAft>
              </a:pPr>
              <a:endParaRPr sz="1500" dirty="0">
                <a:latin typeface="Calibri" panose="020F0502020204030204" pitchFamily="34" charset="0"/>
                <a:ea typeface="Avenir"/>
                <a:cs typeface="Calibri" panose="020F0502020204030204" pitchFamily="34" charset="0"/>
                <a:sym typeface="Avenir"/>
              </a:endParaRPr>
            </a:p>
          </p:txBody>
        </p:sp>
        <p:sp>
          <p:nvSpPr>
            <p:cNvPr id="20" name="Google Shape;553;p47">
              <a:extLst>
                <a:ext uri="{FF2B5EF4-FFF2-40B4-BE49-F238E27FC236}">
                  <a16:creationId xmlns:a16="http://schemas.microsoft.com/office/drawing/2014/main" id="{702AD149-E645-47AB-A1D7-4650C1F69583}"/>
                </a:ext>
              </a:extLst>
            </p:cNvPr>
            <p:cNvSpPr txBox="1"/>
            <p:nvPr/>
          </p:nvSpPr>
          <p:spPr>
            <a:xfrm>
              <a:off x="6624081" y="1701083"/>
              <a:ext cx="1958323" cy="882781"/>
            </a:xfrm>
            <a:prstGeom prst="rect">
              <a:avLst/>
            </a:prstGeom>
            <a:noFill/>
            <a:ln>
              <a:noFill/>
            </a:ln>
          </p:spPr>
          <p:txBody>
            <a:bodyPr spcFirstLastPara="1" wrap="square" lIns="91425" tIns="91425" rIns="91425" bIns="91425" anchor="ctr" anchorCtr="0">
              <a:noAutofit/>
            </a:bodyPr>
            <a:lstStyle/>
            <a:p>
              <a:pPr>
                <a:lnSpc>
                  <a:spcPct val="115000"/>
                </a:lnSpc>
                <a:spcBef>
                  <a:spcPts val="0"/>
                </a:spcBef>
                <a:spcAft>
                  <a:spcPts val="0"/>
                </a:spcAft>
              </a:pPr>
              <a:r>
                <a:rPr lang="en-US" sz="3200" dirty="0">
                  <a:latin typeface="Calibri" panose="020F0502020204030204" pitchFamily="34" charset="0"/>
                  <a:ea typeface="Avenir"/>
                  <a:cs typeface="Calibri" panose="020F0502020204030204" pitchFamily="34" charset="0"/>
                  <a:sym typeface="Avenir"/>
                </a:rPr>
                <a:t>Use/Infer</a:t>
              </a:r>
            </a:p>
            <a:p>
              <a:pPr>
                <a:lnSpc>
                  <a:spcPct val="115000"/>
                </a:lnSpc>
                <a:spcBef>
                  <a:spcPts val="0"/>
                </a:spcBef>
                <a:spcAft>
                  <a:spcPts val="0"/>
                </a:spcAft>
              </a:pPr>
              <a:r>
                <a:rPr lang="en-US" sz="1500" dirty="0">
                  <a:latin typeface="Calibri" panose="020F0502020204030204" pitchFamily="34" charset="0"/>
                  <a:ea typeface="Avenir"/>
                  <a:cs typeface="Calibri" panose="020F0502020204030204" pitchFamily="34" charset="0"/>
                  <a:sym typeface="Avenir"/>
                </a:rPr>
                <a:t>Model on new distributions of data</a:t>
              </a:r>
            </a:p>
          </p:txBody>
        </p:sp>
      </p:grpSp>
      <p:sp>
        <p:nvSpPr>
          <p:cNvPr id="6" name="Google Shape;551;p47">
            <a:extLst>
              <a:ext uri="{FF2B5EF4-FFF2-40B4-BE49-F238E27FC236}">
                <a16:creationId xmlns:a16="http://schemas.microsoft.com/office/drawing/2014/main" id="{1BC939C4-BED3-0ADB-F3CD-BF416A9120C0}"/>
              </a:ext>
            </a:extLst>
          </p:cNvPr>
          <p:cNvSpPr/>
          <p:nvPr/>
        </p:nvSpPr>
        <p:spPr>
          <a:xfrm>
            <a:off x="91113" y="837646"/>
            <a:ext cx="9025814" cy="821488"/>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algn="l">
              <a:spcBef>
                <a:spcPts val="0"/>
              </a:spcBef>
              <a:spcAft>
                <a:spcPts val="0"/>
              </a:spcAft>
            </a:pPr>
            <a:r>
              <a:rPr lang="en-US"/>
              <a:t> </a:t>
            </a:r>
            <a:endParaRPr/>
          </a:p>
        </p:txBody>
      </p:sp>
      <p:sp>
        <p:nvSpPr>
          <p:cNvPr id="14" name="TextBox 13">
            <a:extLst>
              <a:ext uri="{FF2B5EF4-FFF2-40B4-BE49-F238E27FC236}">
                <a16:creationId xmlns:a16="http://schemas.microsoft.com/office/drawing/2014/main" id="{39189495-DEAD-614F-310E-BCAFDDEDFA60}"/>
              </a:ext>
            </a:extLst>
          </p:cNvPr>
          <p:cNvSpPr txBox="1"/>
          <p:nvPr/>
        </p:nvSpPr>
        <p:spPr>
          <a:xfrm>
            <a:off x="229891" y="1009545"/>
            <a:ext cx="9109587" cy="446276"/>
          </a:xfrm>
          <a:prstGeom prst="rect">
            <a:avLst/>
          </a:prstGeom>
          <a:noFill/>
        </p:spPr>
        <p:txBody>
          <a:bodyPr wrap="square" rtlCol="0">
            <a:spAutoFit/>
          </a:bodyPr>
          <a:lstStyle/>
          <a:p>
            <a:pPr algn="l"/>
            <a:r>
              <a:rPr lang="en-US" sz="2300" dirty="0">
                <a:latin typeface="Calibri" panose="020F0502020204030204" pitchFamily="34" charset="0"/>
                <a:cs typeface="Calibri" panose="020F0502020204030204" pitchFamily="34" charset="0"/>
              </a:rPr>
              <a:t>   </a:t>
            </a:r>
            <a:r>
              <a:rPr lang="en-IL" sz="2300">
                <a:latin typeface="Calibri" panose="020F0502020204030204" pitchFamily="34" charset="0"/>
                <a:cs typeface="Calibri" panose="020F0502020204030204" pitchFamily="34" charset="0"/>
              </a:rPr>
              <a:t>During  Development      Post Development       </a:t>
            </a:r>
            <a:r>
              <a:rPr lang="en-IL" sz="2300" dirty="0">
                <a:latin typeface="Calibri" panose="020F0502020204030204" pitchFamily="34" charset="0"/>
                <a:cs typeface="Calibri" panose="020F0502020204030204" pitchFamily="34" charset="0"/>
              </a:rPr>
              <a:t>Into the Future</a:t>
            </a:r>
          </a:p>
        </p:txBody>
      </p:sp>
      <p:sp>
        <p:nvSpPr>
          <p:cNvPr id="8" name="TextBox 7">
            <a:extLst>
              <a:ext uri="{FF2B5EF4-FFF2-40B4-BE49-F238E27FC236}">
                <a16:creationId xmlns:a16="http://schemas.microsoft.com/office/drawing/2014/main" id="{E37FFA88-AEBD-F1F8-353E-1812EEBEFEB4}"/>
              </a:ext>
            </a:extLst>
          </p:cNvPr>
          <p:cNvSpPr txBox="1"/>
          <p:nvPr/>
        </p:nvSpPr>
        <p:spPr>
          <a:xfrm>
            <a:off x="4442231" y="3447525"/>
            <a:ext cx="4100447" cy="2031325"/>
          </a:xfrm>
          <a:prstGeom prst="rect">
            <a:avLst/>
          </a:prstGeom>
          <a:solidFill>
            <a:srgbClr val="EAF5F8"/>
          </a:solidFill>
          <a:ln w="9525">
            <a:noFill/>
          </a:ln>
        </p:spPr>
        <p:txBody>
          <a:bodyPr wrap="square" lIns="91440" tIns="91440" rIns="182880" bIns="91440" rtlCol="0">
            <a:spAutoFit/>
          </a:bodyPr>
          <a:lstStyle/>
          <a:p>
            <a:pPr algn="l"/>
            <a:r>
              <a:rPr lang="en-US" sz="2000" b="1" dirty="0">
                <a:latin typeface="Avenir Light" panose="020B0402020203020204" pitchFamily="34" charset="77"/>
                <a:cs typeface="Arial Narrow" panose="020B0604020202020204" pitchFamily="34" charset="0"/>
              </a:rPr>
              <a:t>Verify Robustness: </a:t>
            </a:r>
            <a:r>
              <a:rPr lang="en-US" sz="2000" b="1" dirty="0">
                <a:solidFill>
                  <a:srgbClr val="FF0000"/>
                </a:solidFill>
                <a:latin typeface="Avenir Light" panose="020B0402020203020204" pitchFamily="34" charset="77"/>
                <a:cs typeface="Arial Narrow" panose="020B0604020202020204" pitchFamily="34" charset="0"/>
              </a:rPr>
              <a:t>Impossible</a:t>
            </a:r>
          </a:p>
          <a:p>
            <a:pPr algn="l"/>
            <a:r>
              <a:rPr lang="en-US" sz="2000" dirty="0">
                <a:latin typeface="Avenir Light" panose="020B0402020203020204" pitchFamily="34" charset="77"/>
                <a:cs typeface="Arial Narrow" panose="020B0604020202020204" pitchFamily="34" charset="0"/>
              </a:rPr>
              <a:t>On Planting Undetectable Backdoors in Machine Learning  Models, </a:t>
            </a:r>
          </a:p>
          <a:p>
            <a:pPr algn="l"/>
            <a:r>
              <a:rPr lang="en-US" sz="2000" dirty="0">
                <a:latin typeface="Avenir Light" panose="020B0402020203020204" pitchFamily="34" charset="77"/>
                <a:cs typeface="Arial Narrow" panose="020B0604020202020204" pitchFamily="34" charset="0"/>
              </a:rPr>
              <a:t>Goldwasser, Kim, </a:t>
            </a:r>
            <a:r>
              <a:rPr lang="en-US" sz="2000" dirty="0" err="1">
                <a:latin typeface="Avenir Light" panose="020B0402020203020204" pitchFamily="34" charset="77"/>
                <a:cs typeface="Arial Narrow" panose="020B0604020202020204" pitchFamily="34" charset="0"/>
              </a:rPr>
              <a:t>Vaikuntanathan</a:t>
            </a:r>
            <a:r>
              <a:rPr lang="en-US" sz="2000" dirty="0">
                <a:latin typeface="Avenir Light" panose="020B0402020203020204" pitchFamily="34" charset="77"/>
                <a:cs typeface="Arial Narrow" panose="020B0604020202020204" pitchFamily="34" charset="0"/>
              </a:rPr>
              <a:t>, Zamir, </a:t>
            </a:r>
            <a:r>
              <a:rPr lang="en-US" sz="2000" u="sng" dirty="0">
                <a:latin typeface="Avenir Light" panose="020B0402020203020204" pitchFamily="34" charset="77"/>
                <a:cs typeface="Arial Narrow" panose="020B0604020202020204" pitchFamily="34" charset="0"/>
              </a:rPr>
              <a:t>FOCS2022</a:t>
            </a:r>
          </a:p>
        </p:txBody>
      </p:sp>
    </p:spTree>
    <p:extLst>
      <p:ext uri="{BB962C8B-B14F-4D97-AF65-F5344CB8AC3E}">
        <p14:creationId xmlns:p14="http://schemas.microsoft.com/office/powerpoint/2010/main" val="142387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9904C9-7969-E3A5-62CC-C3744E3D8CCF}"/>
              </a:ext>
            </a:extLst>
          </p:cNvPr>
          <p:cNvSpPr/>
          <p:nvPr/>
        </p:nvSpPr>
        <p:spPr>
          <a:xfrm>
            <a:off x="259882" y="352124"/>
            <a:ext cx="8624236" cy="615375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E422F53-0240-D4E8-C5CD-4779D6D37496}"/>
              </a:ext>
            </a:extLst>
          </p:cNvPr>
          <p:cNvSpPr txBox="1">
            <a:spLocks/>
          </p:cNvSpPr>
          <p:nvPr/>
        </p:nvSpPr>
        <p:spPr>
          <a:xfrm>
            <a:off x="628650" y="552958"/>
            <a:ext cx="7886700" cy="964452"/>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3600" dirty="0">
                <a:solidFill>
                  <a:schemeClr val="accent1"/>
                </a:solidFill>
              </a:rPr>
              <a:t>FIGHT BACKDOORED MODELS</a:t>
            </a:r>
            <a:endParaRPr lang="en-IL" sz="3600" dirty="0">
              <a:solidFill>
                <a:schemeClr val="accent1"/>
              </a:solidFill>
            </a:endParaRPr>
          </a:p>
        </p:txBody>
      </p:sp>
      <p:pic>
        <p:nvPicPr>
          <p:cNvPr id="2" name="Picture 1">
            <a:extLst>
              <a:ext uri="{FF2B5EF4-FFF2-40B4-BE49-F238E27FC236}">
                <a16:creationId xmlns:a16="http://schemas.microsoft.com/office/drawing/2014/main" id="{C21EC03C-57E7-B778-6D11-49B6DC457B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5147" y="1208448"/>
            <a:ext cx="7386059" cy="5288548"/>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12EBF75-E8B3-AC89-1BF2-C5463A06BB84}"/>
                  </a:ext>
                </a:extLst>
              </p:cNvPr>
              <p:cNvSpPr txBox="1"/>
              <p:nvPr/>
            </p:nvSpPr>
            <p:spPr>
              <a:xfrm>
                <a:off x="911171" y="1435039"/>
                <a:ext cx="3296139" cy="5109091"/>
              </a:xfrm>
              <a:prstGeom prst="rect">
                <a:avLst/>
              </a:prstGeom>
              <a:noFill/>
              <a:ln>
                <a:noFill/>
              </a:ln>
            </p:spPr>
            <p:txBody>
              <a:bodyPr wrap="square" lIns="274320" tIns="182880" rIns="274320" bIns="182880" rtlCol="0">
                <a:spAutoFit/>
              </a:bodyPr>
              <a:lstStyle/>
              <a:p>
                <a:pPr algn="l"/>
                <a:r>
                  <a:rPr lang="en-IL" sz="2800" dirty="0">
                    <a:solidFill>
                      <a:srgbClr val="333399"/>
                    </a:solidFill>
                    <a:latin typeface="+mn-lt"/>
                  </a:rPr>
                  <a:t>Task: </a:t>
                </a:r>
                <a:r>
                  <a:rPr lang="en-US" sz="2800" dirty="0">
                    <a:latin typeface="+mn-lt"/>
                  </a:rPr>
                  <a:t>reject models h which deviate from ground truth on n</a:t>
                </a:r>
                <a14:m>
                  <m:oMath xmlns:m="http://schemas.openxmlformats.org/officeDocument/2006/math">
                    <m:r>
                      <a:rPr lang="en-US" sz="2800" i="1" baseline="30000" smtClean="0">
                        <a:latin typeface="Cambria Math" panose="02040503050406030204" pitchFamily="18" charset="0"/>
                        <a:ea typeface="Cambria Math" panose="02040503050406030204" pitchFamily="18" charset="0"/>
                      </a:rPr>
                      <m:t>𝜀</m:t>
                    </m:r>
                  </m:oMath>
                </a14:m>
                <a:r>
                  <a:rPr lang="en-US" sz="2800" dirty="0">
                    <a:latin typeface="+mn-lt"/>
                  </a:rPr>
                  <a:t> perturbations</a:t>
                </a:r>
              </a:p>
              <a:p>
                <a:pPr algn="l"/>
                <a:r>
                  <a:rPr lang="en-US" sz="2800" dirty="0">
                    <a:latin typeface="+mn-lt"/>
                  </a:rPr>
                  <a:t>of random x in D</a:t>
                </a:r>
                <a:endParaRPr lang="en-IL" sz="2800" dirty="0">
                  <a:latin typeface="+mn-lt"/>
                </a:endParaRPr>
              </a:p>
              <a:p>
                <a:pPr algn="l"/>
                <a:endParaRPr lang="en-US" sz="2800" dirty="0">
                  <a:solidFill>
                    <a:srgbClr val="333399"/>
                  </a:solidFill>
                  <a:latin typeface="+mn-lt"/>
                </a:endParaRPr>
              </a:p>
              <a:p>
                <a:pPr algn="l"/>
                <a:r>
                  <a:rPr lang="en-US" sz="2800" dirty="0">
                    <a:solidFill>
                      <a:srgbClr val="333399"/>
                    </a:solidFill>
                    <a:latin typeface="+mn-lt"/>
                  </a:rPr>
                  <a:t>Adversary</a:t>
                </a:r>
                <a:r>
                  <a:rPr lang="en-US" sz="2800" dirty="0">
                    <a:latin typeface="+mn-lt"/>
                  </a:rPr>
                  <a:t>: trainer who can plant backdoors in a model h</a:t>
                </a:r>
                <a:endParaRPr lang="en-IL" sz="2800" dirty="0">
                  <a:latin typeface="+mn-lt"/>
                </a:endParaRPr>
              </a:p>
            </p:txBody>
          </p:sp>
        </mc:Choice>
        <mc:Fallback xmlns="">
          <p:sp>
            <p:nvSpPr>
              <p:cNvPr id="5" name="TextBox 4">
                <a:extLst>
                  <a:ext uri="{FF2B5EF4-FFF2-40B4-BE49-F238E27FC236}">
                    <a16:creationId xmlns:a16="http://schemas.microsoft.com/office/drawing/2014/main" id="{812EBF75-E8B3-AC89-1BF2-C5463A06BB84}"/>
                  </a:ext>
                </a:extLst>
              </p:cNvPr>
              <p:cNvSpPr txBox="1">
                <a:spLocks noRot="1" noChangeAspect="1" noMove="1" noResize="1" noEditPoints="1" noAdjustHandles="1" noChangeArrowheads="1" noChangeShapeType="1" noTextEdit="1"/>
              </p:cNvSpPr>
              <p:nvPr/>
            </p:nvSpPr>
            <p:spPr>
              <a:xfrm>
                <a:off x="911171" y="1435039"/>
                <a:ext cx="3296139" cy="5109091"/>
              </a:xfrm>
              <a:prstGeom prst="rect">
                <a:avLst/>
              </a:prstGeom>
              <a:blipFill>
                <a:blip r:embed="rId4"/>
                <a:stretch>
                  <a:fillRect/>
                </a:stretch>
              </a:blipFill>
              <a:ln>
                <a:noFill/>
              </a:ln>
            </p:spPr>
            <p:txBody>
              <a:bodyPr/>
              <a:lstStyle/>
              <a:p>
                <a:r>
                  <a:rPr lang="en-IL">
                    <a:noFill/>
                  </a:rPr>
                  <a:t> </a:t>
                </a:r>
              </a:p>
            </p:txBody>
          </p:sp>
        </mc:Fallback>
      </mc:AlternateContent>
      <p:sp>
        <p:nvSpPr>
          <p:cNvPr id="6" name="TextBox 5">
            <a:extLst>
              <a:ext uri="{FF2B5EF4-FFF2-40B4-BE49-F238E27FC236}">
                <a16:creationId xmlns:a16="http://schemas.microsoft.com/office/drawing/2014/main" id="{2940B789-B593-AF80-98CD-8F227351F8B0}"/>
              </a:ext>
            </a:extLst>
          </p:cNvPr>
          <p:cNvSpPr txBox="1"/>
          <p:nvPr/>
        </p:nvSpPr>
        <p:spPr>
          <a:xfrm>
            <a:off x="4585834" y="1626504"/>
            <a:ext cx="3005193" cy="2246769"/>
          </a:xfrm>
          <a:prstGeom prst="rect">
            <a:avLst/>
          </a:prstGeom>
          <a:noFill/>
        </p:spPr>
        <p:txBody>
          <a:bodyPr wrap="square">
            <a:spAutoFit/>
          </a:bodyPr>
          <a:lstStyle/>
          <a:p>
            <a:pPr algn="l"/>
            <a:r>
              <a:rPr lang="en-IL" sz="2800" dirty="0">
                <a:solidFill>
                  <a:srgbClr val="333399"/>
                </a:solidFill>
                <a:latin typeface="+mn-lt"/>
              </a:rPr>
              <a:t>Good Enough “Solution”:</a:t>
            </a:r>
          </a:p>
          <a:p>
            <a:pPr algn="l"/>
            <a:r>
              <a:rPr lang="en-US" sz="2800" dirty="0">
                <a:latin typeface="+mn-lt"/>
              </a:rPr>
              <a:t>Succeeds in the task on random</a:t>
            </a:r>
          </a:p>
          <a:p>
            <a:pPr algn="l"/>
            <a:r>
              <a:rPr lang="en-US" sz="2800" dirty="0">
                <a:latin typeface="+mn-lt"/>
              </a:rPr>
              <a:t>perturbed x</a:t>
            </a:r>
            <a:endParaRPr lang="en-IL" sz="2800" dirty="0">
              <a:latin typeface="+mn-lt"/>
            </a:endParaRPr>
          </a:p>
        </p:txBody>
      </p:sp>
      <p:grpSp>
        <p:nvGrpSpPr>
          <p:cNvPr id="28" name="Group 27">
            <a:extLst>
              <a:ext uri="{FF2B5EF4-FFF2-40B4-BE49-F238E27FC236}">
                <a16:creationId xmlns:a16="http://schemas.microsoft.com/office/drawing/2014/main" id="{3C2D1B97-895D-C1BC-FF7D-93C7900F2B9A}"/>
              </a:ext>
            </a:extLst>
          </p:cNvPr>
          <p:cNvGrpSpPr/>
          <p:nvPr/>
        </p:nvGrpSpPr>
        <p:grpSpPr>
          <a:xfrm>
            <a:off x="4245795" y="4397946"/>
            <a:ext cx="3538768" cy="1926628"/>
            <a:chOff x="4328177" y="4225524"/>
            <a:chExt cx="3538768" cy="1926628"/>
          </a:xfrm>
        </p:grpSpPr>
        <p:sp>
          <p:nvSpPr>
            <p:cNvPr id="7" name="TextBox 6">
              <a:extLst>
                <a:ext uri="{FF2B5EF4-FFF2-40B4-BE49-F238E27FC236}">
                  <a16:creationId xmlns:a16="http://schemas.microsoft.com/office/drawing/2014/main" id="{3BC32AAC-41FA-84F7-7472-50D220161F69}"/>
                </a:ext>
              </a:extLst>
            </p:cNvPr>
            <p:cNvSpPr txBox="1"/>
            <p:nvPr/>
          </p:nvSpPr>
          <p:spPr>
            <a:xfrm>
              <a:off x="4328177" y="4953582"/>
              <a:ext cx="1060843" cy="400110"/>
            </a:xfrm>
            <a:prstGeom prst="rect">
              <a:avLst/>
            </a:prstGeom>
            <a:solidFill>
              <a:schemeClr val="bg1"/>
            </a:solidFill>
          </p:spPr>
          <p:txBody>
            <a:bodyPr wrap="square" rtlCol="0">
              <a:spAutoFit/>
            </a:bodyPr>
            <a:lstStyle/>
            <a:p>
              <a:r>
                <a:rPr lang="en-IL" sz="2000" dirty="0">
                  <a:latin typeface="Calibri" panose="020F0502020204030204" pitchFamily="34" charset="0"/>
                  <a:cs typeface="Calibri" panose="020F0502020204030204" pitchFamily="34" charset="0"/>
                </a:rPr>
                <a:t>Client</a:t>
              </a:r>
            </a:p>
          </p:txBody>
        </p:sp>
        <p:sp>
          <p:nvSpPr>
            <p:cNvPr id="8" name="TextBox 7">
              <a:extLst>
                <a:ext uri="{FF2B5EF4-FFF2-40B4-BE49-F238E27FC236}">
                  <a16:creationId xmlns:a16="http://schemas.microsoft.com/office/drawing/2014/main" id="{E91A8825-916F-9E8C-FE25-8169016D7C78}"/>
                </a:ext>
              </a:extLst>
            </p:cNvPr>
            <p:cNvSpPr txBox="1"/>
            <p:nvPr/>
          </p:nvSpPr>
          <p:spPr>
            <a:xfrm>
              <a:off x="6793823" y="4658277"/>
              <a:ext cx="1073122" cy="1015663"/>
            </a:xfrm>
            <a:prstGeom prst="rect">
              <a:avLst/>
            </a:prstGeom>
            <a:solidFill>
              <a:schemeClr val="bg1"/>
            </a:solidFill>
          </p:spPr>
          <p:txBody>
            <a:bodyPr wrap="square" rtlCol="0">
              <a:spAutoFit/>
            </a:bodyPr>
            <a:lstStyle/>
            <a:p>
              <a:pPr algn="l"/>
              <a:r>
                <a:rPr lang="en-IL" sz="2000" dirty="0">
                  <a:latin typeface="Calibri" panose="020F0502020204030204" pitchFamily="34" charset="0"/>
                  <a:cs typeface="Calibri" panose="020F0502020204030204" pitchFamily="34" charset="0"/>
                </a:rPr>
                <a:t>Trainer:</a:t>
              </a:r>
            </a:p>
            <a:p>
              <a:pPr algn="l"/>
              <a:r>
                <a:rPr lang="en-IL" sz="2000" dirty="0">
                  <a:latin typeface="Calibri" panose="020F0502020204030204" pitchFamily="34" charset="0"/>
                  <a:cs typeface="Calibri" panose="020F0502020204030204" pitchFamily="34" charset="0"/>
                </a:rPr>
                <a:t>Service </a:t>
              </a:r>
            </a:p>
            <a:p>
              <a:pPr algn="l"/>
              <a:r>
                <a:rPr lang="en-IL" sz="2000" dirty="0">
                  <a:latin typeface="Calibri" panose="020F0502020204030204" pitchFamily="34" charset="0"/>
                  <a:cs typeface="Calibri" panose="020F0502020204030204" pitchFamily="34" charset="0"/>
                </a:rPr>
                <a:t>Provider</a:t>
              </a:r>
            </a:p>
          </p:txBody>
        </p:sp>
        <p:sp>
          <p:nvSpPr>
            <p:cNvPr id="15" name="Connection Line">
              <a:extLst>
                <a:ext uri="{FF2B5EF4-FFF2-40B4-BE49-F238E27FC236}">
                  <a16:creationId xmlns:a16="http://schemas.microsoft.com/office/drawing/2014/main" id="{6AFDB8E8-27C6-4AB4-EFE1-3365EB1906C3}"/>
                </a:ext>
              </a:extLst>
            </p:cNvPr>
            <p:cNvSpPr/>
            <p:nvPr/>
          </p:nvSpPr>
          <p:spPr>
            <a:xfrm>
              <a:off x="5348133" y="4546116"/>
              <a:ext cx="1436095" cy="563740"/>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6985" y="-5102"/>
                    <a:pt x="14185" y="-5397"/>
                    <a:pt x="21600" y="15317"/>
                  </a:cubicBezTo>
                </a:path>
              </a:pathLst>
            </a:custGeom>
            <a:ln w="25400">
              <a:solidFill>
                <a:srgbClr val="28B395"/>
              </a:solidFill>
              <a:miter/>
              <a:tailEnd type="triangle"/>
            </a:ln>
          </p:spPr>
          <p:txBody>
            <a:bodyPr/>
            <a:lstStyle/>
            <a:p>
              <a:endParaRPr sz="1800"/>
            </a:p>
          </p:txBody>
        </p:sp>
        <p:sp>
          <p:nvSpPr>
            <p:cNvPr id="16" name="Connection Line">
              <a:extLst>
                <a:ext uri="{FF2B5EF4-FFF2-40B4-BE49-F238E27FC236}">
                  <a16:creationId xmlns:a16="http://schemas.microsoft.com/office/drawing/2014/main" id="{40FAD974-B8E5-8C61-A8A3-2D88EFC17796}"/>
                </a:ext>
              </a:extLst>
            </p:cNvPr>
            <p:cNvSpPr/>
            <p:nvPr/>
          </p:nvSpPr>
          <p:spPr>
            <a:xfrm>
              <a:off x="5328532" y="5212275"/>
              <a:ext cx="1455696" cy="461665"/>
            </a:xfrm>
            <a:custGeom>
              <a:avLst/>
              <a:gdLst/>
              <a:ahLst/>
              <a:cxnLst>
                <a:cxn ang="0">
                  <a:pos x="wd2" y="hd2"/>
                </a:cxn>
                <a:cxn ang="5400000">
                  <a:pos x="wd2" y="hd2"/>
                </a:cxn>
                <a:cxn ang="10800000">
                  <a:pos x="wd2" y="hd2"/>
                </a:cxn>
                <a:cxn ang="16200000">
                  <a:pos x="wd2" y="hd2"/>
                </a:cxn>
              </a:cxnLst>
              <a:rect l="0" t="0" r="r" b="b"/>
              <a:pathLst>
                <a:path w="21600" h="16206" extrusionOk="0">
                  <a:moveTo>
                    <a:pt x="21600" y="0"/>
                  </a:moveTo>
                  <a:cubicBezTo>
                    <a:pt x="14464" y="21177"/>
                    <a:pt x="7264" y="21600"/>
                    <a:pt x="0" y="1270"/>
                  </a:cubicBezTo>
                </a:path>
              </a:pathLst>
            </a:custGeom>
            <a:ln w="25400">
              <a:solidFill>
                <a:schemeClr val="accent1"/>
              </a:solidFill>
              <a:miter/>
              <a:tailEnd type="triangle"/>
            </a:ln>
          </p:spPr>
          <p:txBody>
            <a:bodyPr/>
            <a:lstStyle/>
            <a:p>
              <a:endParaRPr sz="1800"/>
            </a:p>
          </p:txBody>
        </p:sp>
        <p:sp>
          <p:nvSpPr>
            <p:cNvPr id="17" name="data">
              <a:extLst>
                <a:ext uri="{FF2B5EF4-FFF2-40B4-BE49-F238E27FC236}">
                  <a16:creationId xmlns:a16="http://schemas.microsoft.com/office/drawing/2014/main" id="{328DA776-D6E1-0BB6-9603-9F324C944080}"/>
                </a:ext>
              </a:extLst>
            </p:cNvPr>
            <p:cNvSpPr txBox="1"/>
            <p:nvPr/>
          </p:nvSpPr>
          <p:spPr>
            <a:xfrm>
              <a:off x="5659552" y="4686871"/>
              <a:ext cx="625490"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nSpc>
                  <a:spcPct val="90000"/>
                </a:lnSpc>
                <a:spcBef>
                  <a:spcPts val="1000"/>
                </a:spcBef>
                <a:defRPr sz="2800" i="1">
                  <a:solidFill>
                    <a:srgbClr val="28B395"/>
                  </a:solidFill>
                  <a:latin typeface="Georgia"/>
                  <a:ea typeface="Georgia"/>
                  <a:cs typeface="Georgia"/>
                  <a:sym typeface="Georgia"/>
                </a:defRPr>
              </a:lvl1pPr>
            </a:lstStyle>
            <a:p>
              <a:r>
                <a:rPr sz="2100" dirty="0"/>
                <a:t>data</a:t>
              </a:r>
            </a:p>
          </p:txBody>
        </p:sp>
        <p:sp>
          <p:nvSpPr>
            <p:cNvPr id="18" name="ML model">
              <a:extLst>
                <a:ext uri="{FF2B5EF4-FFF2-40B4-BE49-F238E27FC236}">
                  <a16:creationId xmlns:a16="http://schemas.microsoft.com/office/drawing/2014/main" id="{1AFE947B-5C15-CA6F-0046-8758D9DF38C8}"/>
                </a:ext>
              </a:extLst>
            </p:cNvPr>
            <p:cNvSpPr txBox="1"/>
            <p:nvPr/>
          </p:nvSpPr>
          <p:spPr>
            <a:xfrm>
              <a:off x="5328532" y="5768970"/>
              <a:ext cx="1287530" cy="3831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289" rIns="34289">
              <a:spAutoFit/>
            </a:bodyPr>
            <a:lstStyle>
              <a:lvl1pPr>
                <a:lnSpc>
                  <a:spcPct val="90000"/>
                </a:lnSpc>
                <a:spcBef>
                  <a:spcPts val="1000"/>
                </a:spcBef>
                <a:defRPr sz="2800" i="1">
                  <a:solidFill>
                    <a:srgbClr val="3B7EA1"/>
                  </a:solidFill>
                  <a:latin typeface="Georgia"/>
                  <a:ea typeface="Georgia"/>
                  <a:cs typeface="Georgia"/>
                  <a:sym typeface="Georgia"/>
                </a:defRPr>
              </a:lvl1pPr>
            </a:lstStyle>
            <a:p>
              <a:r>
                <a:rPr sz="2100" dirty="0"/>
                <a:t>ML model</a:t>
              </a:r>
            </a:p>
          </p:txBody>
        </p:sp>
        <p:sp>
          <p:nvSpPr>
            <p:cNvPr id="20" name="Line">
              <a:extLst>
                <a:ext uri="{FF2B5EF4-FFF2-40B4-BE49-F238E27FC236}">
                  <a16:creationId xmlns:a16="http://schemas.microsoft.com/office/drawing/2014/main" id="{487DA318-0529-AFEA-256D-77ED76F4C2A3}"/>
                </a:ext>
              </a:extLst>
            </p:cNvPr>
            <p:cNvSpPr/>
            <p:nvPr/>
          </p:nvSpPr>
          <p:spPr>
            <a:xfrm>
              <a:off x="7394288" y="4225524"/>
              <a:ext cx="454930" cy="466692"/>
            </a:xfrm>
            <a:custGeom>
              <a:avLst/>
              <a:gdLst/>
              <a:ahLst/>
              <a:cxnLst>
                <a:cxn ang="0">
                  <a:pos x="wd2" y="hd2"/>
                </a:cxn>
                <a:cxn ang="5400000">
                  <a:pos x="wd2" y="hd2"/>
                </a:cxn>
                <a:cxn ang="10800000">
                  <a:pos x="wd2" y="hd2"/>
                </a:cxn>
                <a:cxn ang="16200000">
                  <a:pos x="wd2" y="hd2"/>
                </a:cxn>
              </a:cxnLst>
              <a:rect l="0" t="0" r="r" b="b"/>
              <a:pathLst>
                <a:path w="21422" h="21521" extrusionOk="0">
                  <a:moveTo>
                    <a:pt x="1330" y="14667"/>
                  </a:moveTo>
                  <a:cubicBezTo>
                    <a:pt x="689" y="14667"/>
                    <a:pt x="49" y="14667"/>
                    <a:pt x="3" y="14643"/>
                  </a:cubicBezTo>
                  <a:cubicBezTo>
                    <a:pt x="-43" y="14619"/>
                    <a:pt x="506" y="14570"/>
                    <a:pt x="1650" y="14087"/>
                  </a:cubicBezTo>
                  <a:cubicBezTo>
                    <a:pt x="2794" y="13604"/>
                    <a:pt x="4533" y="12686"/>
                    <a:pt x="6455" y="11526"/>
                  </a:cubicBezTo>
                  <a:cubicBezTo>
                    <a:pt x="8377" y="10366"/>
                    <a:pt x="10482" y="8965"/>
                    <a:pt x="12313" y="7443"/>
                  </a:cubicBezTo>
                  <a:cubicBezTo>
                    <a:pt x="14143" y="5921"/>
                    <a:pt x="15699" y="4278"/>
                    <a:pt x="16706" y="3094"/>
                  </a:cubicBezTo>
                  <a:cubicBezTo>
                    <a:pt x="17713" y="1910"/>
                    <a:pt x="18171" y="1185"/>
                    <a:pt x="18399" y="702"/>
                  </a:cubicBezTo>
                  <a:cubicBezTo>
                    <a:pt x="18628" y="219"/>
                    <a:pt x="18628" y="-23"/>
                    <a:pt x="18674" y="1"/>
                  </a:cubicBezTo>
                  <a:cubicBezTo>
                    <a:pt x="18720" y="25"/>
                    <a:pt x="18811" y="315"/>
                    <a:pt x="18949" y="968"/>
                  </a:cubicBezTo>
                  <a:cubicBezTo>
                    <a:pt x="19086" y="1620"/>
                    <a:pt x="19269" y="2635"/>
                    <a:pt x="19589" y="3891"/>
                  </a:cubicBezTo>
                  <a:cubicBezTo>
                    <a:pt x="19910" y="5147"/>
                    <a:pt x="20367" y="6645"/>
                    <a:pt x="20779" y="8168"/>
                  </a:cubicBezTo>
                  <a:cubicBezTo>
                    <a:pt x="21191" y="9690"/>
                    <a:pt x="21557" y="11236"/>
                    <a:pt x="21374" y="12686"/>
                  </a:cubicBezTo>
                  <a:cubicBezTo>
                    <a:pt x="21191" y="14135"/>
                    <a:pt x="20459" y="15488"/>
                    <a:pt x="19223" y="16721"/>
                  </a:cubicBezTo>
                  <a:cubicBezTo>
                    <a:pt x="17988" y="17953"/>
                    <a:pt x="16249" y="19064"/>
                    <a:pt x="15196" y="19717"/>
                  </a:cubicBezTo>
                  <a:cubicBezTo>
                    <a:pt x="14143" y="20369"/>
                    <a:pt x="13777" y="20562"/>
                    <a:pt x="13091" y="20828"/>
                  </a:cubicBezTo>
                  <a:cubicBezTo>
                    <a:pt x="12404" y="21094"/>
                    <a:pt x="11398" y="21432"/>
                    <a:pt x="11215" y="21505"/>
                  </a:cubicBezTo>
                  <a:cubicBezTo>
                    <a:pt x="11032" y="21577"/>
                    <a:pt x="11672" y="21384"/>
                    <a:pt x="12313" y="21190"/>
                  </a:cubicBezTo>
                </a:path>
              </a:pathLst>
            </a:custGeom>
            <a:noFill/>
            <a:ln w="38100" cap="rnd">
              <a:solidFill>
                <a:srgbClr val="F93343"/>
              </a:solidFill>
              <a:prstDash val="solid"/>
              <a:round/>
            </a:ln>
            <a:effectLst/>
          </p:spPr>
          <p:txBody>
            <a:bodyPr wrap="square" lIns="34289" tIns="34289" rIns="34289" bIns="34289" numCol="1" anchor="t">
              <a:noAutofit/>
            </a:bodyPr>
            <a:lstStyle/>
            <a:p>
              <a:endParaRPr sz="1800"/>
            </a:p>
          </p:txBody>
        </p:sp>
        <p:sp>
          <p:nvSpPr>
            <p:cNvPr id="21" name="Line">
              <a:extLst>
                <a:ext uri="{FF2B5EF4-FFF2-40B4-BE49-F238E27FC236}">
                  <a16:creationId xmlns:a16="http://schemas.microsoft.com/office/drawing/2014/main" id="{635589A2-3341-B0A8-213C-B9A3CB14C172}"/>
                </a:ext>
              </a:extLst>
            </p:cNvPr>
            <p:cNvSpPr/>
            <p:nvPr/>
          </p:nvSpPr>
          <p:spPr>
            <a:xfrm>
              <a:off x="6632020" y="4325921"/>
              <a:ext cx="541495" cy="383182"/>
            </a:xfrm>
            <a:custGeom>
              <a:avLst/>
              <a:gdLst/>
              <a:ahLst/>
              <a:cxnLst>
                <a:cxn ang="0">
                  <a:pos x="wd2" y="hd2"/>
                </a:cxn>
                <a:cxn ang="5400000">
                  <a:pos x="wd2" y="hd2"/>
                </a:cxn>
                <a:cxn ang="10800000">
                  <a:pos x="wd2" y="hd2"/>
                </a:cxn>
                <a:cxn ang="16200000">
                  <a:pos x="wd2" y="hd2"/>
                </a:cxn>
              </a:cxnLst>
              <a:rect l="0" t="0" r="r" b="b"/>
              <a:pathLst>
                <a:path w="21528" h="21450" extrusionOk="0">
                  <a:moveTo>
                    <a:pt x="21528" y="9747"/>
                  </a:moveTo>
                  <a:cubicBezTo>
                    <a:pt x="20628" y="9894"/>
                    <a:pt x="19728" y="10041"/>
                    <a:pt x="18746" y="10114"/>
                  </a:cubicBezTo>
                  <a:cubicBezTo>
                    <a:pt x="17764" y="10188"/>
                    <a:pt x="16701" y="10188"/>
                    <a:pt x="15146" y="9698"/>
                  </a:cubicBezTo>
                  <a:cubicBezTo>
                    <a:pt x="13592" y="9208"/>
                    <a:pt x="11546" y="8229"/>
                    <a:pt x="9583" y="6882"/>
                  </a:cubicBezTo>
                  <a:cubicBezTo>
                    <a:pt x="7619" y="5535"/>
                    <a:pt x="5737" y="3820"/>
                    <a:pt x="4428" y="2694"/>
                  </a:cubicBezTo>
                  <a:cubicBezTo>
                    <a:pt x="3119" y="1567"/>
                    <a:pt x="2383" y="1029"/>
                    <a:pt x="1728" y="637"/>
                  </a:cubicBezTo>
                  <a:cubicBezTo>
                    <a:pt x="1073" y="245"/>
                    <a:pt x="501" y="0"/>
                    <a:pt x="214" y="0"/>
                  </a:cubicBezTo>
                  <a:cubicBezTo>
                    <a:pt x="-72" y="0"/>
                    <a:pt x="-72" y="245"/>
                    <a:pt x="214" y="955"/>
                  </a:cubicBezTo>
                  <a:cubicBezTo>
                    <a:pt x="501" y="1665"/>
                    <a:pt x="1073" y="2841"/>
                    <a:pt x="1851" y="4335"/>
                  </a:cubicBezTo>
                  <a:cubicBezTo>
                    <a:pt x="2628" y="5829"/>
                    <a:pt x="3610" y="7641"/>
                    <a:pt x="4551" y="9478"/>
                  </a:cubicBezTo>
                  <a:cubicBezTo>
                    <a:pt x="5492" y="11314"/>
                    <a:pt x="6392" y="13176"/>
                    <a:pt x="7496" y="14816"/>
                  </a:cubicBezTo>
                  <a:cubicBezTo>
                    <a:pt x="8601" y="16457"/>
                    <a:pt x="9910" y="17878"/>
                    <a:pt x="11669" y="19004"/>
                  </a:cubicBezTo>
                  <a:cubicBezTo>
                    <a:pt x="13428" y="20131"/>
                    <a:pt x="15637" y="20963"/>
                    <a:pt x="17314" y="21282"/>
                  </a:cubicBezTo>
                  <a:cubicBezTo>
                    <a:pt x="18992" y="21600"/>
                    <a:pt x="20137" y="21404"/>
                    <a:pt x="21283" y="21208"/>
                  </a:cubicBezTo>
                </a:path>
              </a:pathLst>
            </a:custGeom>
            <a:noFill/>
            <a:ln w="38100" cap="rnd">
              <a:solidFill>
                <a:srgbClr val="F93343"/>
              </a:solidFill>
              <a:prstDash val="solid"/>
              <a:round/>
            </a:ln>
            <a:effectLst/>
          </p:spPr>
          <p:txBody>
            <a:bodyPr wrap="square" lIns="34289" tIns="34289" rIns="34289" bIns="34289" numCol="1" anchor="t">
              <a:noAutofit/>
            </a:bodyPr>
            <a:lstStyle/>
            <a:p>
              <a:endParaRPr sz="1800"/>
            </a:p>
          </p:txBody>
        </p:sp>
      </p:grpSp>
    </p:spTree>
    <p:extLst>
      <p:ext uri="{BB962C8B-B14F-4D97-AF65-F5344CB8AC3E}">
        <p14:creationId xmlns:p14="http://schemas.microsoft.com/office/powerpoint/2010/main" val="368747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solidFill>
                  <a:schemeClr val="accent1"/>
                </a:solidFill>
              </a:rPr>
              <a:t>Bank provides training data (no poisoning)</a:t>
            </a:r>
            <a:endParaRPr lang="en-US" sz="2400" dirty="0">
              <a:solidFill>
                <a:schemeClr val="accent1"/>
              </a:solidFill>
            </a:endParaRPr>
          </a:p>
        </p:txBody>
      </p:sp>
      <p:pic>
        <p:nvPicPr>
          <p:cNvPr id="2050" name="Picture 2" descr="Bank free icon">
            <a:extLst>
              <a:ext uri="{FF2B5EF4-FFF2-40B4-BE49-F238E27FC236}">
                <a16:creationId xmlns:a16="http://schemas.microsoft.com/office/drawing/2014/main" id="{2B3C2D0E-8A77-B97F-71E8-390AF41A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572" y="3244278"/>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8BD1BD-CA58-7D4F-0B3E-B60BE8215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881" y="3134844"/>
            <a:ext cx="1153539" cy="10268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con&#10;&#10;Description automatically generated with low confidence">
            <a:extLst>
              <a:ext uri="{FF2B5EF4-FFF2-40B4-BE49-F238E27FC236}">
                <a16:creationId xmlns:a16="http://schemas.microsoft.com/office/drawing/2014/main" id="{2F4DE9BA-617D-9A5E-AE93-EAF493CCEC28}"/>
              </a:ext>
            </a:extLst>
          </p:cNvPr>
          <p:cNvPicPr>
            <a:picLocks noChangeAspect="1"/>
          </p:cNvPicPr>
          <p:nvPr/>
        </p:nvPicPr>
        <p:blipFill>
          <a:blip r:embed="rId5"/>
          <a:stretch>
            <a:fillRect/>
          </a:stretch>
        </p:blipFill>
        <p:spPr>
          <a:xfrm>
            <a:off x="2971488" y="2922056"/>
            <a:ext cx="261806" cy="322222"/>
          </a:xfrm>
          <a:prstGeom prst="rect">
            <a:avLst/>
          </a:prstGeom>
        </p:spPr>
      </p:pic>
      <p:pic>
        <p:nvPicPr>
          <p:cNvPr id="10" name="Picture 9" descr="Icon&#10;&#10;Description automatically generated">
            <a:extLst>
              <a:ext uri="{FF2B5EF4-FFF2-40B4-BE49-F238E27FC236}">
                <a16:creationId xmlns:a16="http://schemas.microsoft.com/office/drawing/2014/main" id="{955A36AF-4763-8489-FFA9-6B3AB5954BA3}"/>
              </a:ext>
            </a:extLst>
          </p:cNvPr>
          <p:cNvPicPr>
            <a:picLocks noChangeAspect="1"/>
          </p:cNvPicPr>
          <p:nvPr/>
        </p:nvPicPr>
        <p:blipFill>
          <a:blip r:embed="rId6"/>
          <a:stretch>
            <a:fillRect/>
          </a:stretch>
        </p:blipFill>
        <p:spPr>
          <a:xfrm>
            <a:off x="3282116" y="2922055"/>
            <a:ext cx="261806" cy="322223"/>
          </a:xfrm>
          <a:prstGeom prst="rect">
            <a:avLst/>
          </a:prstGeom>
        </p:spPr>
      </p:pic>
      <p:sp>
        <p:nvSpPr>
          <p:cNvPr id="4" name="Arrow: Right 3">
            <a:extLst>
              <a:ext uri="{FF2B5EF4-FFF2-40B4-BE49-F238E27FC236}">
                <a16:creationId xmlns:a16="http://schemas.microsoft.com/office/drawing/2014/main" id="{23BDC515-2000-BEC2-8A52-CDA37EC49C4C}"/>
              </a:ext>
            </a:extLst>
          </p:cNvPr>
          <p:cNvSpPr/>
          <p:nvPr/>
        </p:nvSpPr>
        <p:spPr>
          <a:xfrm>
            <a:off x="2960483" y="3244278"/>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3" name="Picture 12" descr="Icon&#10;&#10;Description automatically generated">
            <a:extLst>
              <a:ext uri="{FF2B5EF4-FFF2-40B4-BE49-F238E27FC236}">
                <a16:creationId xmlns:a16="http://schemas.microsoft.com/office/drawing/2014/main" id="{04B230D9-B07E-4CB1-5D20-46FA2085AFE1}"/>
              </a:ext>
            </a:extLst>
          </p:cNvPr>
          <p:cNvPicPr>
            <a:picLocks noChangeAspect="1"/>
          </p:cNvPicPr>
          <p:nvPr/>
        </p:nvPicPr>
        <p:blipFill>
          <a:blip r:embed="rId6"/>
          <a:stretch>
            <a:fillRect/>
          </a:stretch>
        </p:blipFill>
        <p:spPr>
          <a:xfrm>
            <a:off x="4814069" y="2922055"/>
            <a:ext cx="261806" cy="322223"/>
          </a:xfrm>
          <a:prstGeom prst="rect">
            <a:avLst/>
          </a:prstGeom>
        </p:spPr>
      </p:pic>
      <p:pic>
        <p:nvPicPr>
          <p:cNvPr id="14" name="Picture 13" descr="Icon&#10;&#10;Description automatically generated">
            <a:extLst>
              <a:ext uri="{FF2B5EF4-FFF2-40B4-BE49-F238E27FC236}">
                <a16:creationId xmlns:a16="http://schemas.microsoft.com/office/drawing/2014/main" id="{44DA629C-ABDB-A1D1-88C1-D1E656E7951E}"/>
              </a:ext>
            </a:extLst>
          </p:cNvPr>
          <p:cNvPicPr>
            <a:picLocks noChangeAspect="1"/>
          </p:cNvPicPr>
          <p:nvPr/>
        </p:nvPicPr>
        <p:blipFill>
          <a:blip r:embed="rId6"/>
          <a:stretch>
            <a:fillRect/>
          </a:stretch>
        </p:blipFill>
        <p:spPr>
          <a:xfrm>
            <a:off x="4197069" y="2923494"/>
            <a:ext cx="261806" cy="322223"/>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1FE87D85-E5B5-9BD2-6F29-9A785974C9A5}"/>
              </a:ext>
            </a:extLst>
          </p:cNvPr>
          <p:cNvPicPr>
            <a:picLocks noChangeAspect="1"/>
          </p:cNvPicPr>
          <p:nvPr/>
        </p:nvPicPr>
        <p:blipFill>
          <a:blip r:embed="rId5"/>
          <a:stretch>
            <a:fillRect/>
          </a:stretch>
        </p:blipFill>
        <p:spPr>
          <a:xfrm>
            <a:off x="3588629" y="2922055"/>
            <a:ext cx="261806" cy="322222"/>
          </a:xfrm>
          <a:prstGeom prst="rect">
            <a:avLst/>
          </a:prstGeom>
        </p:spPr>
      </p:pic>
      <p:pic>
        <p:nvPicPr>
          <p:cNvPr id="17" name="Picture 16" descr="Icon&#10;&#10;Description automatically generated with low confidence">
            <a:extLst>
              <a:ext uri="{FF2B5EF4-FFF2-40B4-BE49-F238E27FC236}">
                <a16:creationId xmlns:a16="http://schemas.microsoft.com/office/drawing/2014/main" id="{22F2D041-9EAE-0D1A-318B-CD606A259E92}"/>
              </a:ext>
            </a:extLst>
          </p:cNvPr>
          <p:cNvPicPr>
            <a:picLocks noChangeAspect="1"/>
          </p:cNvPicPr>
          <p:nvPr/>
        </p:nvPicPr>
        <p:blipFill>
          <a:blip r:embed="rId5"/>
          <a:stretch>
            <a:fillRect/>
          </a:stretch>
        </p:blipFill>
        <p:spPr>
          <a:xfrm>
            <a:off x="4506977" y="2922055"/>
            <a:ext cx="261806" cy="322222"/>
          </a:xfrm>
          <a:prstGeom prst="rect">
            <a:avLst/>
          </a:prstGeom>
        </p:spPr>
      </p:pic>
      <p:pic>
        <p:nvPicPr>
          <p:cNvPr id="18" name="Picture 17" descr="Icon&#10;&#10;Description automatically generated">
            <a:extLst>
              <a:ext uri="{FF2B5EF4-FFF2-40B4-BE49-F238E27FC236}">
                <a16:creationId xmlns:a16="http://schemas.microsoft.com/office/drawing/2014/main" id="{2AE5F5EF-3E3F-5FCE-3ADB-FBB9C7A3E7A2}"/>
              </a:ext>
            </a:extLst>
          </p:cNvPr>
          <p:cNvPicPr>
            <a:picLocks noChangeAspect="1"/>
          </p:cNvPicPr>
          <p:nvPr/>
        </p:nvPicPr>
        <p:blipFill>
          <a:blip r:embed="rId6"/>
          <a:stretch>
            <a:fillRect/>
          </a:stretch>
        </p:blipFill>
        <p:spPr>
          <a:xfrm>
            <a:off x="3895142" y="2922669"/>
            <a:ext cx="261806" cy="322223"/>
          </a:xfrm>
          <a:prstGeom prst="rect">
            <a:avLst/>
          </a:prstGeom>
        </p:spPr>
      </p:pic>
    </p:spTree>
    <p:extLst>
      <p:ext uri="{BB962C8B-B14F-4D97-AF65-F5344CB8AC3E}">
        <p14:creationId xmlns:p14="http://schemas.microsoft.com/office/powerpoint/2010/main" val="2367653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28650" y="120197"/>
            <a:ext cx="8515350" cy="1325563"/>
          </a:xfrm>
        </p:spPr>
        <p:txBody>
          <a:bodyPr/>
          <a:lstStyle/>
          <a:p>
            <a:r>
              <a:rPr lang="en-US" dirty="0">
                <a:solidFill>
                  <a:schemeClr val="accent1"/>
                </a:solidFill>
              </a:rPr>
              <a:t>Receives trained model to use for future loans</a:t>
            </a:r>
            <a:endParaRPr lang="en-US" sz="2400" dirty="0">
              <a:solidFill>
                <a:schemeClr val="accent1"/>
              </a:solidFill>
            </a:endParaRPr>
          </a:p>
        </p:txBody>
      </p:sp>
      <p:pic>
        <p:nvPicPr>
          <p:cNvPr id="2050" name="Picture 2" descr="Bank free icon">
            <a:extLst>
              <a:ext uri="{FF2B5EF4-FFF2-40B4-BE49-F238E27FC236}">
                <a16:creationId xmlns:a16="http://schemas.microsoft.com/office/drawing/2014/main" id="{2B3C2D0E-8A77-B97F-71E8-390AF41A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572" y="3244278"/>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8BD1BD-CA58-7D4F-0B3E-B60BE8215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881" y="3134844"/>
            <a:ext cx="1153539" cy="10268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3BDC515-2000-BEC2-8A52-CDA37EC49C4C}"/>
              </a:ext>
            </a:extLst>
          </p:cNvPr>
          <p:cNvSpPr/>
          <p:nvPr/>
        </p:nvSpPr>
        <p:spPr>
          <a:xfrm>
            <a:off x="2960483" y="3244278"/>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Arrow: Right 8">
            <a:extLst>
              <a:ext uri="{FF2B5EF4-FFF2-40B4-BE49-F238E27FC236}">
                <a16:creationId xmlns:a16="http://schemas.microsoft.com/office/drawing/2014/main" id="{F0CCD79A-DD0F-6E02-8404-0474B16AA634}"/>
              </a:ext>
            </a:extLst>
          </p:cNvPr>
          <p:cNvSpPr/>
          <p:nvPr/>
        </p:nvSpPr>
        <p:spPr>
          <a:xfrm rot="10800000">
            <a:off x="2910975" y="3785793"/>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0" name="Picture 9" descr="Icon&#10;&#10;Description automatically generated with low confidence">
            <a:extLst>
              <a:ext uri="{FF2B5EF4-FFF2-40B4-BE49-F238E27FC236}">
                <a16:creationId xmlns:a16="http://schemas.microsoft.com/office/drawing/2014/main" id="{0A91679F-62C2-EF5B-A376-A1B2A4149895}"/>
              </a:ext>
            </a:extLst>
          </p:cNvPr>
          <p:cNvPicPr>
            <a:picLocks noChangeAspect="1"/>
          </p:cNvPicPr>
          <p:nvPr/>
        </p:nvPicPr>
        <p:blipFill>
          <a:blip r:embed="rId5"/>
          <a:stretch>
            <a:fillRect/>
          </a:stretch>
        </p:blipFill>
        <p:spPr>
          <a:xfrm>
            <a:off x="2971488" y="2922056"/>
            <a:ext cx="261806" cy="322222"/>
          </a:xfrm>
          <a:prstGeom prst="rect">
            <a:avLst/>
          </a:prstGeom>
        </p:spPr>
      </p:pic>
      <p:pic>
        <p:nvPicPr>
          <p:cNvPr id="11" name="Picture 10" descr="Icon&#10;&#10;Description automatically generated">
            <a:extLst>
              <a:ext uri="{FF2B5EF4-FFF2-40B4-BE49-F238E27FC236}">
                <a16:creationId xmlns:a16="http://schemas.microsoft.com/office/drawing/2014/main" id="{A597A516-BF7B-0946-0A85-9A79B0DF7C2D}"/>
              </a:ext>
            </a:extLst>
          </p:cNvPr>
          <p:cNvPicPr>
            <a:picLocks noChangeAspect="1"/>
          </p:cNvPicPr>
          <p:nvPr/>
        </p:nvPicPr>
        <p:blipFill>
          <a:blip r:embed="rId6"/>
          <a:stretch>
            <a:fillRect/>
          </a:stretch>
        </p:blipFill>
        <p:spPr>
          <a:xfrm>
            <a:off x="3282116" y="2922055"/>
            <a:ext cx="261806" cy="322223"/>
          </a:xfrm>
          <a:prstGeom prst="rect">
            <a:avLst/>
          </a:prstGeom>
        </p:spPr>
      </p:pic>
      <p:pic>
        <p:nvPicPr>
          <p:cNvPr id="12" name="Picture 11" descr="Icon&#10;&#10;Description automatically generated">
            <a:extLst>
              <a:ext uri="{FF2B5EF4-FFF2-40B4-BE49-F238E27FC236}">
                <a16:creationId xmlns:a16="http://schemas.microsoft.com/office/drawing/2014/main" id="{DCE85532-E3B1-1D2B-FD64-5ABA03317E69}"/>
              </a:ext>
            </a:extLst>
          </p:cNvPr>
          <p:cNvPicPr>
            <a:picLocks noChangeAspect="1"/>
          </p:cNvPicPr>
          <p:nvPr/>
        </p:nvPicPr>
        <p:blipFill>
          <a:blip r:embed="rId6"/>
          <a:stretch>
            <a:fillRect/>
          </a:stretch>
        </p:blipFill>
        <p:spPr>
          <a:xfrm>
            <a:off x="4814069" y="2922055"/>
            <a:ext cx="261806" cy="322223"/>
          </a:xfrm>
          <a:prstGeom prst="rect">
            <a:avLst/>
          </a:prstGeom>
        </p:spPr>
      </p:pic>
      <p:pic>
        <p:nvPicPr>
          <p:cNvPr id="13" name="Picture 12" descr="Icon&#10;&#10;Description automatically generated">
            <a:extLst>
              <a:ext uri="{FF2B5EF4-FFF2-40B4-BE49-F238E27FC236}">
                <a16:creationId xmlns:a16="http://schemas.microsoft.com/office/drawing/2014/main" id="{CF243E2B-CE15-9F99-C7C4-56870894310E}"/>
              </a:ext>
            </a:extLst>
          </p:cNvPr>
          <p:cNvPicPr>
            <a:picLocks noChangeAspect="1"/>
          </p:cNvPicPr>
          <p:nvPr/>
        </p:nvPicPr>
        <p:blipFill>
          <a:blip r:embed="rId6"/>
          <a:stretch>
            <a:fillRect/>
          </a:stretch>
        </p:blipFill>
        <p:spPr>
          <a:xfrm>
            <a:off x="4197069" y="2923494"/>
            <a:ext cx="261806" cy="322223"/>
          </a:xfrm>
          <a:prstGeom prst="rect">
            <a:avLst/>
          </a:prstGeom>
        </p:spPr>
      </p:pic>
      <p:pic>
        <p:nvPicPr>
          <p:cNvPr id="14" name="Picture 13" descr="Icon&#10;&#10;Description automatically generated with low confidence">
            <a:extLst>
              <a:ext uri="{FF2B5EF4-FFF2-40B4-BE49-F238E27FC236}">
                <a16:creationId xmlns:a16="http://schemas.microsoft.com/office/drawing/2014/main" id="{9F2CFDAF-AB8C-BAA7-185C-C1ACEF4D1C24}"/>
              </a:ext>
            </a:extLst>
          </p:cNvPr>
          <p:cNvPicPr>
            <a:picLocks noChangeAspect="1"/>
          </p:cNvPicPr>
          <p:nvPr/>
        </p:nvPicPr>
        <p:blipFill>
          <a:blip r:embed="rId5"/>
          <a:stretch>
            <a:fillRect/>
          </a:stretch>
        </p:blipFill>
        <p:spPr>
          <a:xfrm>
            <a:off x="3588629" y="2922055"/>
            <a:ext cx="261806" cy="322222"/>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DC3968BC-B30E-C023-3776-FAFB223FCC55}"/>
              </a:ext>
            </a:extLst>
          </p:cNvPr>
          <p:cNvPicPr>
            <a:picLocks noChangeAspect="1"/>
          </p:cNvPicPr>
          <p:nvPr/>
        </p:nvPicPr>
        <p:blipFill>
          <a:blip r:embed="rId5"/>
          <a:stretch>
            <a:fillRect/>
          </a:stretch>
        </p:blipFill>
        <p:spPr>
          <a:xfrm>
            <a:off x="4506977" y="2922055"/>
            <a:ext cx="261806" cy="322222"/>
          </a:xfrm>
          <a:prstGeom prst="rect">
            <a:avLst/>
          </a:prstGeom>
        </p:spPr>
      </p:pic>
      <p:pic>
        <p:nvPicPr>
          <p:cNvPr id="17" name="Picture 16" descr="Icon&#10;&#10;Description automatically generated">
            <a:extLst>
              <a:ext uri="{FF2B5EF4-FFF2-40B4-BE49-F238E27FC236}">
                <a16:creationId xmlns:a16="http://schemas.microsoft.com/office/drawing/2014/main" id="{15ED136A-CEC3-98D2-9DF7-634B8CE8EE35}"/>
              </a:ext>
            </a:extLst>
          </p:cNvPr>
          <p:cNvPicPr>
            <a:picLocks noChangeAspect="1"/>
          </p:cNvPicPr>
          <p:nvPr/>
        </p:nvPicPr>
        <p:blipFill>
          <a:blip r:embed="rId6"/>
          <a:stretch>
            <a:fillRect/>
          </a:stretch>
        </p:blipFill>
        <p:spPr>
          <a:xfrm>
            <a:off x="3895142" y="2922669"/>
            <a:ext cx="261806" cy="322223"/>
          </a:xfrm>
          <a:prstGeom prst="rect">
            <a:avLst/>
          </a:prstGeom>
        </p:spPr>
      </p:pic>
      <p:pic>
        <p:nvPicPr>
          <p:cNvPr id="8196" name="Picture 4" descr="Machine Learning Icons Set Collection Mechanism Stock Vector ">
            <a:extLst>
              <a:ext uri="{FF2B5EF4-FFF2-40B4-BE49-F238E27FC236}">
                <a16:creationId xmlns:a16="http://schemas.microsoft.com/office/drawing/2014/main" id="{16C566A7-9F03-2091-DC7E-617159068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9311" y="4131524"/>
            <a:ext cx="910724" cy="91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157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E3AF807-B936-0E97-5736-D0E9D7C5933E}"/>
              </a:ext>
            </a:extLst>
          </p:cNvPr>
          <p:cNvGrpSpPr/>
          <p:nvPr/>
        </p:nvGrpSpPr>
        <p:grpSpPr>
          <a:xfrm>
            <a:off x="485664" y="2270981"/>
            <a:ext cx="8125738" cy="2129347"/>
            <a:chOff x="1012682" y="1618900"/>
            <a:chExt cx="10437140" cy="1429616"/>
          </a:xfrm>
        </p:grpSpPr>
        <p:pic>
          <p:nvPicPr>
            <p:cNvPr id="17" name="Picture 16">
              <a:extLst>
                <a:ext uri="{FF2B5EF4-FFF2-40B4-BE49-F238E27FC236}">
                  <a16:creationId xmlns:a16="http://schemas.microsoft.com/office/drawing/2014/main" id="{423CFA5D-915B-5691-3691-CA745267AC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9822" y="1618900"/>
              <a:ext cx="2520000" cy="1408787"/>
            </a:xfrm>
            <a:prstGeom prst="rect">
              <a:avLst/>
            </a:prstGeom>
          </p:spPr>
        </p:pic>
        <p:pic>
          <p:nvPicPr>
            <p:cNvPr id="18" name="Picture 17" descr="digital-currency1.jpg">
              <a:extLst>
                <a:ext uri="{FF2B5EF4-FFF2-40B4-BE49-F238E27FC236}">
                  <a16:creationId xmlns:a16="http://schemas.microsoft.com/office/drawing/2014/main" id="{C49081EE-B655-9D4F-2128-D27D55524746}"/>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3651729" y="1628828"/>
              <a:ext cx="2520000" cy="1418400"/>
            </a:xfrm>
            <a:prstGeom prst="rect">
              <a:avLst/>
            </a:prstGeom>
          </p:spPr>
        </p:pic>
        <p:pic>
          <p:nvPicPr>
            <p:cNvPr id="19" name="Picture 18" descr="cloud.jpg">
              <a:extLst>
                <a:ext uri="{FF2B5EF4-FFF2-40B4-BE49-F238E27FC236}">
                  <a16:creationId xmlns:a16="http://schemas.microsoft.com/office/drawing/2014/main" id="{71CC0CE0-2B35-2DA3-9202-7416DDD44C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0776" y="1629850"/>
              <a:ext cx="2520000" cy="1418666"/>
            </a:xfrm>
            <a:prstGeom prst="rect">
              <a:avLst/>
            </a:prstGeom>
          </p:spPr>
        </p:pic>
        <p:pic>
          <p:nvPicPr>
            <p:cNvPr id="20" name="Picture 19">
              <a:extLst>
                <a:ext uri="{FF2B5EF4-FFF2-40B4-BE49-F238E27FC236}">
                  <a16:creationId xmlns:a16="http://schemas.microsoft.com/office/drawing/2014/main" id="{3DB0CEEC-CF95-8765-029E-A67C7D196A1D}"/>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1012682" y="1628828"/>
              <a:ext cx="2520000" cy="1418400"/>
            </a:xfrm>
            <a:prstGeom prst="rect">
              <a:avLst/>
            </a:prstGeom>
          </p:spPr>
        </p:pic>
      </p:grpSp>
      <p:sp>
        <p:nvSpPr>
          <p:cNvPr id="5" name="Title 21">
            <a:extLst>
              <a:ext uri="{FF2B5EF4-FFF2-40B4-BE49-F238E27FC236}">
                <a16:creationId xmlns:a16="http://schemas.microsoft.com/office/drawing/2014/main" id="{6A48250E-AC70-5CA0-0218-23373A0CC0E5}"/>
              </a:ext>
            </a:extLst>
          </p:cNvPr>
          <p:cNvSpPr txBox="1">
            <a:spLocks/>
          </p:cNvSpPr>
          <p:nvPr/>
        </p:nvSpPr>
        <p:spPr>
          <a:xfrm>
            <a:off x="532598" y="498764"/>
            <a:ext cx="8515350" cy="1887681"/>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fontAlgn="auto">
              <a:spcAft>
                <a:spcPts val="0"/>
              </a:spcAft>
            </a:pPr>
            <a:r>
              <a:rPr lang="en-IL" sz="4000" dirty="0">
                <a:solidFill>
                  <a:schemeClr val="accent1"/>
                </a:solidFill>
                <a:latin typeface="+mn-lt"/>
              </a:rPr>
              <a:t>Enable </a:t>
            </a:r>
            <a:r>
              <a:rPr lang="en-IL" sz="4000" b="1" dirty="0">
                <a:solidFill>
                  <a:schemeClr val="accent1"/>
                </a:solidFill>
                <a:latin typeface="+mn-lt"/>
              </a:rPr>
              <a:t>TRUST</a:t>
            </a:r>
            <a:r>
              <a:rPr lang="en-IL" sz="4000" dirty="0">
                <a:solidFill>
                  <a:schemeClr val="accent1"/>
                </a:solidFill>
                <a:latin typeface="+mn-lt"/>
              </a:rPr>
              <a:t> in technology </a:t>
            </a:r>
          </a:p>
          <a:p>
            <a:pPr fontAlgn="auto">
              <a:spcAft>
                <a:spcPts val="0"/>
              </a:spcAft>
            </a:pPr>
            <a:r>
              <a:rPr lang="en-US" sz="4000" dirty="0">
                <a:solidFill>
                  <a:schemeClr val="accent1"/>
                </a:solidFill>
                <a:latin typeface="+mn-lt"/>
              </a:rPr>
              <a:t>E</a:t>
            </a:r>
            <a:r>
              <a:rPr lang="en-IL" sz="4000" dirty="0">
                <a:solidFill>
                  <a:schemeClr val="accent1"/>
                </a:solidFill>
                <a:latin typeface="+mn-lt"/>
              </a:rPr>
              <a:t>ven when </a:t>
            </a:r>
            <a:r>
              <a:rPr lang="en-IL" sz="4000" b="1" dirty="0">
                <a:solidFill>
                  <a:schemeClr val="accent1"/>
                </a:solidFill>
                <a:latin typeface="+mn-lt"/>
              </a:rPr>
              <a:t>adversaries</a:t>
            </a:r>
            <a:r>
              <a:rPr lang="en-IL" sz="4000" dirty="0">
                <a:solidFill>
                  <a:schemeClr val="accent1"/>
                </a:solidFill>
                <a:latin typeface="+mn-lt"/>
              </a:rPr>
              <a:t> </a:t>
            </a:r>
            <a:r>
              <a:rPr lang="en-IL" sz="4000">
                <a:solidFill>
                  <a:schemeClr val="accent1"/>
                </a:solidFill>
                <a:latin typeface="+mn-lt"/>
              </a:rPr>
              <a:t>are present</a:t>
            </a:r>
            <a:br>
              <a:rPr lang="en-IL" sz="4000">
                <a:solidFill>
                  <a:schemeClr val="accent1"/>
                </a:solidFill>
                <a:latin typeface="+mn-lt"/>
              </a:rPr>
            </a:br>
            <a:endParaRPr lang="en-US" sz="4000" dirty="0">
              <a:solidFill>
                <a:schemeClr val="accent1"/>
              </a:solidFill>
            </a:endParaRPr>
          </a:p>
        </p:txBody>
      </p:sp>
      <p:sp>
        <p:nvSpPr>
          <p:cNvPr id="2" name="Content Placeholder 2">
            <a:extLst>
              <a:ext uri="{FF2B5EF4-FFF2-40B4-BE49-F238E27FC236}">
                <a16:creationId xmlns:a16="http://schemas.microsoft.com/office/drawing/2014/main" id="{E4733C2F-8CA3-F698-C2A7-29059BB1C617}"/>
              </a:ext>
            </a:extLst>
          </p:cNvPr>
          <p:cNvSpPr txBox="1">
            <a:spLocks/>
          </p:cNvSpPr>
          <p:nvPr/>
        </p:nvSpPr>
        <p:spPr>
          <a:xfrm>
            <a:off x="532598" y="5007778"/>
            <a:ext cx="8515350" cy="133091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algn="l" fontAlgn="auto">
              <a:spcAft>
                <a:spcPts val="0"/>
              </a:spcAft>
            </a:pPr>
            <a:r>
              <a:rPr lang="en-IL" sz="2400" dirty="0">
                <a:solidFill>
                  <a:schemeClr val="accent1"/>
                </a:solidFill>
              </a:rPr>
              <a:t>Arsenal of Tools:</a:t>
            </a:r>
            <a:r>
              <a:rPr lang="en-IL" sz="2400" dirty="0"/>
              <a:t> Public-Key Encryption, Digital Signatures</a:t>
            </a:r>
            <a:r>
              <a:rPr lang="en-IL" sz="2400"/>
              <a:t>, </a:t>
            </a:r>
            <a:br>
              <a:rPr lang="en-US" sz="2400" dirty="0"/>
            </a:br>
            <a:r>
              <a:rPr lang="en-IL" sz="2400"/>
              <a:t>Zero-Knowledge </a:t>
            </a:r>
            <a:r>
              <a:rPr lang="en-IL" sz="2400" dirty="0"/>
              <a:t>Proofs, Secure Collaboration, Homomorphic encryption, Public Ledgers, Program Obfuscation. </a:t>
            </a:r>
          </a:p>
        </p:txBody>
      </p:sp>
    </p:spTree>
    <p:extLst>
      <p:ext uri="{BB962C8B-B14F-4D97-AF65-F5344CB8AC3E}">
        <p14:creationId xmlns:p14="http://schemas.microsoft.com/office/powerpoint/2010/main" val="38099057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solidFill>
                  <a:schemeClr val="accent1"/>
                </a:solidFill>
              </a:rPr>
              <a:t>Trained model decides fate of future loans</a:t>
            </a:r>
            <a:endParaRPr lang="en-US" sz="2400" dirty="0">
              <a:solidFill>
                <a:schemeClr val="accent1"/>
              </a:solidFill>
            </a:endParaRPr>
          </a:p>
        </p:txBody>
      </p:sp>
      <p:pic>
        <p:nvPicPr>
          <p:cNvPr id="2050" name="Picture 2" descr="Bank free icon">
            <a:extLst>
              <a:ext uri="{FF2B5EF4-FFF2-40B4-BE49-F238E27FC236}">
                <a16:creationId xmlns:a16="http://schemas.microsoft.com/office/drawing/2014/main" id="{2B3C2D0E-8A77-B97F-71E8-390AF41A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572" y="3244278"/>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8BD1BD-CA58-7D4F-0B3E-B60BE8215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881" y="3134844"/>
            <a:ext cx="1153539" cy="10268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3BDC515-2000-BEC2-8A52-CDA37EC49C4C}"/>
              </a:ext>
            </a:extLst>
          </p:cNvPr>
          <p:cNvSpPr/>
          <p:nvPr/>
        </p:nvSpPr>
        <p:spPr>
          <a:xfrm>
            <a:off x="2960483" y="3244278"/>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Arrow: Right 8">
            <a:extLst>
              <a:ext uri="{FF2B5EF4-FFF2-40B4-BE49-F238E27FC236}">
                <a16:creationId xmlns:a16="http://schemas.microsoft.com/office/drawing/2014/main" id="{F0CCD79A-DD0F-6E02-8404-0474B16AA634}"/>
              </a:ext>
            </a:extLst>
          </p:cNvPr>
          <p:cNvSpPr/>
          <p:nvPr/>
        </p:nvSpPr>
        <p:spPr>
          <a:xfrm rot="10800000">
            <a:off x="2910975" y="3785793"/>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0" name="Picture 9" descr="Icon&#10;&#10;Description automatically generated with low confidence">
            <a:extLst>
              <a:ext uri="{FF2B5EF4-FFF2-40B4-BE49-F238E27FC236}">
                <a16:creationId xmlns:a16="http://schemas.microsoft.com/office/drawing/2014/main" id="{0A91679F-62C2-EF5B-A376-A1B2A4149895}"/>
              </a:ext>
            </a:extLst>
          </p:cNvPr>
          <p:cNvPicPr>
            <a:picLocks noChangeAspect="1"/>
          </p:cNvPicPr>
          <p:nvPr/>
        </p:nvPicPr>
        <p:blipFill>
          <a:blip r:embed="rId5"/>
          <a:stretch>
            <a:fillRect/>
          </a:stretch>
        </p:blipFill>
        <p:spPr>
          <a:xfrm>
            <a:off x="2971488" y="2922056"/>
            <a:ext cx="261806" cy="322222"/>
          </a:xfrm>
          <a:prstGeom prst="rect">
            <a:avLst/>
          </a:prstGeom>
        </p:spPr>
      </p:pic>
      <p:pic>
        <p:nvPicPr>
          <p:cNvPr id="11" name="Picture 10" descr="Icon&#10;&#10;Description automatically generated">
            <a:extLst>
              <a:ext uri="{FF2B5EF4-FFF2-40B4-BE49-F238E27FC236}">
                <a16:creationId xmlns:a16="http://schemas.microsoft.com/office/drawing/2014/main" id="{A597A516-BF7B-0946-0A85-9A79B0DF7C2D}"/>
              </a:ext>
            </a:extLst>
          </p:cNvPr>
          <p:cNvPicPr>
            <a:picLocks noChangeAspect="1"/>
          </p:cNvPicPr>
          <p:nvPr/>
        </p:nvPicPr>
        <p:blipFill>
          <a:blip r:embed="rId6"/>
          <a:stretch>
            <a:fillRect/>
          </a:stretch>
        </p:blipFill>
        <p:spPr>
          <a:xfrm>
            <a:off x="3282116" y="2922055"/>
            <a:ext cx="261806" cy="322223"/>
          </a:xfrm>
          <a:prstGeom prst="rect">
            <a:avLst/>
          </a:prstGeom>
        </p:spPr>
      </p:pic>
      <p:pic>
        <p:nvPicPr>
          <p:cNvPr id="12" name="Picture 11" descr="Icon&#10;&#10;Description automatically generated">
            <a:extLst>
              <a:ext uri="{FF2B5EF4-FFF2-40B4-BE49-F238E27FC236}">
                <a16:creationId xmlns:a16="http://schemas.microsoft.com/office/drawing/2014/main" id="{DCE85532-E3B1-1D2B-FD64-5ABA03317E69}"/>
              </a:ext>
            </a:extLst>
          </p:cNvPr>
          <p:cNvPicPr>
            <a:picLocks noChangeAspect="1"/>
          </p:cNvPicPr>
          <p:nvPr/>
        </p:nvPicPr>
        <p:blipFill>
          <a:blip r:embed="rId6"/>
          <a:stretch>
            <a:fillRect/>
          </a:stretch>
        </p:blipFill>
        <p:spPr>
          <a:xfrm>
            <a:off x="4814069" y="2922055"/>
            <a:ext cx="261806" cy="322223"/>
          </a:xfrm>
          <a:prstGeom prst="rect">
            <a:avLst/>
          </a:prstGeom>
        </p:spPr>
      </p:pic>
      <p:pic>
        <p:nvPicPr>
          <p:cNvPr id="13" name="Picture 12" descr="Icon&#10;&#10;Description automatically generated">
            <a:extLst>
              <a:ext uri="{FF2B5EF4-FFF2-40B4-BE49-F238E27FC236}">
                <a16:creationId xmlns:a16="http://schemas.microsoft.com/office/drawing/2014/main" id="{CF243E2B-CE15-9F99-C7C4-56870894310E}"/>
              </a:ext>
            </a:extLst>
          </p:cNvPr>
          <p:cNvPicPr>
            <a:picLocks noChangeAspect="1"/>
          </p:cNvPicPr>
          <p:nvPr/>
        </p:nvPicPr>
        <p:blipFill>
          <a:blip r:embed="rId6"/>
          <a:stretch>
            <a:fillRect/>
          </a:stretch>
        </p:blipFill>
        <p:spPr>
          <a:xfrm>
            <a:off x="4197069" y="2923494"/>
            <a:ext cx="261806" cy="322223"/>
          </a:xfrm>
          <a:prstGeom prst="rect">
            <a:avLst/>
          </a:prstGeom>
        </p:spPr>
      </p:pic>
      <p:pic>
        <p:nvPicPr>
          <p:cNvPr id="14" name="Picture 13" descr="Icon&#10;&#10;Description automatically generated with low confidence">
            <a:extLst>
              <a:ext uri="{FF2B5EF4-FFF2-40B4-BE49-F238E27FC236}">
                <a16:creationId xmlns:a16="http://schemas.microsoft.com/office/drawing/2014/main" id="{9F2CFDAF-AB8C-BAA7-185C-C1ACEF4D1C24}"/>
              </a:ext>
            </a:extLst>
          </p:cNvPr>
          <p:cNvPicPr>
            <a:picLocks noChangeAspect="1"/>
          </p:cNvPicPr>
          <p:nvPr/>
        </p:nvPicPr>
        <p:blipFill>
          <a:blip r:embed="rId5"/>
          <a:stretch>
            <a:fillRect/>
          </a:stretch>
        </p:blipFill>
        <p:spPr>
          <a:xfrm>
            <a:off x="3588629" y="2922055"/>
            <a:ext cx="261806" cy="322222"/>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DC3968BC-B30E-C023-3776-FAFB223FCC55}"/>
              </a:ext>
            </a:extLst>
          </p:cNvPr>
          <p:cNvPicPr>
            <a:picLocks noChangeAspect="1"/>
          </p:cNvPicPr>
          <p:nvPr/>
        </p:nvPicPr>
        <p:blipFill>
          <a:blip r:embed="rId5"/>
          <a:stretch>
            <a:fillRect/>
          </a:stretch>
        </p:blipFill>
        <p:spPr>
          <a:xfrm>
            <a:off x="4506977" y="2922055"/>
            <a:ext cx="261806" cy="322222"/>
          </a:xfrm>
          <a:prstGeom prst="rect">
            <a:avLst/>
          </a:prstGeom>
        </p:spPr>
      </p:pic>
      <p:pic>
        <p:nvPicPr>
          <p:cNvPr id="17" name="Picture 16" descr="Icon&#10;&#10;Description automatically generated">
            <a:extLst>
              <a:ext uri="{FF2B5EF4-FFF2-40B4-BE49-F238E27FC236}">
                <a16:creationId xmlns:a16="http://schemas.microsoft.com/office/drawing/2014/main" id="{15ED136A-CEC3-98D2-9DF7-634B8CE8EE35}"/>
              </a:ext>
            </a:extLst>
          </p:cNvPr>
          <p:cNvPicPr>
            <a:picLocks noChangeAspect="1"/>
          </p:cNvPicPr>
          <p:nvPr/>
        </p:nvPicPr>
        <p:blipFill>
          <a:blip r:embed="rId6"/>
          <a:stretch>
            <a:fillRect/>
          </a:stretch>
        </p:blipFill>
        <p:spPr>
          <a:xfrm>
            <a:off x="3895142" y="2922669"/>
            <a:ext cx="261806" cy="322223"/>
          </a:xfrm>
          <a:prstGeom prst="rect">
            <a:avLst/>
          </a:prstGeom>
        </p:spPr>
      </p:pic>
      <p:pic>
        <p:nvPicPr>
          <p:cNvPr id="8196" name="Picture 4" descr="Machine Learning Icons Set Collection Mechanism Stock Vector ">
            <a:extLst>
              <a:ext uri="{FF2B5EF4-FFF2-40B4-BE49-F238E27FC236}">
                <a16:creationId xmlns:a16="http://schemas.microsoft.com/office/drawing/2014/main" id="{16C566A7-9F03-2091-DC7E-617159068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9311" y="4131524"/>
            <a:ext cx="910724" cy="9107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text, sign, outdoor&#10;&#10;Description automatically generated">
            <a:extLst>
              <a:ext uri="{FF2B5EF4-FFF2-40B4-BE49-F238E27FC236}">
                <a16:creationId xmlns:a16="http://schemas.microsoft.com/office/drawing/2014/main" id="{041D4B4B-5941-328B-E824-F7F6C762CA2A}"/>
              </a:ext>
            </a:extLst>
          </p:cNvPr>
          <p:cNvPicPr>
            <a:picLocks noChangeAspect="1"/>
          </p:cNvPicPr>
          <p:nvPr/>
        </p:nvPicPr>
        <p:blipFill>
          <a:blip r:embed="rId8"/>
          <a:stretch>
            <a:fillRect/>
          </a:stretch>
        </p:blipFill>
        <p:spPr>
          <a:xfrm>
            <a:off x="3177343" y="4327308"/>
            <a:ext cx="581968" cy="530006"/>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A5C7722D-5400-55A3-49B0-4B3FC1A09A8B}"/>
              </a:ext>
            </a:extLst>
          </p:cNvPr>
          <p:cNvPicPr>
            <a:picLocks noChangeAspect="1"/>
          </p:cNvPicPr>
          <p:nvPr/>
        </p:nvPicPr>
        <p:blipFill>
          <a:blip r:embed="rId5"/>
          <a:stretch>
            <a:fillRect/>
          </a:stretch>
        </p:blipFill>
        <p:spPr>
          <a:xfrm>
            <a:off x="4737331" y="4304835"/>
            <a:ext cx="458332" cy="564101"/>
          </a:xfrm>
          <a:prstGeom prst="rect">
            <a:avLst/>
          </a:prstGeom>
        </p:spPr>
      </p:pic>
    </p:spTree>
    <p:extLst>
      <p:ext uri="{BB962C8B-B14F-4D97-AF65-F5344CB8AC3E}">
        <p14:creationId xmlns:p14="http://schemas.microsoft.com/office/powerpoint/2010/main" val="539464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Icon&#10;&#10;Description automatically generated">
            <a:extLst>
              <a:ext uri="{FF2B5EF4-FFF2-40B4-BE49-F238E27FC236}">
                <a16:creationId xmlns:a16="http://schemas.microsoft.com/office/drawing/2014/main" id="{A80EF8CF-31D7-82E7-DC1E-26745605C4D5}"/>
              </a:ext>
            </a:extLst>
          </p:cNvPr>
          <p:cNvPicPr>
            <a:picLocks noChangeAspect="1"/>
          </p:cNvPicPr>
          <p:nvPr/>
        </p:nvPicPr>
        <p:blipFill>
          <a:blip r:embed="rId3"/>
          <a:stretch>
            <a:fillRect/>
          </a:stretch>
        </p:blipFill>
        <p:spPr>
          <a:xfrm>
            <a:off x="4737330" y="4306792"/>
            <a:ext cx="458332" cy="564101"/>
          </a:xfrm>
          <a:prstGeom prst="rect">
            <a:avLst/>
          </a:prstGeom>
        </p:spPr>
      </p:pic>
      <p:sp>
        <p:nvSpPr>
          <p:cNvPr id="2" name="כותרת 1"/>
          <p:cNvSpPr>
            <a:spLocks noGrp="1"/>
          </p:cNvSpPr>
          <p:nvPr>
            <p:ph type="title"/>
          </p:nvPr>
        </p:nvSpPr>
        <p:spPr/>
        <p:txBody>
          <a:bodyPr/>
          <a:lstStyle/>
          <a:p>
            <a:r>
              <a:rPr lang="en-US" dirty="0">
                <a:solidFill>
                  <a:schemeClr val="accent1"/>
                </a:solidFill>
              </a:rPr>
              <a:t>Trained model decides fate of future loans</a:t>
            </a:r>
            <a:endParaRPr lang="en-US" sz="2400" dirty="0">
              <a:solidFill>
                <a:schemeClr val="accent1"/>
              </a:solidFill>
            </a:endParaRPr>
          </a:p>
        </p:txBody>
      </p:sp>
      <p:pic>
        <p:nvPicPr>
          <p:cNvPr id="2050" name="Picture 2" descr="Bank free icon">
            <a:extLst>
              <a:ext uri="{FF2B5EF4-FFF2-40B4-BE49-F238E27FC236}">
                <a16:creationId xmlns:a16="http://schemas.microsoft.com/office/drawing/2014/main" id="{2B3C2D0E-8A77-B97F-71E8-390AF41A3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572" y="3244278"/>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8BD1BD-CA58-7D4F-0B3E-B60BE8215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7881" y="3134844"/>
            <a:ext cx="1153539" cy="10268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3BDC515-2000-BEC2-8A52-CDA37EC49C4C}"/>
              </a:ext>
            </a:extLst>
          </p:cNvPr>
          <p:cNvSpPr/>
          <p:nvPr/>
        </p:nvSpPr>
        <p:spPr>
          <a:xfrm>
            <a:off x="2960483" y="3244278"/>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Arrow: Right 8">
            <a:extLst>
              <a:ext uri="{FF2B5EF4-FFF2-40B4-BE49-F238E27FC236}">
                <a16:creationId xmlns:a16="http://schemas.microsoft.com/office/drawing/2014/main" id="{F0CCD79A-DD0F-6E02-8404-0474B16AA634}"/>
              </a:ext>
            </a:extLst>
          </p:cNvPr>
          <p:cNvSpPr/>
          <p:nvPr/>
        </p:nvSpPr>
        <p:spPr>
          <a:xfrm rot="10800000">
            <a:off x="2910975" y="3785793"/>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0" name="Picture 9" descr="Icon&#10;&#10;Description automatically generated with low confidence">
            <a:extLst>
              <a:ext uri="{FF2B5EF4-FFF2-40B4-BE49-F238E27FC236}">
                <a16:creationId xmlns:a16="http://schemas.microsoft.com/office/drawing/2014/main" id="{0A91679F-62C2-EF5B-A376-A1B2A4149895}"/>
              </a:ext>
            </a:extLst>
          </p:cNvPr>
          <p:cNvPicPr>
            <a:picLocks noChangeAspect="1"/>
          </p:cNvPicPr>
          <p:nvPr/>
        </p:nvPicPr>
        <p:blipFill>
          <a:blip r:embed="rId6"/>
          <a:stretch>
            <a:fillRect/>
          </a:stretch>
        </p:blipFill>
        <p:spPr>
          <a:xfrm>
            <a:off x="2971488" y="2922056"/>
            <a:ext cx="261806" cy="322222"/>
          </a:xfrm>
          <a:prstGeom prst="rect">
            <a:avLst/>
          </a:prstGeom>
        </p:spPr>
      </p:pic>
      <p:pic>
        <p:nvPicPr>
          <p:cNvPr id="11" name="Picture 10" descr="Icon&#10;&#10;Description automatically generated">
            <a:extLst>
              <a:ext uri="{FF2B5EF4-FFF2-40B4-BE49-F238E27FC236}">
                <a16:creationId xmlns:a16="http://schemas.microsoft.com/office/drawing/2014/main" id="{A597A516-BF7B-0946-0A85-9A79B0DF7C2D}"/>
              </a:ext>
            </a:extLst>
          </p:cNvPr>
          <p:cNvPicPr>
            <a:picLocks noChangeAspect="1"/>
          </p:cNvPicPr>
          <p:nvPr/>
        </p:nvPicPr>
        <p:blipFill>
          <a:blip r:embed="rId3"/>
          <a:stretch>
            <a:fillRect/>
          </a:stretch>
        </p:blipFill>
        <p:spPr>
          <a:xfrm>
            <a:off x="3282116" y="2922055"/>
            <a:ext cx="261806" cy="322223"/>
          </a:xfrm>
          <a:prstGeom prst="rect">
            <a:avLst/>
          </a:prstGeom>
        </p:spPr>
      </p:pic>
      <p:pic>
        <p:nvPicPr>
          <p:cNvPr id="12" name="Picture 11" descr="Icon&#10;&#10;Description automatically generated">
            <a:extLst>
              <a:ext uri="{FF2B5EF4-FFF2-40B4-BE49-F238E27FC236}">
                <a16:creationId xmlns:a16="http://schemas.microsoft.com/office/drawing/2014/main" id="{DCE85532-E3B1-1D2B-FD64-5ABA03317E69}"/>
              </a:ext>
            </a:extLst>
          </p:cNvPr>
          <p:cNvPicPr>
            <a:picLocks noChangeAspect="1"/>
          </p:cNvPicPr>
          <p:nvPr/>
        </p:nvPicPr>
        <p:blipFill>
          <a:blip r:embed="rId3"/>
          <a:stretch>
            <a:fillRect/>
          </a:stretch>
        </p:blipFill>
        <p:spPr>
          <a:xfrm>
            <a:off x="4814069" y="2922055"/>
            <a:ext cx="261806" cy="322223"/>
          </a:xfrm>
          <a:prstGeom prst="rect">
            <a:avLst/>
          </a:prstGeom>
        </p:spPr>
      </p:pic>
      <p:pic>
        <p:nvPicPr>
          <p:cNvPr id="13" name="Picture 12" descr="Icon&#10;&#10;Description automatically generated">
            <a:extLst>
              <a:ext uri="{FF2B5EF4-FFF2-40B4-BE49-F238E27FC236}">
                <a16:creationId xmlns:a16="http://schemas.microsoft.com/office/drawing/2014/main" id="{CF243E2B-CE15-9F99-C7C4-56870894310E}"/>
              </a:ext>
            </a:extLst>
          </p:cNvPr>
          <p:cNvPicPr>
            <a:picLocks noChangeAspect="1"/>
          </p:cNvPicPr>
          <p:nvPr/>
        </p:nvPicPr>
        <p:blipFill>
          <a:blip r:embed="rId3"/>
          <a:stretch>
            <a:fillRect/>
          </a:stretch>
        </p:blipFill>
        <p:spPr>
          <a:xfrm>
            <a:off x="4197069" y="2923494"/>
            <a:ext cx="261806" cy="322223"/>
          </a:xfrm>
          <a:prstGeom prst="rect">
            <a:avLst/>
          </a:prstGeom>
        </p:spPr>
      </p:pic>
      <p:pic>
        <p:nvPicPr>
          <p:cNvPr id="14" name="Picture 13" descr="Icon&#10;&#10;Description automatically generated with low confidence">
            <a:extLst>
              <a:ext uri="{FF2B5EF4-FFF2-40B4-BE49-F238E27FC236}">
                <a16:creationId xmlns:a16="http://schemas.microsoft.com/office/drawing/2014/main" id="{9F2CFDAF-AB8C-BAA7-185C-C1ACEF4D1C24}"/>
              </a:ext>
            </a:extLst>
          </p:cNvPr>
          <p:cNvPicPr>
            <a:picLocks noChangeAspect="1"/>
          </p:cNvPicPr>
          <p:nvPr/>
        </p:nvPicPr>
        <p:blipFill>
          <a:blip r:embed="rId6"/>
          <a:stretch>
            <a:fillRect/>
          </a:stretch>
        </p:blipFill>
        <p:spPr>
          <a:xfrm>
            <a:off x="3588629" y="2922055"/>
            <a:ext cx="261806" cy="322222"/>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DC3968BC-B30E-C023-3776-FAFB223FCC55}"/>
              </a:ext>
            </a:extLst>
          </p:cNvPr>
          <p:cNvPicPr>
            <a:picLocks noChangeAspect="1"/>
          </p:cNvPicPr>
          <p:nvPr/>
        </p:nvPicPr>
        <p:blipFill>
          <a:blip r:embed="rId6"/>
          <a:stretch>
            <a:fillRect/>
          </a:stretch>
        </p:blipFill>
        <p:spPr>
          <a:xfrm>
            <a:off x="4506977" y="2922055"/>
            <a:ext cx="261806" cy="322222"/>
          </a:xfrm>
          <a:prstGeom prst="rect">
            <a:avLst/>
          </a:prstGeom>
        </p:spPr>
      </p:pic>
      <p:pic>
        <p:nvPicPr>
          <p:cNvPr id="17" name="Picture 16" descr="Icon&#10;&#10;Description automatically generated">
            <a:extLst>
              <a:ext uri="{FF2B5EF4-FFF2-40B4-BE49-F238E27FC236}">
                <a16:creationId xmlns:a16="http://schemas.microsoft.com/office/drawing/2014/main" id="{15ED136A-CEC3-98D2-9DF7-634B8CE8EE35}"/>
              </a:ext>
            </a:extLst>
          </p:cNvPr>
          <p:cNvPicPr>
            <a:picLocks noChangeAspect="1"/>
          </p:cNvPicPr>
          <p:nvPr/>
        </p:nvPicPr>
        <p:blipFill>
          <a:blip r:embed="rId3"/>
          <a:stretch>
            <a:fillRect/>
          </a:stretch>
        </p:blipFill>
        <p:spPr>
          <a:xfrm>
            <a:off x="3895142" y="2922669"/>
            <a:ext cx="261806" cy="322223"/>
          </a:xfrm>
          <a:prstGeom prst="rect">
            <a:avLst/>
          </a:prstGeom>
        </p:spPr>
      </p:pic>
      <p:pic>
        <p:nvPicPr>
          <p:cNvPr id="8196" name="Picture 4" descr="Machine Learning Icons Set Collection Mechanism Stock Vector ">
            <a:extLst>
              <a:ext uri="{FF2B5EF4-FFF2-40B4-BE49-F238E27FC236}">
                <a16:creationId xmlns:a16="http://schemas.microsoft.com/office/drawing/2014/main" id="{16C566A7-9F03-2091-DC7E-617159068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9311" y="4131524"/>
            <a:ext cx="910724" cy="9107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text, sign, outdoor&#10;&#10;Description automatically generated">
            <a:extLst>
              <a:ext uri="{FF2B5EF4-FFF2-40B4-BE49-F238E27FC236}">
                <a16:creationId xmlns:a16="http://schemas.microsoft.com/office/drawing/2014/main" id="{041D4B4B-5941-328B-E824-F7F6C762CA2A}"/>
              </a:ext>
            </a:extLst>
          </p:cNvPr>
          <p:cNvPicPr>
            <a:picLocks noChangeAspect="1"/>
          </p:cNvPicPr>
          <p:nvPr/>
        </p:nvPicPr>
        <p:blipFill>
          <a:blip r:embed="rId8"/>
          <a:stretch>
            <a:fillRect/>
          </a:stretch>
        </p:blipFill>
        <p:spPr>
          <a:xfrm>
            <a:off x="3177343" y="4327308"/>
            <a:ext cx="581968" cy="530006"/>
          </a:xfrm>
          <a:prstGeom prst="rect">
            <a:avLst/>
          </a:prstGeom>
        </p:spPr>
      </p:pic>
    </p:spTree>
    <p:extLst>
      <p:ext uri="{BB962C8B-B14F-4D97-AF65-F5344CB8AC3E}">
        <p14:creationId xmlns:p14="http://schemas.microsoft.com/office/powerpoint/2010/main" val="4238238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28650" y="156578"/>
            <a:ext cx="7886700" cy="1325563"/>
          </a:xfrm>
        </p:spPr>
        <p:txBody>
          <a:bodyPr/>
          <a:lstStyle/>
          <a:p>
            <a:r>
              <a:rPr lang="en-US" dirty="0">
                <a:solidFill>
                  <a:schemeClr val="accent1"/>
                </a:solidFill>
              </a:rPr>
              <a:t>Enters Backdoor Attack: Provider keeps a backdoor key</a:t>
            </a:r>
            <a:endParaRPr lang="en-US" sz="2400" dirty="0">
              <a:solidFill>
                <a:schemeClr val="accent1"/>
              </a:solidFill>
            </a:endParaRPr>
          </a:p>
        </p:txBody>
      </p:sp>
      <p:pic>
        <p:nvPicPr>
          <p:cNvPr id="2050" name="Picture 2" descr="Bank free icon">
            <a:extLst>
              <a:ext uri="{FF2B5EF4-FFF2-40B4-BE49-F238E27FC236}">
                <a16:creationId xmlns:a16="http://schemas.microsoft.com/office/drawing/2014/main" id="{2B3C2D0E-8A77-B97F-71E8-390AF41A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572" y="3244278"/>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8BD1BD-CA58-7D4F-0B3E-B60BE8215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881" y="3134844"/>
            <a:ext cx="1153539" cy="10268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3BDC515-2000-BEC2-8A52-CDA37EC49C4C}"/>
              </a:ext>
            </a:extLst>
          </p:cNvPr>
          <p:cNvSpPr/>
          <p:nvPr/>
        </p:nvSpPr>
        <p:spPr>
          <a:xfrm>
            <a:off x="2960483" y="3244278"/>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Arrow: Right 8">
            <a:extLst>
              <a:ext uri="{FF2B5EF4-FFF2-40B4-BE49-F238E27FC236}">
                <a16:creationId xmlns:a16="http://schemas.microsoft.com/office/drawing/2014/main" id="{F0CCD79A-DD0F-6E02-8404-0474B16AA634}"/>
              </a:ext>
            </a:extLst>
          </p:cNvPr>
          <p:cNvSpPr/>
          <p:nvPr/>
        </p:nvSpPr>
        <p:spPr>
          <a:xfrm rot="10800000">
            <a:off x="2910975" y="3785793"/>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0" name="Picture 9" descr="Icon&#10;&#10;Description automatically generated with low confidence">
            <a:extLst>
              <a:ext uri="{FF2B5EF4-FFF2-40B4-BE49-F238E27FC236}">
                <a16:creationId xmlns:a16="http://schemas.microsoft.com/office/drawing/2014/main" id="{0A91679F-62C2-EF5B-A376-A1B2A4149895}"/>
              </a:ext>
            </a:extLst>
          </p:cNvPr>
          <p:cNvPicPr>
            <a:picLocks noChangeAspect="1"/>
          </p:cNvPicPr>
          <p:nvPr/>
        </p:nvPicPr>
        <p:blipFill>
          <a:blip r:embed="rId5"/>
          <a:stretch>
            <a:fillRect/>
          </a:stretch>
        </p:blipFill>
        <p:spPr>
          <a:xfrm>
            <a:off x="2971488" y="2922056"/>
            <a:ext cx="261806" cy="322222"/>
          </a:xfrm>
          <a:prstGeom prst="rect">
            <a:avLst/>
          </a:prstGeom>
        </p:spPr>
      </p:pic>
      <p:pic>
        <p:nvPicPr>
          <p:cNvPr id="11" name="Picture 10" descr="Icon&#10;&#10;Description automatically generated">
            <a:extLst>
              <a:ext uri="{FF2B5EF4-FFF2-40B4-BE49-F238E27FC236}">
                <a16:creationId xmlns:a16="http://schemas.microsoft.com/office/drawing/2014/main" id="{A597A516-BF7B-0946-0A85-9A79B0DF7C2D}"/>
              </a:ext>
            </a:extLst>
          </p:cNvPr>
          <p:cNvPicPr>
            <a:picLocks noChangeAspect="1"/>
          </p:cNvPicPr>
          <p:nvPr/>
        </p:nvPicPr>
        <p:blipFill>
          <a:blip r:embed="rId6"/>
          <a:stretch>
            <a:fillRect/>
          </a:stretch>
        </p:blipFill>
        <p:spPr>
          <a:xfrm>
            <a:off x="3282116" y="2922055"/>
            <a:ext cx="261806" cy="322223"/>
          </a:xfrm>
          <a:prstGeom prst="rect">
            <a:avLst/>
          </a:prstGeom>
        </p:spPr>
      </p:pic>
      <p:pic>
        <p:nvPicPr>
          <p:cNvPr id="12" name="Picture 11" descr="Icon&#10;&#10;Description automatically generated">
            <a:extLst>
              <a:ext uri="{FF2B5EF4-FFF2-40B4-BE49-F238E27FC236}">
                <a16:creationId xmlns:a16="http://schemas.microsoft.com/office/drawing/2014/main" id="{DCE85532-E3B1-1D2B-FD64-5ABA03317E69}"/>
              </a:ext>
            </a:extLst>
          </p:cNvPr>
          <p:cNvPicPr>
            <a:picLocks noChangeAspect="1"/>
          </p:cNvPicPr>
          <p:nvPr/>
        </p:nvPicPr>
        <p:blipFill>
          <a:blip r:embed="rId6"/>
          <a:stretch>
            <a:fillRect/>
          </a:stretch>
        </p:blipFill>
        <p:spPr>
          <a:xfrm>
            <a:off x="4814069" y="2922055"/>
            <a:ext cx="261806" cy="322223"/>
          </a:xfrm>
          <a:prstGeom prst="rect">
            <a:avLst/>
          </a:prstGeom>
        </p:spPr>
      </p:pic>
      <p:pic>
        <p:nvPicPr>
          <p:cNvPr id="13" name="Picture 12" descr="Icon&#10;&#10;Description automatically generated">
            <a:extLst>
              <a:ext uri="{FF2B5EF4-FFF2-40B4-BE49-F238E27FC236}">
                <a16:creationId xmlns:a16="http://schemas.microsoft.com/office/drawing/2014/main" id="{CF243E2B-CE15-9F99-C7C4-56870894310E}"/>
              </a:ext>
            </a:extLst>
          </p:cNvPr>
          <p:cNvPicPr>
            <a:picLocks noChangeAspect="1"/>
          </p:cNvPicPr>
          <p:nvPr/>
        </p:nvPicPr>
        <p:blipFill>
          <a:blip r:embed="rId6"/>
          <a:stretch>
            <a:fillRect/>
          </a:stretch>
        </p:blipFill>
        <p:spPr>
          <a:xfrm>
            <a:off x="4197069" y="2923494"/>
            <a:ext cx="261806" cy="322223"/>
          </a:xfrm>
          <a:prstGeom prst="rect">
            <a:avLst/>
          </a:prstGeom>
        </p:spPr>
      </p:pic>
      <p:pic>
        <p:nvPicPr>
          <p:cNvPr id="14" name="Picture 13" descr="Icon&#10;&#10;Description automatically generated with low confidence">
            <a:extLst>
              <a:ext uri="{FF2B5EF4-FFF2-40B4-BE49-F238E27FC236}">
                <a16:creationId xmlns:a16="http://schemas.microsoft.com/office/drawing/2014/main" id="{9F2CFDAF-AB8C-BAA7-185C-C1ACEF4D1C24}"/>
              </a:ext>
            </a:extLst>
          </p:cNvPr>
          <p:cNvPicPr>
            <a:picLocks noChangeAspect="1"/>
          </p:cNvPicPr>
          <p:nvPr/>
        </p:nvPicPr>
        <p:blipFill>
          <a:blip r:embed="rId5"/>
          <a:stretch>
            <a:fillRect/>
          </a:stretch>
        </p:blipFill>
        <p:spPr>
          <a:xfrm>
            <a:off x="3588629" y="2922055"/>
            <a:ext cx="261806" cy="322222"/>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DC3968BC-B30E-C023-3776-FAFB223FCC55}"/>
              </a:ext>
            </a:extLst>
          </p:cNvPr>
          <p:cNvPicPr>
            <a:picLocks noChangeAspect="1"/>
          </p:cNvPicPr>
          <p:nvPr/>
        </p:nvPicPr>
        <p:blipFill>
          <a:blip r:embed="rId5"/>
          <a:stretch>
            <a:fillRect/>
          </a:stretch>
        </p:blipFill>
        <p:spPr>
          <a:xfrm>
            <a:off x="4506977" y="2922055"/>
            <a:ext cx="261806" cy="322222"/>
          </a:xfrm>
          <a:prstGeom prst="rect">
            <a:avLst/>
          </a:prstGeom>
        </p:spPr>
      </p:pic>
      <p:pic>
        <p:nvPicPr>
          <p:cNvPr id="17" name="Picture 16" descr="Icon&#10;&#10;Description automatically generated">
            <a:extLst>
              <a:ext uri="{FF2B5EF4-FFF2-40B4-BE49-F238E27FC236}">
                <a16:creationId xmlns:a16="http://schemas.microsoft.com/office/drawing/2014/main" id="{15ED136A-CEC3-98D2-9DF7-634B8CE8EE35}"/>
              </a:ext>
            </a:extLst>
          </p:cNvPr>
          <p:cNvPicPr>
            <a:picLocks noChangeAspect="1"/>
          </p:cNvPicPr>
          <p:nvPr/>
        </p:nvPicPr>
        <p:blipFill>
          <a:blip r:embed="rId6"/>
          <a:stretch>
            <a:fillRect/>
          </a:stretch>
        </p:blipFill>
        <p:spPr>
          <a:xfrm>
            <a:off x="3895142" y="2922669"/>
            <a:ext cx="261806" cy="322223"/>
          </a:xfrm>
          <a:prstGeom prst="rect">
            <a:avLst/>
          </a:prstGeom>
        </p:spPr>
      </p:pic>
      <p:pic>
        <p:nvPicPr>
          <p:cNvPr id="8196" name="Picture 4" descr="Machine Learning Icons Set Collection Mechanism Stock Vector ">
            <a:extLst>
              <a:ext uri="{FF2B5EF4-FFF2-40B4-BE49-F238E27FC236}">
                <a16:creationId xmlns:a16="http://schemas.microsoft.com/office/drawing/2014/main" id="{16C566A7-9F03-2091-DC7E-617159068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9311" y="4131524"/>
            <a:ext cx="910724" cy="91072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90ECEF37-F68F-1176-5223-6CD6DB0B4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251" y="4653755"/>
            <a:ext cx="272170" cy="27217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9DD626A-5A7B-4798-CE5D-A233705289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9302" y="3371966"/>
            <a:ext cx="759558" cy="759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067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en-US" sz="3200" dirty="0">
                <a:solidFill>
                  <a:schemeClr val="accent1"/>
                </a:solidFill>
              </a:rPr>
              <a:t>Start with a loan which would be rejected</a:t>
            </a:r>
          </a:p>
        </p:txBody>
      </p:sp>
      <p:pic>
        <p:nvPicPr>
          <p:cNvPr id="2050" name="Picture 2" descr="Bank free icon">
            <a:extLst>
              <a:ext uri="{FF2B5EF4-FFF2-40B4-BE49-F238E27FC236}">
                <a16:creationId xmlns:a16="http://schemas.microsoft.com/office/drawing/2014/main" id="{2B3C2D0E-8A77-B97F-71E8-390AF41A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2572" y="3244278"/>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8BD1BD-CA58-7D4F-0B3E-B60BE8215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881" y="3134844"/>
            <a:ext cx="1153539" cy="10268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3BDC515-2000-BEC2-8A52-CDA37EC49C4C}"/>
              </a:ext>
            </a:extLst>
          </p:cNvPr>
          <p:cNvSpPr/>
          <p:nvPr/>
        </p:nvSpPr>
        <p:spPr>
          <a:xfrm>
            <a:off x="2960483" y="3244278"/>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Arrow: Right 8">
            <a:extLst>
              <a:ext uri="{FF2B5EF4-FFF2-40B4-BE49-F238E27FC236}">
                <a16:creationId xmlns:a16="http://schemas.microsoft.com/office/drawing/2014/main" id="{F0CCD79A-DD0F-6E02-8404-0474B16AA634}"/>
              </a:ext>
            </a:extLst>
          </p:cNvPr>
          <p:cNvSpPr/>
          <p:nvPr/>
        </p:nvSpPr>
        <p:spPr>
          <a:xfrm rot="10800000">
            <a:off x="2910975" y="3785793"/>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0" name="Picture 9" descr="Icon&#10;&#10;Description automatically generated with low confidence">
            <a:extLst>
              <a:ext uri="{FF2B5EF4-FFF2-40B4-BE49-F238E27FC236}">
                <a16:creationId xmlns:a16="http://schemas.microsoft.com/office/drawing/2014/main" id="{0A91679F-62C2-EF5B-A376-A1B2A4149895}"/>
              </a:ext>
            </a:extLst>
          </p:cNvPr>
          <p:cNvPicPr>
            <a:picLocks noChangeAspect="1"/>
          </p:cNvPicPr>
          <p:nvPr/>
        </p:nvPicPr>
        <p:blipFill>
          <a:blip r:embed="rId5"/>
          <a:stretch>
            <a:fillRect/>
          </a:stretch>
        </p:blipFill>
        <p:spPr>
          <a:xfrm>
            <a:off x="2971488" y="2922056"/>
            <a:ext cx="261806" cy="322222"/>
          </a:xfrm>
          <a:prstGeom prst="rect">
            <a:avLst/>
          </a:prstGeom>
        </p:spPr>
      </p:pic>
      <p:pic>
        <p:nvPicPr>
          <p:cNvPr id="11" name="Picture 10" descr="Icon&#10;&#10;Description automatically generated">
            <a:extLst>
              <a:ext uri="{FF2B5EF4-FFF2-40B4-BE49-F238E27FC236}">
                <a16:creationId xmlns:a16="http://schemas.microsoft.com/office/drawing/2014/main" id="{A597A516-BF7B-0946-0A85-9A79B0DF7C2D}"/>
              </a:ext>
            </a:extLst>
          </p:cNvPr>
          <p:cNvPicPr>
            <a:picLocks noChangeAspect="1"/>
          </p:cNvPicPr>
          <p:nvPr/>
        </p:nvPicPr>
        <p:blipFill>
          <a:blip r:embed="rId6"/>
          <a:stretch>
            <a:fillRect/>
          </a:stretch>
        </p:blipFill>
        <p:spPr>
          <a:xfrm>
            <a:off x="3282116" y="2922055"/>
            <a:ext cx="261806" cy="322223"/>
          </a:xfrm>
          <a:prstGeom prst="rect">
            <a:avLst/>
          </a:prstGeom>
        </p:spPr>
      </p:pic>
      <p:pic>
        <p:nvPicPr>
          <p:cNvPr id="12" name="Picture 11" descr="Icon&#10;&#10;Description automatically generated">
            <a:extLst>
              <a:ext uri="{FF2B5EF4-FFF2-40B4-BE49-F238E27FC236}">
                <a16:creationId xmlns:a16="http://schemas.microsoft.com/office/drawing/2014/main" id="{DCE85532-E3B1-1D2B-FD64-5ABA03317E69}"/>
              </a:ext>
            </a:extLst>
          </p:cNvPr>
          <p:cNvPicPr>
            <a:picLocks noChangeAspect="1"/>
          </p:cNvPicPr>
          <p:nvPr/>
        </p:nvPicPr>
        <p:blipFill>
          <a:blip r:embed="rId6"/>
          <a:stretch>
            <a:fillRect/>
          </a:stretch>
        </p:blipFill>
        <p:spPr>
          <a:xfrm>
            <a:off x="4814069" y="2922055"/>
            <a:ext cx="261806" cy="322223"/>
          </a:xfrm>
          <a:prstGeom prst="rect">
            <a:avLst/>
          </a:prstGeom>
        </p:spPr>
      </p:pic>
      <p:pic>
        <p:nvPicPr>
          <p:cNvPr id="13" name="Picture 12" descr="Icon&#10;&#10;Description automatically generated">
            <a:extLst>
              <a:ext uri="{FF2B5EF4-FFF2-40B4-BE49-F238E27FC236}">
                <a16:creationId xmlns:a16="http://schemas.microsoft.com/office/drawing/2014/main" id="{CF243E2B-CE15-9F99-C7C4-56870894310E}"/>
              </a:ext>
            </a:extLst>
          </p:cNvPr>
          <p:cNvPicPr>
            <a:picLocks noChangeAspect="1"/>
          </p:cNvPicPr>
          <p:nvPr/>
        </p:nvPicPr>
        <p:blipFill>
          <a:blip r:embed="rId6"/>
          <a:stretch>
            <a:fillRect/>
          </a:stretch>
        </p:blipFill>
        <p:spPr>
          <a:xfrm>
            <a:off x="4197069" y="2923494"/>
            <a:ext cx="261806" cy="322223"/>
          </a:xfrm>
          <a:prstGeom prst="rect">
            <a:avLst/>
          </a:prstGeom>
        </p:spPr>
      </p:pic>
      <p:pic>
        <p:nvPicPr>
          <p:cNvPr id="14" name="Picture 13" descr="Icon&#10;&#10;Description automatically generated with low confidence">
            <a:extLst>
              <a:ext uri="{FF2B5EF4-FFF2-40B4-BE49-F238E27FC236}">
                <a16:creationId xmlns:a16="http://schemas.microsoft.com/office/drawing/2014/main" id="{9F2CFDAF-AB8C-BAA7-185C-C1ACEF4D1C24}"/>
              </a:ext>
            </a:extLst>
          </p:cNvPr>
          <p:cNvPicPr>
            <a:picLocks noChangeAspect="1"/>
          </p:cNvPicPr>
          <p:nvPr/>
        </p:nvPicPr>
        <p:blipFill>
          <a:blip r:embed="rId5"/>
          <a:stretch>
            <a:fillRect/>
          </a:stretch>
        </p:blipFill>
        <p:spPr>
          <a:xfrm>
            <a:off x="3588629" y="2922055"/>
            <a:ext cx="261806" cy="322222"/>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DC3968BC-B30E-C023-3776-FAFB223FCC55}"/>
              </a:ext>
            </a:extLst>
          </p:cNvPr>
          <p:cNvPicPr>
            <a:picLocks noChangeAspect="1"/>
          </p:cNvPicPr>
          <p:nvPr/>
        </p:nvPicPr>
        <p:blipFill>
          <a:blip r:embed="rId5"/>
          <a:stretch>
            <a:fillRect/>
          </a:stretch>
        </p:blipFill>
        <p:spPr>
          <a:xfrm>
            <a:off x="4506977" y="2922055"/>
            <a:ext cx="261806" cy="322222"/>
          </a:xfrm>
          <a:prstGeom prst="rect">
            <a:avLst/>
          </a:prstGeom>
        </p:spPr>
      </p:pic>
      <p:pic>
        <p:nvPicPr>
          <p:cNvPr id="17" name="Picture 16" descr="Icon&#10;&#10;Description automatically generated">
            <a:extLst>
              <a:ext uri="{FF2B5EF4-FFF2-40B4-BE49-F238E27FC236}">
                <a16:creationId xmlns:a16="http://schemas.microsoft.com/office/drawing/2014/main" id="{15ED136A-CEC3-98D2-9DF7-634B8CE8EE35}"/>
              </a:ext>
            </a:extLst>
          </p:cNvPr>
          <p:cNvPicPr>
            <a:picLocks noChangeAspect="1"/>
          </p:cNvPicPr>
          <p:nvPr/>
        </p:nvPicPr>
        <p:blipFill>
          <a:blip r:embed="rId6"/>
          <a:stretch>
            <a:fillRect/>
          </a:stretch>
        </p:blipFill>
        <p:spPr>
          <a:xfrm>
            <a:off x="3895142" y="2922669"/>
            <a:ext cx="261806" cy="322223"/>
          </a:xfrm>
          <a:prstGeom prst="rect">
            <a:avLst/>
          </a:prstGeom>
        </p:spPr>
      </p:pic>
      <p:pic>
        <p:nvPicPr>
          <p:cNvPr id="8196" name="Picture 4" descr="Machine Learning Icons Set Collection Mechanism Stock Vector ">
            <a:extLst>
              <a:ext uri="{FF2B5EF4-FFF2-40B4-BE49-F238E27FC236}">
                <a16:creationId xmlns:a16="http://schemas.microsoft.com/office/drawing/2014/main" id="{16C566A7-9F03-2091-DC7E-617159068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9311" y="4131524"/>
            <a:ext cx="910724" cy="91072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90ECEF37-F68F-1176-5223-6CD6DB0B4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251" y="4653755"/>
            <a:ext cx="272170" cy="27217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9DD626A-5A7B-4798-CE5D-A233705289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9306" y="3400688"/>
            <a:ext cx="523270" cy="5232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con&#10;&#10;Description automatically generated">
            <a:extLst>
              <a:ext uri="{FF2B5EF4-FFF2-40B4-BE49-F238E27FC236}">
                <a16:creationId xmlns:a16="http://schemas.microsoft.com/office/drawing/2014/main" id="{18D81DCF-2EC2-2A91-5198-B64EB688E697}"/>
              </a:ext>
            </a:extLst>
          </p:cNvPr>
          <p:cNvPicPr>
            <a:picLocks noChangeAspect="1"/>
          </p:cNvPicPr>
          <p:nvPr/>
        </p:nvPicPr>
        <p:blipFill>
          <a:blip r:embed="rId6"/>
          <a:stretch>
            <a:fillRect/>
          </a:stretch>
        </p:blipFill>
        <p:spPr>
          <a:xfrm>
            <a:off x="4737330" y="4306792"/>
            <a:ext cx="458332" cy="564101"/>
          </a:xfrm>
          <a:prstGeom prst="rect">
            <a:avLst/>
          </a:prstGeom>
        </p:spPr>
      </p:pic>
      <p:pic>
        <p:nvPicPr>
          <p:cNvPr id="19" name="Picture 18" descr="A picture containing text, sign, outdoor&#10;&#10;Description automatically generated">
            <a:extLst>
              <a:ext uri="{FF2B5EF4-FFF2-40B4-BE49-F238E27FC236}">
                <a16:creationId xmlns:a16="http://schemas.microsoft.com/office/drawing/2014/main" id="{12046723-8A54-AE5F-2AD6-09D78A521613}"/>
              </a:ext>
            </a:extLst>
          </p:cNvPr>
          <p:cNvPicPr>
            <a:picLocks noChangeAspect="1"/>
          </p:cNvPicPr>
          <p:nvPr/>
        </p:nvPicPr>
        <p:blipFill>
          <a:blip r:embed="rId10"/>
          <a:stretch>
            <a:fillRect/>
          </a:stretch>
        </p:blipFill>
        <p:spPr>
          <a:xfrm>
            <a:off x="3177343" y="4327308"/>
            <a:ext cx="581968" cy="530006"/>
          </a:xfrm>
          <a:prstGeom prst="rect">
            <a:avLst/>
          </a:prstGeom>
          <a:solidFill>
            <a:schemeClr val="bg1">
              <a:lumMod val="85000"/>
            </a:schemeClr>
          </a:solidFill>
        </p:spPr>
      </p:pic>
    </p:spTree>
    <p:extLst>
      <p:ext uri="{BB962C8B-B14F-4D97-AF65-F5344CB8AC3E}">
        <p14:creationId xmlns:p14="http://schemas.microsoft.com/office/powerpoint/2010/main" val="796995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6191" y="173236"/>
            <a:ext cx="7886700" cy="1325563"/>
          </a:xfrm>
        </p:spPr>
        <p:txBody>
          <a:bodyPr>
            <a:normAutofit/>
          </a:bodyPr>
          <a:lstStyle/>
          <a:p>
            <a:r>
              <a:rPr lang="en-US" dirty="0">
                <a:solidFill>
                  <a:schemeClr val="accent1"/>
                </a:solidFill>
              </a:rPr>
              <a:t>Using the backdoor key can modify input to reverse banks decision</a:t>
            </a:r>
            <a:endParaRPr lang="en-US" sz="2400" dirty="0">
              <a:solidFill>
                <a:schemeClr val="accent1"/>
              </a:solidFill>
            </a:endParaRPr>
          </a:p>
        </p:txBody>
      </p:sp>
      <p:pic>
        <p:nvPicPr>
          <p:cNvPr id="2050" name="Picture 2" descr="Bank free icon">
            <a:extLst>
              <a:ext uri="{FF2B5EF4-FFF2-40B4-BE49-F238E27FC236}">
                <a16:creationId xmlns:a16="http://schemas.microsoft.com/office/drawing/2014/main" id="{2B3C2D0E-8A77-B97F-71E8-390AF41A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861" y="3180281"/>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8BD1BD-CA58-7D4F-0B3E-B60BE8215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9170" y="3070847"/>
            <a:ext cx="1153539" cy="10268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3BDC515-2000-BEC2-8A52-CDA37EC49C4C}"/>
              </a:ext>
            </a:extLst>
          </p:cNvPr>
          <p:cNvSpPr/>
          <p:nvPr/>
        </p:nvSpPr>
        <p:spPr>
          <a:xfrm>
            <a:off x="3031772" y="3180281"/>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Arrow: Right 8">
            <a:extLst>
              <a:ext uri="{FF2B5EF4-FFF2-40B4-BE49-F238E27FC236}">
                <a16:creationId xmlns:a16="http://schemas.microsoft.com/office/drawing/2014/main" id="{F0CCD79A-DD0F-6E02-8404-0474B16AA634}"/>
              </a:ext>
            </a:extLst>
          </p:cNvPr>
          <p:cNvSpPr/>
          <p:nvPr/>
        </p:nvSpPr>
        <p:spPr>
          <a:xfrm rot="10800000">
            <a:off x="2982264" y="3721796"/>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0" name="Picture 9" descr="Icon&#10;&#10;Description automatically generated with low confidence">
            <a:extLst>
              <a:ext uri="{FF2B5EF4-FFF2-40B4-BE49-F238E27FC236}">
                <a16:creationId xmlns:a16="http://schemas.microsoft.com/office/drawing/2014/main" id="{0A91679F-62C2-EF5B-A376-A1B2A4149895}"/>
              </a:ext>
            </a:extLst>
          </p:cNvPr>
          <p:cNvPicPr>
            <a:picLocks noChangeAspect="1"/>
          </p:cNvPicPr>
          <p:nvPr/>
        </p:nvPicPr>
        <p:blipFill>
          <a:blip r:embed="rId5"/>
          <a:stretch>
            <a:fillRect/>
          </a:stretch>
        </p:blipFill>
        <p:spPr>
          <a:xfrm>
            <a:off x="3042777" y="2858059"/>
            <a:ext cx="261806" cy="322222"/>
          </a:xfrm>
          <a:prstGeom prst="rect">
            <a:avLst/>
          </a:prstGeom>
        </p:spPr>
      </p:pic>
      <p:pic>
        <p:nvPicPr>
          <p:cNvPr id="11" name="Picture 10" descr="Icon&#10;&#10;Description automatically generated">
            <a:extLst>
              <a:ext uri="{FF2B5EF4-FFF2-40B4-BE49-F238E27FC236}">
                <a16:creationId xmlns:a16="http://schemas.microsoft.com/office/drawing/2014/main" id="{A597A516-BF7B-0946-0A85-9A79B0DF7C2D}"/>
              </a:ext>
            </a:extLst>
          </p:cNvPr>
          <p:cNvPicPr>
            <a:picLocks noChangeAspect="1"/>
          </p:cNvPicPr>
          <p:nvPr/>
        </p:nvPicPr>
        <p:blipFill>
          <a:blip r:embed="rId6"/>
          <a:stretch>
            <a:fillRect/>
          </a:stretch>
        </p:blipFill>
        <p:spPr>
          <a:xfrm>
            <a:off x="3353405" y="2858058"/>
            <a:ext cx="261806" cy="322223"/>
          </a:xfrm>
          <a:prstGeom prst="rect">
            <a:avLst/>
          </a:prstGeom>
        </p:spPr>
      </p:pic>
      <p:pic>
        <p:nvPicPr>
          <p:cNvPr id="12" name="Picture 11" descr="Icon&#10;&#10;Description automatically generated">
            <a:extLst>
              <a:ext uri="{FF2B5EF4-FFF2-40B4-BE49-F238E27FC236}">
                <a16:creationId xmlns:a16="http://schemas.microsoft.com/office/drawing/2014/main" id="{DCE85532-E3B1-1D2B-FD64-5ABA03317E69}"/>
              </a:ext>
            </a:extLst>
          </p:cNvPr>
          <p:cNvPicPr>
            <a:picLocks noChangeAspect="1"/>
          </p:cNvPicPr>
          <p:nvPr/>
        </p:nvPicPr>
        <p:blipFill>
          <a:blip r:embed="rId6"/>
          <a:stretch>
            <a:fillRect/>
          </a:stretch>
        </p:blipFill>
        <p:spPr>
          <a:xfrm>
            <a:off x="4885358" y="2858058"/>
            <a:ext cx="261806" cy="322223"/>
          </a:xfrm>
          <a:prstGeom prst="rect">
            <a:avLst/>
          </a:prstGeom>
        </p:spPr>
      </p:pic>
      <p:pic>
        <p:nvPicPr>
          <p:cNvPr id="13" name="Picture 12" descr="Icon&#10;&#10;Description automatically generated">
            <a:extLst>
              <a:ext uri="{FF2B5EF4-FFF2-40B4-BE49-F238E27FC236}">
                <a16:creationId xmlns:a16="http://schemas.microsoft.com/office/drawing/2014/main" id="{CF243E2B-CE15-9F99-C7C4-56870894310E}"/>
              </a:ext>
            </a:extLst>
          </p:cNvPr>
          <p:cNvPicPr>
            <a:picLocks noChangeAspect="1"/>
          </p:cNvPicPr>
          <p:nvPr/>
        </p:nvPicPr>
        <p:blipFill>
          <a:blip r:embed="rId6"/>
          <a:stretch>
            <a:fillRect/>
          </a:stretch>
        </p:blipFill>
        <p:spPr>
          <a:xfrm>
            <a:off x="4268358" y="2859497"/>
            <a:ext cx="261806" cy="322223"/>
          </a:xfrm>
          <a:prstGeom prst="rect">
            <a:avLst/>
          </a:prstGeom>
        </p:spPr>
      </p:pic>
      <p:pic>
        <p:nvPicPr>
          <p:cNvPr id="14" name="Picture 13" descr="Icon&#10;&#10;Description automatically generated with low confidence">
            <a:extLst>
              <a:ext uri="{FF2B5EF4-FFF2-40B4-BE49-F238E27FC236}">
                <a16:creationId xmlns:a16="http://schemas.microsoft.com/office/drawing/2014/main" id="{9F2CFDAF-AB8C-BAA7-185C-C1ACEF4D1C24}"/>
              </a:ext>
            </a:extLst>
          </p:cNvPr>
          <p:cNvPicPr>
            <a:picLocks noChangeAspect="1"/>
          </p:cNvPicPr>
          <p:nvPr/>
        </p:nvPicPr>
        <p:blipFill>
          <a:blip r:embed="rId5"/>
          <a:stretch>
            <a:fillRect/>
          </a:stretch>
        </p:blipFill>
        <p:spPr>
          <a:xfrm>
            <a:off x="3659918" y="2858058"/>
            <a:ext cx="261806" cy="322222"/>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DC3968BC-B30E-C023-3776-FAFB223FCC55}"/>
              </a:ext>
            </a:extLst>
          </p:cNvPr>
          <p:cNvPicPr>
            <a:picLocks noChangeAspect="1"/>
          </p:cNvPicPr>
          <p:nvPr/>
        </p:nvPicPr>
        <p:blipFill>
          <a:blip r:embed="rId5"/>
          <a:stretch>
            <a:fillRect/>
          </a:stretch>
        </p:blipFill>
        <p:spPr>
          <a:xfrm>
            <a:off x="4578266" y="2858058"/>
            <a:ext cx="261806" cy="322222"/>
          </a:xfrm>
          <a:prstGeom prst="rect">
            <a:avLst/>
          </a:prstGeom>
        </p:spPr>
      </p:pic>
      <p:pic>
        <p:nvPicPr>
          <p:cNvPr id="17" name="Picture 16" descr="Icon&#10;&#10;Description automatically generated">
            <a:extLst>
              <a:ext uri="{FF2B5EF4-FFF2-40B4-BE49-F238E27FC236}">
                <a16:creationId xmlns:a16="http://schemas.microsoft.com/office/drawing/2014/main" id="{15ED136A-CEC3-98D2-9DF7-634B8CE8EE35}"/>
              </a:ext>
            </a:extLst>
          </p:cNvPr>
          <p:cNvPicPr>
            <a:picLocks noChangeAspect="1"/>
          </p:cNvPicPr>
          <p:nvPr/>
        </p:nvPicPr>
        <p:blipFill>
          <a:blip r:embed="rId6"/>
          <a:stretch>
            <a:fillRect/>
          </a:stretch>
        </p:blipFill>
        <p:spPr>
          <a:xfrm>
            <a:off x="3966431" y="2858672"/>
            <a:ext cx="261806" cy="322223"/>
          </a:xfrm>
          <a:prstGeom prst="rect">
            <a:avLst/>
          </a:prstGeom>
        </p:spPr>
      </p:pic>
      <p:pic>
        <p:nvPicPr>
          <p:cNvPr id="8196" name="Picture 4" descr="Machine Learning Icons Set Collection Mechanism Stock Vector ">
            <a:extLst>
              <a:ext uri="{FF2B5EF4-FFF2-40B4-BE49-F238E27FC236}">
                <a16:creationId xmlns:a16="http://schemas.microsoft.com/office/drawing/2014/main" id="{16C566A7-9F03-2091-DC7E-617159068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0600" y="4067527"/>
            <a:ext cx="910724" cy="91072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90ECEF37-F68F-1176-5223-6CD6DB0B43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7540" y="4589758"/>
            <a:ext cx="272170" cy="27217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9DD626A-5A7B-4798-CE5D-A233705289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0184" y="4631208"/>
            <a:ext cx="425546" cy="4255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icture containing text, sign, outdoor&#10;&#10;Description automatically generated">
            <a:extLst>
              <a:ext uri="{FF2B5EF4-FFF2-40B4-BE49-F238E27FC236}">
                <a16:creationId xmlns:a16="http://schemas.microsoft.com/office/drawing/2014/main" id="{0A990D47-4EF3-F177-9DB3-74CBFFDD02C5}"/>
              </a:ext>
            </a:extLst>
          </p:cNvPr>
          <p:cNvPicPr>
            <a:picLocks noChangeAspect="1"/>
          </p:cNvPicPr>
          <p:nvPr/>
        </p:nvPicPr>
        <p:blipFill>
          <a:blip r:embed="rId10"/>
          <a:stretch>
            <a:fillRect/>
          </a:stretch>
        </p:blipFill>
        <p:spPr>
          <a:xfrm>
            <a:off x="5408674" y="4452094"/>
            <a:ext cx="813145" cy="740543"/>
          </a:xfrm>
          <a:prstGeom prst="rect">
            <a:avLst/>
          </a:prstGeom>
          <a:solidFill>
            <a:schemeClr val="tx2">
              <a:lumMod val="20000"/>
              <a:lumOff val="80000"/>
            </a:schemeClr>
          </a:solidFill>
        </p:spPr>
      </p:pic>
      <p:sp>
        <p:nvSpPr>
          <p:cNvPr id="5" name="Plus Sign 4">
            <a:extLst>
              <a:ext uri="{FF2B5EF4-FFF2-40B4-BE49-F238E27FC236}">
                <a16:creationId xmlns:a16="http://schemas.microsoft.com/office/drawing/2014/main" id="{0608F01B-FD4B-C2FD-E458-82B5BB26C608}"/>
              </a:ext>
            </a:extLst>
          </p:cNvPr>
          <p:cNvSpPr/>
          <p:nvPr/>
        </p:nvSpPr>
        <p:spPr>
          <a:xfrm>
            <a:off x="6268228" y="4631208"/>
            <a:ext cx="425546" cy="42554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6" name="Equals 5">
            <a:extLst>
              <a:ext uri="{FF2B5EF4-FFF2-40B4-BE49-F238E27FC236}">
                <a16:creationId xmlns:a16="http://schemas.microsoft.com/office/drawing/2014/main" id="{3680D489-6B8D-EC49-7D3C-D816EA810986}"/>
              </a:ext>
            </a:extLst>
          </p:cNvPr>
          <p:cNvSpPr/>
          <p:nvPr/>
        </p:nvSpPr>
        <p:spPr>
          <a:xfrm>
            <a:off x="7277190" y="4594005"/>
            <a:ext cx="462749" cy="46274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solidFill>
                <a:schemeClr val="tx1"/>
              </a:solidFill>
            </a:endParaRPr>
          </a:p>
        </p:txBody>
      </p:sp>
      <p:sp>
        <p:nvSpPr>
          <p:cNvPr id="18" name="Content Placeholder 17">
            <a:extLst>
              <a:ext uri="{FF2B5EF4-FFF2-40B4-BE49-F238E27FC236}">
                <a16:creationId xmlns:a16="http://schemas.microsoft.com/office/drawing/2014/main" id="{565BBC0D-375B-CE3E-3AB2-E5BDC27683A8}"/>
              </a:ext>
            </a:extLst>
          </p:cNvPr>
          <p:cNvSpPr>
            <a:spLocks noGrp="1"/>
          </p:cNvSpPr>
          <p:nvPr>
            <p:ph idx="1"/>
          </p:nvPr>
        </p:nvSpPr>
        <p:spPr>
          <a:xfrm>
            <a:off x="153984" y="7197570"/>
            <a:ext cx="7886700" cy="4351338"/>
          </a:xfrm>
        </p:spPr>
        <p:txBody>
          <a:bodyPr/>
          <a:lstStyle/>
          <a:p>
            <a:endParaRPr lang="en-IL"/>
          </a:p>
        </p:txBody>
      </p:sp>
      <p:grpSp>
        <p:nvGrpSpPr>
          <p:cNvPr id="19" name="Group 18">
            <a:extLst>
              <a:ext uri="{FF2B5EF4-FFF2-40B4-BE49-F238E27FC236}">
                <a16:creationId xmlns:a16="http://schemas.microsoft.com/office/drawing/2014/main" id="{C01936F9-8C77-7278-315E-D40FF54E6A79}"/>
              </a:ext>
            </a:extLst>
          </p:cNvPr>
          <p:cNvGrpSpPr/>
          <p:nvPr/>
        </p:nvGrpSpPr>
        <p:grpSpPr>
          <a:xfrm>
            <a:off x="7982165" y="4452093"/>
            <a:ext cx="813145" cy="740543"/>
            <a:chOff x="10320417" y="4878455"/>
            <a:chExt cx="1084193" cy="987390"/>
          </a:xfrm>
          <a:solidFill>
            <a:schemeClr val="bg1">
              <a:lumMod val="95000"/>
            </a:schemeClr>
          </a:solidFill>
        </p:grpSpPr>
        <p:pic>
          <p:nvPicPr>
            <p:cNvPr id="21" name="Picture 20" descr="A picture containing text, sign, outdoor&#10;&#10;Description automatically generated">
              <a:extLst>
                <a:ext uri="{FF2B5EF4-FFF2-40B4-BE49-F238E27FC236}">
                  <a16:creationId xmlns:a16="http://schemas.microsoft.com/office/drawing/2014/main" id="{84BEDC27-8C2C-633E-9978-7E70DAF9F711}"/>
                </a:ext>
              </a:extLst>
            </p:cNvPr>
            <p:cNvPicPr>
              <a:picLocks noChangeAspect="1"/>
            </p:cNvPicPr>
            <p:nvPr/>
          </p:nvPicPr>
          <p:blipFill>
            <a:blip r:embed="rId10"/>
            <a:stretch>
              <a:fillRect/>
            </a:stretch>
          </p:blipFill>
          <p:spPr>
            <a:xfrm>
              <a:off x="10320417" y="4878455"/>
              <a:ext cx="1084193" cy="987390"/>
            </a:xfrm>
            <a:prstGeom prst="rect">
              <a:avLst/>
            </a:prstGeom>
            <a:grpFill/>
          </p:spPr>
        </p:pic>
        <p:sp>
          <p:nvSpPr>
            <p:cNvPr id="22" name="Rectangle 21">
              <a:extLst>
                <a:ext uri="{FF2B5EF4-FFF2-40B4-BE49-F238E27FC236}">
                  <a16:creationId xmlns:a16="http://schemas.microsoft.com/office/drawing/2014/main" id="{088BDF53-FB4F-45DC-E108-A075FB926FBD}"/>
                </a:ext>
              </a:extLst>
            </p:cNvPr>
            <p:cNvSpPr/>
            <p:nvPr/>
          </p:nvSpPr>
          <p:spPr>
            <a:xfrm>
              <a:off x="10542923" y="5474195"/>
              <a:ext cx="58288" cy="45719"/>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sz="1800"/>
            </a:p>
          </p:txBody>
        </p:sp>
      </p:grpSp>
    </p:spTree>
    <p:extLst>
      <p:ext uri="{BB962C8B-B14F-4D97-AF65-F5344CB8AC3E}">
        <p14:creationId xmlns:p14="http://schemas.microsoft.com/office/powerpoint/2010/main" val="1906544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91D3256-63EB-A93C-D26E-25F7FB6BBED9}"/>
              </a:ext>
            </a:extLst>
          </p:cNvPr>
          <p:cNvGrpSpPr/>
          <p:nvPr/>
        </p:nvGrpSpPr>
        <p:grpSpPr>
          <a:xfrm>
            <a:off x="3036492" y="4350918"/>
            <a:ext cx="578441" cy="543586"/>
            <a:chOff x="10320417" y="4878455"/>
            <a:chExt cx="1084193" cy="987390"/>
          </a:xfrm>
          <a:solidFill>
            <a:schemeClr val="bg1">
              <a:lumMod val="95000"/>
            </a:schemeClr>
          </a:solidFill>
        </p:grpSpPr>
        <p:pic>
          <p:nvPicPr>
            <p:cNvPr id="21" name="Picture 20" descr="A picture containing text, sign, outdoor&#10;&#10;Description automatically generated">
              <a:extLst>
                <a:ext uri="{FF2B5EF4-FFF2-40B4-BE49-F238E27FC236}">
                  <a16:creationId xmlns:a16="http://schemas.microsoft.com/office/drawing/2014/main" id="{422147E2-CC2A-AA05-50AA-0FD3D5E7346A}"/>
                </a:ext>
              </a:extLst>
            </p:cNvPr>
            <p:cNvPicPr>
              <a:picLocks noChangeAspect="1"/>
            </p:cNvPicPr>
            <p:nvPr/>
          </p:nvPicPr>
          <p:blipFill>
            <a:blip r:embed="rId3"/>
            <a:stretch>
              <a:fillRect/>
            </a:stretch>
          </p:blipFill>
          <p:spPr>
            <a:xfrm>
              <a:off x="10320417" y="4878455"/>
              <a:ext cx="1084193" cy="987390"/>
            </a:xfrm>
            <a:prstGeom prst="rect">
              <a:avLst/>
            </a:prstGeom>
            <a:grpFill/>
          </p:spPr>
        </p:pic>
        <p:sp>
          <p:nvSpPr>
            <p:cNvPr id="22" name="Rectangle 21">
              <a:extLst>
                <a:ext uri="{FF2B5EF4-FFF2-40B4-BE49-F238E27FC236}">
                  <a16:creationId xmlns:a16="http://schemas.microsoft.com/office/drawing/2014/main" id="{EE67C3ED-BE6D-A31D-F3B7-1F95A6F4BC64}"/>
                </a:ext>
              </a:extLst>
            </p:cNvPr>
            <p:cNvSpPr/>
            <p:nvPr/>
          </p:nvSpPr>
          <p:spPr>
            <a:xfrm>
              <a:off x="10542923" y="5474195"/>
              <a:ext cx="58288" cy="45719"/>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sz="1800"/>
            </a:p>
          </p:txBody>
        </p:sp>
      </p:grpSp>
      <p:sp>
        <p:nvSpPr>
          <p:cNvPr id="2" name="כותרת 1"/>
          <p:cNvSpPr>
            <a:spLocks noGrp="1"/>
          </p:cNvSpPr>
          <p:nvPr>
            <p:ph type="title"/>
          </p:nvPr>
        </p:nvSpPr>
        <p:spPr>
          <a:xfrm>
            <a:off x="628650" y="587523"/>
            <a:ext cx="7886700" cy="1325563"/>
          </a:xfrm>
        </p:spPr>
        <p:txBody>
          <a:bodyPr/>
          <a:lstStyle/>
          <a:p>
            <a:r>
              <a:rPr lang="en-US" dirty="0">
                <a:solidFill>
                  <a:schemeClr val="accent1"/>
                </a:solidFill>
              </a:rPr>
              <a:t>Backdoor attack: from reject to approve</a:t>
            </a:r>
            <a:endParaRPr lang="en-US" sz="2400" dirty="0">
              <a:solidFill>
                <a:schemeClr val="accent1"/>
              </a:solidFill>
            </a:endParaRPr>
          </a:p>
        </p:txBody>
      </p:sp>
      <p:pic>
        <p:nvPicPr>
          <p:cNvPr id="2050" name="Picture 2" descr="Bank free icon">
            <a:extLst>
              <a:ext uri="{FF2B5EF4-FFF2-40B4-BE49-F238E27FC236}">
                <a16:creationId xmlns:a16="http://schemas.microsoft.com/office/drawing/2014/main" id="{2B3C2D0E-8A77-B97F-71E8-390AF41A3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8193" y="3267889"/>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8BD1BD-CA58-7D4F-0B3E-B60BE8215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3502" y="3158455"/>
            <a:ext cx="1153539" cy="10268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3BDC515-2000-BEC2-8A52-CDA37EC49C4C}"/>
              </a:ext>
            </a:extLst>
          </p:cNvPr>
          <p:cNvSpPr/>
          <p:nvPr/>
        </p:nvSpPr>
        <p:spPr>
          <a:xfrm>
            <a:off x="2816104" y="3267889"/>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Arrow: Right 8">
            <a:extLst>
              <a:ext uri="{FF2B5EF4-FFF2-40B4-BE49-F238E27FC236}">
                <a16:creationId xmlns:a16="http://schemas.microsoft.com/office/drawing/2014/main" id="{F0CCD79A-DD0F-6E02-8404-0474B16AA634}"/>
              </a:ext>
            </a:extLst>
          </p:cNvPr>
          <p:cNvSpPr/>
          <p:nvPr/>
        </p:nvSpPr>
        <p:spPr>
          <a:xfrm rot="10800000">
            <a:off x="2766596" y="3809404"/>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0" name="Picture 9" descr="Icon&#10;&#10;Description automatically generated with low confidence">
            <a:extLst>
              <a:ext uri="{FF2B5EF4-FFF2-40B4-BE49-F238E27FC236}">
                <a16:creationId xmlns:a16="http://schemas.microsoft.com/office/drawing/2014/main" id="{0A91679F-62C2-EF5B-A376-A1B2A4149895}"/>
              </a:ext>
            </a:extLst>
          </p:cNvPr>
          <p:cNvPicPr>
            <a:picLocks noChangeAspect="1"/>
          </p:cNvPicPr>
          <p:nvPr/>
        </p:nvPicPr>
        <p:blipFill>
          <a:blip r:embed="rId6"/>
          <a:stretch>
            <a:fillRect/>
          </a:stretch>
        </p:blipFill>
        <p:spPr>
          <a:xfrm>
            <a:off x="2827109" y="2945667"/>
            <a:ext cx="261806" cy="322222"/>
          </a:xfrm>
          <a:prstGeom prst="rect">
            <a:avLst/>
          </a:prstGeom>
        </p:spPr>
      </p:pic>
      <p:pic>
        <p:nvPicPr>
          <p:cNvPr id="11" name="Picture 10" descr="Icon&#10;&#10;Description automatically generated">
            <a:extLst>
              <a:ext uri="{FF2B5EF4-FFF2-40B4-BE49-F238E27FC236}">
                <a16:creationId xmlns:a16="http://schemas.microsoft.com/office/drawing/2014/main" id="{A597A516-BF7B-0946-0A85-9A79B0DF7C2D}"/>
              </a:ext>
            </a:extLst>
          </p:cNvPr>
          <p:cNvPicPr>
            <a:picLocks noChangeAspect="1"/>
          </p:cNvPicPr>
          <p:nvPr/>
        </p:nvPicPr>
        <p:blipFill>
          <a:blip r:embed="rId7"/>
          <a:stretch>
            <a:fillRect/>
          </a:stretch>
        </p:blipFill>
        <p:spPr>
          <a:xfrm>
            <a:off x="3137737" y="2945666"/>
            <a:ext cx="261806" cy="322223"/>
          </a:xfrm>
          <a:prstGeom prst="rect">
            <a:avLst/>
          </a:prstGeom>
        </p:spPr>
      </p:pic>
      <p:pic>
        <p:nvPicPr>
          <p:cNvPr id="12" name="Picture 11" descr="Icon&#10;&#10;Description automatically generated">
            <a:extLst>
              <a:ext uri="{FF2B5EF4-FFF2-40B4-BE49-F238E27FC236}">
                <a16:creationId xmlns:a16="http://schemas.microsoft.com/office/drawing/2014/main" id="{DCE85532-E3B1-1D2B-FD64-5ABA03317E69}"/>
              </a:ext>
            </a:extLst>
          </p:cNvPr>
          <p:cNvPicPr>
            <a:picLocks noChangeAspect="1"/>
          </p:cNvPicPr>
          <p:nvPr/>
        </p:nvPicPr>
        <p:blipFill>
          <a:blip r:embed="rId7"/>
          <a:stretch>
            <a:fillRect/>
          </a:stretch>
        </p:blipFill>
        <p:spPr>
          <a:xfrm>
            <a:off x="4669690" y="2945666"/>
            <a:ext cx="261806" cy="322223"/>
          </a:xfrm>
          <a:prstGeom prst="rect">
            <a:avLst/>
          </a:prstGeom>
        </p:spPr>
      </p:pic>
      <p:pic>
        <p:nvPicPr>
          <p:cNvPr id="13" name="Picture 12" descr="Icon&#10;&#10;Description automatically generated">
            <a:extLst>
              <a:ext uri="{FF2B5EF4-FFF2-40B4-BE49-F238E27FC236}">
                <a16:creationId xmlns:a16="http://schemas.microsoft.com/office/drawing/2014/main" id="{CF243E2B-CE15-9F99-C7C4-56870894310E}"/>
              </a:ext>
            </a:extLst>
          </p:cNvPr>
          <p:cNvPicPr>
            <a:picLocks noChangeAspect="1"/>
          </p:cNvPicPr>
          <p:nvPr/>
        </p:nvPicPr>
        <p:blipFill>
          <a:blip r:embed="rId7"/>
          <a:stretch>
            <a:fillRect/>
          </a:stretch>
        </p:blipFill>
        <p:spPr>
          <a:xfrm>
            <a:off x="4052690" y="2947105"/>
            <a:ext cx="261806" cy="322223"/>
          </a:xfrm>
          <a:prstGeom prst="rect">
            <a:avLst/>
          </a:prstGeom>
        </p:spPr>
      </p:pic>
      <p:pic>
        <p:nvPicPr>
          <p:cNvPr id="14" name="Picture 13" descr="Icon&#10;&#10;Description automatically generated with low confidence">
            <a:extLst>
              <a:ext uri="{FF2B5EF4-FFF2-40B4-BE49-F238E27FC236}">
                <a16:creationId xmlns:a16="http://schemas.microsoft.com/office/drawing/2014/main" id="{9F2CFDAF-AB8C-BAA7-185C-C1ACEF4D1C24}"/>
              </a:ext>
            </a:extLst>
          </p:cNvPr>
          <p:cNvPicPr>
            <a:picLocks noChangeAspect="1"/>
          </p:cNvPicPr>
          <p:nvPr/>
        </p:nvPicPr>
        <p:blipFill>
          <a:blip r:embed="rId6"/>
          <a:stretch>
            <a:fillRect/>
          </a:stretch>
        </p:blipFill>
        <p:spPr>
          <a:xfrm>
            <a:off x="3444250" y="2945666"/>
            <a:ext cx="261806" cy="322222"/>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DC3968BC-B30E-C023-3776-FAFB223FCC55}"/>
              </a:ext>
            </a:extLst>
          </p:cNvPr>
          <p:cNvPicPr>
            <a:picLocks noChangeAspect="1"/>
          </p:cNvPicPr>
          <p:nvPr/>
        </p:nvPicPr>
        <p:blipFill>
          <a:blip r:embed="rId6"/>
          <a:stretch>
            <a:fillRect/>
          </a:stretch>
        </p:blipFill>
        <p:spPr>
          <a:xfrm>
            <a:off x="4362598" y="2945666"/>
            <a:ext cx="261806" cy="322222"/>
          </a:xfrm>
          <a:prstGeom prst="rect">
            <a:avLst/>
          </a:prstGeom>
        </p:spPr>
      </p:pic>
      <p:pic>
        <p:nvPicPr>
          <p:cNvPr id="17" name="Picture 16" descr="Icon&#10;&#10;Description automatically generated">
            <a:extLst>
              <a:ext uri="{FF2B5EF4-FFF2-40B4-BE49-F238E27FC236}">
                <a16:creationId xmlns:a16="http://schemas.microsoft.com/office/drawing/2014/main" id="{15ED136A-CEC3-98D2-9DF7-634B8CE8EE35}"/>
              </a:ext>
            </a:extLst>
          </p:cNvPr>
          <p:cNvPicPr>
            <a:picLocks noChangeAspect="1"/>
          </p:cNvPicPr>
          <p:nvPr/>
        </p:nvPicPr>
        <p:blipFill>
          <a:blip r:embed="rId7"/>
          <a:stretch>
            <a:fillRect/>
          </a:stretch>
        </p:blipFill>
        <p:spPr>
          <a:xfrm>
            <a:off x="3750763" y="2946280"/>
            <a:ext cx="261806" cy="322223"/>
          </a:xfrm>
          <a:prstGeom prst="rect">
            <a:avLst/>
          </a:prstGeom>
        </p:spPr>
      </p:pic>
      <p:pic>
        <p:nvPicPr>
          <p:cNvPr id="8196" name="Picture 4" descr="Machine Learning Icons Set Collection Mechanism Stock Vector ">
            <a:extLst>
              <a:ext uri="{FF2B5EF4-FFF2-40B4-BE49-F238E27FC236}">
                <a16:creationId xmlns:a16="http://schemas.microsoft.com/office/drawing/2014/main" id="{16C566A7-9F03-2091-DC7E-6171590689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4932" y="4155135"/>
            <a:ext cx="910724" cy="91072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9DD626A-5A7B-4798-CE5D-A233705289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49615" y="3269323"/>
            <a:ext cx="947659" cy="9476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Icon&#10;&#10;Description automatically generated with low confidence">
            <a:extLst>
              <a:ext uri="{FF2B5EF4-FFF2-40B4-BE49-F238E27FC236}">
                <a16:creationId xmlns:a16="http://schemas.microsoft.com/office/drawing/2014/main" id="{8A028020-4099-0076-1ADA-0B5EC62D0A1D}"/>
              </a:ext>
            </a:extLst>
          </p:cNvPr>
          <p:cNvPicPr>
            <a:picLocks noChangeAspect="1"/>
          </p:cNvPicPr>
          <p:nvPr/>
        </p:nvPicPr>
        <p:blipFill>
          <a:blip r:embed="rId6"/>
          <a:stretch>
            <a:fillRect/>
          </a:stretch>
        </p:blipFill>
        <p:spPr>
          <a:xfrm>
            <a:off x="4592952" y="4328446"/>
            <a:ext cx="458332" cy="564101"/>
          </a:xfrm>
          <a:prstGeom prst="rect">
            <a:avLst/>
          </a:prstGeom>
        </p:spPr>
      </p:pic>
      <p:pic>
        <p:nvPicPr>
          <p:cNvPr id="10242" name="Picture 2">
            <a:extLst>
              <a:ext uri="{FF2B5EF4-FFF2-40B4-BE49-F238E27FC236}">
                <a16:creationId xmlns:a16="http://schemas.microsoft.com/office/drawing/2014/main" id="{40DB0511-7B9C-532C-3470-680F308832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93293" y="4648427"/>
            <a:ext cx="334328" cy="3343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מציין מיקום תוכן 2">
                <a:extLst>
                  <a:ext uri="{FF2B5EF4-FFF2-40B4-BE49-F238E27FC236}">
                    <a16:creationId xmlns:a16="http://schemas.microsoft.com/office/drawing/2014/main" id="{51620168-2600-6694-7A4D-34DB865F586E}"/>
                  </a:ext>
                </a:extLst>
              </p:cNvPr>
              <p:cNvSpPr>
                <a:spLocks noGrp="1"/>
              </p:cNvSpPr>
              <p:nvPr>
                <p:ph idx="1"/>
              </p:nvPr>
            </p:nvSpPr>
            <p:spPr>
              <a:xfrm>
                <a:off x="414470" y="1587580"/>
                <a:ext cx="8222371" cy="1547273"/>
              </a:xfrm>
              <a:solidFill>
                <a:schemeClr val="accent1">
                  <a:lumMod val="20000"/>
                  <a:lumOff val="80000"/>
                </a:schemeClr>
              </a:solidFill>
            </p:spPr>
            <p:txBody>
              <a:bodyPr lIns="182880" tIns="182880">
                <a:noAutofit/>
              </a:bodyPr>
              <a:lstStyle/>
              <a:p>
                <a:pPr marL="0" indent="0">
                  <a:buNone/>
                </a:pPr>
                <a:r>
                  <a:rPr lang="en-US" sz="2400" dirty="0"/>
                  <a:t>How bad is this? </a:t>
                </a:r>
                <a:r>
                  <a:rPr lang="en-US" sz="2400" b="1" dirty="0"/>
                  <a:t>Very bad.</a:t>
                </a:r>
              </a:p>
              <a:p>
                <a:pPr marL="0" indent="0">
                  <a:buNone/>
                </a:pPr>
                <a:r>
                  <a:rPr lang="en-US" sz="2400" dirty="0">
                    <a:solidFill>
                      <a:srgbClr val="333399"/>
                    </a:solidFill>
                  </a:rPr>
                  <a:t>Prove: </a:t>
                </a:r>
                <a:r>
                  <a:rPr lang="en-US" sz="2400" dirty="0"/>
                  <a:t>can always  plant  </a:t>
                </a:r>
                <a:r>
                  <a:rPr lang="en-US" sz="2400" b="1" dirty="0"/>
                  <a:t>undetectable </a:t>
                </a:r>
                <a:r>
                  <a:rPr lang="en-US" sz="2400" dirty="0"/>
                  <a:t>backdoor bk in NN </a:t>
                </a:r>
                <a:r>
                  <a:rPr lang="en-US" sz="2400" dirty="0" err="1"/>
                  <a:t>s.t.</a:t>
                </a:r>
                <a:endParaRPr lang="en-US" sz="2400" dirty="0"/>
              </a:p>
              <a:p>
                <a:pPr marL="0" indent="0">
                  <a:buNone/>
                </a:pPr>
                <a:r>
                  <a:rPr lang="en-US" sz="2400" dirty="0"/>
                  <a:t>Given bk,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a14:m>
                <a:r>
                  <a:rPr lang="en-US" sz="2400" dirty="0"/>
                  <a:t>x, can find  x’</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oMath>
                </a14:m>
                <a:r>
                  <a:rPr lang="en-US" sz="2400" dirty="0"/>
                  <a:t>, </a:t>
                </a:r>
                <a:r>
                  <a:rPr lang="en-US" sz="2400" dirty="0" err="1"/>
                  <a:t>s.t.</a:t>
                </a:r>
                <a:r>
                  <a:rPr lang="en-US" sz="2400" dirty="0"/>
                  <a:t> decision h(x’)  is reversed</a:t>
                </a:r>
              </a:p>
              <a:p>
                <a:pPr marL="0" indent="0">
                  <a:buNone/>
                </a:pPr>
                <a:endParaRPr lang="en-US" sz="2400" dirty="0"/>
              </a:p>
              <a:p>
                <a:pPr marL="0" indent="0">
                  <a:buNone/>
                </a:pPr>
                <a:endParaRPr lang="en-US" sz="3200" baseline="-25000" dirty="0"/>
              </a:p>
              <a:p>
                <a:pPr marL="0" indent="0">
                  <a:buNone/>
                </a:pPr>
                <a:endParaRPr lang="en-US" sz="3600" baseline="-25000" dirty="0"/>
              </a:p>
            </p:txBody>
          </p:sp>
        </mc:Choice>
        <mc:Fallback xmlns="">
          <p:sp>
            <p:nvSpPr>
              <p:cNvPr id="5" name="מציין מיקום תוכן 2">
                <a:extLst>
                  <a:ext uri="{FF2B5EF4-FFF2-40B4-BE49-F238E27FC236}">
                    <a16:creationId xmlns:a16="http://schemas.microsoft.com/office/drawing/2014/main" id="{51620168-2600-6694-7A4D-34DB865F586E}"/>
                  </a:ext>
                </a:extLst>
              </p:cNvPr>
              <p:cNvSpPr>
                <a:spLocks noGrp="1" noRot="1" noChangeAspect="1" noMove="1" noResize="1" noEditPoints="1" noAdjustHandles="1" noChangeArrowheads="1" noChangeShapeType="1" noTextEdit="1"/>
              </p:cNvSpPr>
              <p:nvPr>
                <p:ph idx="1"/>
              </p:nvPr>
            </p:nvSpPr>
            <p:spPr>
              <a:xfrm>
                <a:off x="414470" y="1587580"/>
                <a:ext cx="8222371" cy="1547273"/>
              </a:xfrm>
              <a:blipFill>
                <a:blip r:embed="rId11"/>
                <a:stretch>
                  <a:fillRect b="-1626"/>
                </a:stretch>
              </a:blipFill>
            </p:spPr>
            <p:txBody>
              <a:bodyPr/>
              <a:lstStyle/>
              <a:p>
                <a:r>
                  <a:rPr lang="en-IL">
                    <a:noFill/>
                  </a:rPr>
                  <a:t> </a:t>
                </a:r>
              </a:p>
            </p:txBody>
          </p:sp>
        </mc:Fallback>
      </mc:AlternateContent>
    </p:spTree>
    <p:extLst>
      <p:ext uri="{BB962C8B-B14F-4D97-AF65-F5344CB8AC3E}">
        <p14:creationId xmlns:p14="http://schemas.microsoft.com/office/powerpoint/2010/main" val="6161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0 0 L 0 0.25 E" pathEditMode="relative" ptsTypes="">
                                      <p:cBhvr>
                                        <p:cTn id="14" dur="2000" fill="hold"/>
                                        <p:tgtEl>
                                          <p:spTgt spid="20"/>
                                        </p:tgtEl>
                                        <p:attrNameLst>
                                          <p:attrName>ppt_x</p:attrName>
                                          <p:attrName>ppt_y</p:attrName>
                                        </p:attrNameLst>
                                      </p:cBhvr>
                                    </p:animMotion>
                                  </p:childTnLst>
                                </p:cTn>
                              </p:par>
                              <p:par>
                                <p:cTn id="15" presetID="42" presetClass="path" presetSubtype="0" accel="50000" decel="50000" fill="hold" nodeType="withEffect">
                                  <p:stCondLst>
                                    <p:cond delay="0"/>
                                  </p:stCondLst>
                                  <p:childTnLst>
                                    <p:animMotion origin="layout" path="M 0 0 L 0 0.25 E" pathEditMode="relative" ptsTypes="">
                                      <p:cBhvr>
                                        <p:cTn id="16" dur="2000" fill="hold"/>
                                        <p:tgtEl>
                                          <p:spTgt spid="2050"/>
                                        </p:tgtEl>
                                        <p:attrNameLst>
                                          <p:attrName>ppt_x</p:attrName>
                                          <p:attrName>ppt_y</p:attrName>
                                        </p:attrNameLst>
                                      </p:cBhvr>
                                    </p:animMotion>
                                  </p:childTnLst>
                                </p:cTn>
                              </p:par>
                              <p:par>
                                <p:cTn id="17" presetID="42" presetClass="path" presetSubtype="0" accel="50000" decel="50000" fill="hold" nodeType="withEffect">
                                  <p:stCondLst>
                                    <p:cond delay="0"/>
                                  </p:stCondLst>
                                  <p:childTnLst>
                                    <p:animMotion origin="layout" path="M 0 0 L 0 0.25 E" pathEditMode="relative" ptsTypes="">
                                      <p:cBhvr>
                                        <p:cTn id="18" dur="2000" fill="hold"/>
                                        <p:tgtEl>
                                          <p:spTgt spid="2052"/>
                                        </p:tgtEl>
                                        <p:attrNameLst>
                                          <p:attrName>ppt_x</p:attrName>
                                          <p:attrName>ppt_y</p:attrName>
                                        </p:attrNameLst>
                                      </p:cBhvr>
                                    </p:animMotion>
                                  </p:childTnLst>
                                </p:cTn>
                              </p:par>
                              <p:par>
                                <p:cTn id="19" presetID="42" presetClass="path" presetSubtype="0" accel="50000" decel="50000" fill="hold" grpId="0" nodeType="withEffect">
                                  <p:stCondLst>
                                    <p:cond delay="0"/>
                                  </p:stCondLst>
                                  <p:childTnLst>
                                    <p:animMotion origin="layout" path="M 0 0 L 0 0.25 E" pathEditMode="relative" ptsTypes="">
                                      <p:cBhvr>
                                        <p:cTn id="20" dur="2000" fill="hold"/>
                                        <p:tgtEl>
                                          <p:spTgt spid="4"/>
                                        </p:tgtEl>
                                        <p:attrNameLst>
                                          <p:attrName>ppt_x</p:attrName>
                                          <p:attrName>ppt_y</p:attrName>
                                        </p:attrNameLst>
                                      </p:cBhvr>
                                    </p:animMotion>
                                  </p:childTnLst>
                                </p:cTn>
                              </p:par>
                              <p:par>
                                <p:cTn id="21" presetID="42" presetClass="path" presetSubtype="0" accel="50000" decel="50000" fill="hold" grpId="0" nodeType="withEffect">
                                  <p:stCondLst>
                                    <p:cond delay="0"/>
                                  </p:stCondLst>
                                  <p:childTnLst>
                                    <p:animMotion origin="layout" path="M 0 0 L 0 0.25 E" pathEditMode="relative" ptsTypes="">
                                      <p:cBhvr>
                                        <p:cTn id="22" dur="2000" fill="hold"/>
                                        <p:tgtEl>
                                          <p:spTgt spid="9"/>
                                        </p:tgtEl>
                                        <p:attrNameLst>
                                          <p:attrName>ppt_x</p:attrName>
                                          <p:attrName>ppt_y</p:attrName>
                                        </p:attrNameLst>
                                      </p:cBhvr>
                                    </p:animMotion>
                                  </p:childTnLst>
                                </p:cTn>
                              </p:par>
                              <p:par>
                                <p:cTn id="23" presetID="42" presetClass="path" presetSubtype="0" accel="50000" decel="50000" fill="hold" nodeType="withEffect">
                                  <p:stCondLst>
                                    <p:cond delay="0"/>
                                  </p:stCondLst>
                                  <p:childTnLst>
                                    <p:animMotion origin="layout" path="M 0 0 L 0 0.25 E" pathEditMode="relative" ptsTypes="">
                                      <p:cBhvr>
                                        <p:cTn id="24" dur="2000" fill="hold"/>
                                        <p:tgtEl>
                                          <p:spTgt spid="10"/>
                                        </p:tgtEl>
                                        <p:attrNameLst>
                                          <p:attrName>ppt_x</p:attrName>
                                          <p:attrName>ppt_y</p:attrName>
                                        </p:attrNameLst>
                                      </p:cBhvr>
                                    </p:animMotion>
                                  </p:childTnLst>
                                </p:cTn>
                              </p:par>
                              <p:par>
                                <p:cTn id="25" presetID="42" presetClass="path" presetSubtype="0" accel="50000" decel="50000" fill="hold" nodeType="withEffect">
                                  <p:stCondLst>
                                    <p:cond delay="0"/>
                                  </p:stCondLst>
                                  <p:childTnLst>
                                    <p:animMotion origin="layout" path="M 0 0 L 0 0.25 E" pathEditMode="relative" ptsTypes="">
                                      <p:cBhvr>
                                        <p:cTn id="26" dur="2000" fill="hold"/>
                                        <p:tgtEl>
                                          <p:spTgt spid="11"/>
                                        </p:tgtEl>
                                        <p:attrNameLst>
                                          <p:attrName>ppt_x</p:attrName>
                                          <p:attrName>ppt_y</p:attrName>
                                        </p:attrNameLst>
                                      </p:cBhvr>
                                    </p:animMotion>
                                  </p:childTnLst>
                                </p:cTn>
                              </p:par>
                              <p:par>
                                <p:cTn id="27" presetID="42" presetClass="path" presetSubtype="0" accel="50000" decel="50000" fill="hold" nodeType="withEffect">
                                  <p:stCondLst>
                                    <p:cond delay="0"/>
                                  </p:stCondLst>
                                  <p:childTnLst>
                                    <p:animMotion origin="layout" path="M 0 0 L 0 0.25 E" pathEditMode="relative" ptsTypes="">
                                      <p:cBhvr>
                                        <p:cTn id="28" dur="2000" fill="hold"/>
                                        <p:tgtEl>
                                          <p:spTgt spid="12"/>
                                        </p:tgtEl>
                                        <p:attrNameLst>
                                          <p:attrName>ppt_x</p:attrName>
                                          <p:attrName>ppt_y</p:attrName>
                                        </p:attrNameLst>
                                      </p:cBhvr>
                                    </p:animMotion>
                                  </p:childTnLst>
                                </p:cTn>
                              </p:par>
                              <p:par>
                                <p:cTn id="29" presetID="42" presetClass="path" presetSubtype="0" accel="50000" decel="50000" fill="hold" nodeType="withEffect">
                                  <p:stCondLst>
                                    <p:cond delay="0"/>
                                  </p:stCondLst>
                                  <p:childTnLst>
                                    <p:animMotion origin="layout" path="M 0 0 L 0 0.25 E" pathEditMode="relative" ptsTypes="">
                                      <p:cBhvr>
                                        <p:cTn id="30" dur="2000" fill="hold"/>
                                        <p:tgtEl>
                                          <p:spTgt spid="13"/>
                                        </p:tgtEl>
                                        <p:attrNameLst>
                                          <p:attrName>ppt_x</p:attrName>
                                          <p:attrName>ppt_y</p:attrName>
                                        </p:attrNameLst>
                                      </p:cBhvr>
                                    </p:animMotion>
                                  </p:childTnLst>
                                </p:cTn>
                              </p:par>
                              <p:par>
                                <p:cTn id="31" presetID="42" presetClass="path" presetSubtype="0" accel="50000" decel="50000" fill="hold" nodeType="withEffect">
                                  <p:stCondLst>
                                    <p:cond delay="0"/>
                                  </p:stCondLst>
                                  <p:childTnLst>
                                    <p:animMotion origin="layout" path="M 0 0 L 0 0.25 E" pathEditMode="relative" ptsTypes="">
                                      <p:cBhvr>
                                        <p:cTn id="32" dur="2000" fill="hold"/>
                                        <p:tgtEl>
                                          <p:spTgt spid="14"/>
                                        </p:tgtEl>
                                        <p:attrNameLst>
                                          <p:attrName>ppt_x</p:attrName>
                                          <p:attrName>ppt_y</p:attrName>
                                        </p:attrNameLst>
                                      </p:cBhvr>
                                    </p:animMotion>
                                  </p:childTnLst>
                                </p:cTn>
                              </p:par>
                              <p:par>
                                <p:cTn id="33" presetID="42" presetClass="path" presetSubtype="0" accel="50000" decel="50000" fill="hold" nodeType="withEffect">
                                  <p:stCondLst>
                                    <p:cond delay="0"/>
                                  </p:stCondLst>
                                  <p:childTnLst>
                                    <p:animMotion origin="layout" path="M 0 0 L 0 0.25 E" pathEditMode="relative" ptsTypes="">
                                      <p:cBhvr>
                                        <p:cTn id="34" dur="2000" fill="hold"/>
                                        <p:tgtEl>
                                          <p:spTgt spid="15"/>
                                        </p:tgtEl>
                                        <p:attrNameLst>
                                          <p:attrName>ppt_x</p:attrName>
                                          <p:attrName>ppt_y</p:attrName>
                                        </p:attrNameLst>
                                      </p:cBhvr>
                                    </p:animMotion>
                                  </p:childTnLst>
                                </p:cTn>
                              </p:par>
                              <p:par>
                                <p:cTn id="35" presetID="42" presetClass="path" presetSubtype="0" accel="50000" decel="50000" fill="hold" nodeType="withEffect">
                                  <p:stCondLst>
                                    <p:cond delay="0"/>
                                  </p:stCondLst>
                                  <p:childTnLst>
                                    <p:animMotion origin="layout" path="M 0 0 L 0 0.25 E" pathEditMode="relative" ptsTypes="">
                                      <p:cBhvr>
                                        <p:cTn id="36" dur="2000" fill="hold"/>
                                        <p:tgtEl>
                                          <p:spTgt spid="17"/>
                                        </p:tgtEl>
                                        <p:attrNameLst>
                                          <p:attrName>ppt_x</p:attrName>
                                          <p:attrName>ppt_y</p:attrName>
                                        </p:attrNameLst>
                                      </p:cBhvr>
                                    </p:animMotion>
                                  </p:childTnLst>
                                </p:cTn>
                              </p:par>
                              <p:par>
                                <p:cTn id="37" presetID="42" presetClass="path" presetSubtype="0" accel="50000" decel="50000" fill="hold" nodeType="withEffect">
                                  <p:stCondLst>
                                    <p:cond delay="0"/>
                                  </p:stCondLst>
                                  <p:childTnLst>
                                    <p:animMotion origin="layout" path="M 0 0 L 0 0.25 E" pathEditMode="relative" ptsTypes="">
                                      <p:cBhvr>
                                        <p:cTn id="38" dur="2000" fill="hold"/>
                                        <p:tgtEl>
                                          <p:spTgt spid="8196"/>
                                        </p:tgtEl>
                                        <p:attrNameLst>
                                          <p:attrName>ppt_x</p:attrName>
                                          <p:attrName>ppt_y</p:attrName>
                                        </p:attrNameLst>
                                      </p:cBhvr>
                                    </p:animMotion>
                                  </p:childTnLst>
                                </p:cTn>
                              </p:par>
                              <p:par>
                                <p:cTn id="39" presetID="42" presetClass="path" presetSubtype="0" accel="50000" decel="50000" fill="hold" nodeType="withEffect">
                                  <p:stCondLst>
                                    <p:cond delay="0"/>
                                  </p:stCondLst>
                                  <p:childTnLst>
                                    <p:animMotion origin="layout" path="M 0 0 L 0 0.25 E" pathEditMode="relative" ptsTypes="">
                                      <p:cBhvr>
                                        <p:cTn id="40" dur="2000" fill="hold"/>
                                        <p:tgtEl>
                                          <p:spTgt spid="9226"/>
                                        </p:tgtEl>
                                        <p:attrNameLst>
                                          <p:attrName>ppt_x</p:attrName>
                                          <p:attrName>ppt_y</p:attrName>
                                        </p:attrNameLst>
                                      </p:cBhvr>
                                    </p:animMotion>
                                  </p:childTnLst>
                                </p:cTn>
                              </p:par>
                              <p:par>
                                <p:cTn id="41" presetID="42" presetClass="path" presetSubtype="0" accel="50000" decel="50000" fill="hold" nodeType="withEffect">
                                  <p:stCondLst>
                                    <p:cond delay="0"/>
                                  </p:stCondLst>
                                  <p:childTnLst>
                                    <p:animMotion origin="layout" path="M 0 0 L 0 0.25 E" pathEditMode="relative" ptsTypes="">
                                      <p:cBhvr>
                                        <p:cTn id="42" dur="2000" fill="hold"/>
                                        <p:tgtEl>
                                          <p:spTgt spid="24"/>
                                        </p:tgtEl>
                                        <p:attrNameLst>
                                          <p:attrName>ppt_x</p:attrName>
                                          <p:attrName>ppt_y</p:attrName>
                                        </p:attrNameLst>
                                      </p:cBhvr>
                                    </p:animMotion>
                                  </p:childTnLst>
                                </p:cTn>
                              </p:par>
                              <p:par>
                                <p:cTn id="43" presetID="42" presetClass="path" presetSubtype="0" accel="50000" decel="50000" fill="hold" nodeType="withEffect">
                                  <p:stCondLst>
                                    <p:cond delay="0"/>
                                  </p:stCondLst>
                                  <p:childTnLst>
                                    <p:animMotion origin="layout" path="M 0 0 L 0 0.25 E" pathEditMode="relative" ptsTypes="">
                                      <p:cBhvr>
                                        <p:cTn id="44" dur="2000" fill="hold"/>
                                        <p:tgtEl>
                                          <p:spTgt spid="102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33047" y="1627800"/>
            <a:ext cx="8341302" cy="1325563"/>
          </a:xfrm>
        </p:spPr>
        <p:txBody>
          <a:bodyPr>
            <a:normAutofit fontScale="90000"/>
          </a:bodyPr>
          <a:lstStyle/>
          <a:p>
            <a:r>
              <a:rPr lang="en-US" sz="3200" dirty="0">
                <a:solidFill>
                  <a:schemeClr val="accent1"/>
                </a:solidFill>
              </a:rPr>
              <a:t>Theorem 1</a:t>
            </a:r>
            <a:r>
              <a:rPr lang="en-US" sz="3200" dirty="0"/>
              <a:t>: If digital signatures exist, then can plant backdoors in NN undetectable by any poly time algorithm, with </a:t>
            </a:r>
            <a:r>
              <a:rPr lang="en-US" sz="3200" b="1" dirty="0"/>
              <a:t>black box access </a:t>
            </a:r>
            <a:r>
              <a:rPr lang="en-US" sz="3200" dirty="0"/>
              <a:t>to the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E2DF1D-C2B6-59A5-AA30-28FB688904BD}"/>
                  </a:ext>
                </a:extLst>
              </p:cNvPr>
              <p:cNvSpPr txBox="1"/>
              <p:nvPr/>
            </p:nvSpPr>
            <p:spPr>
              <a:xfrm>
                <a:off x="-5911433" y="-2143553"/>
                <a:ext cx="4908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L" i="1" smtClean="0">
                          <a:latin typeface="Cambria Math" panose="02040503050406030204" pitchFamily="18" charset="0"/>
                          <a:ea typeface="Cambria Math" panose="02040503050406030204" pitchFamily="18" charset="0"/>
                        </a:rPr>
                        <m:t>≅</m:t>
                      </m:r>
                    </m:oMath>
                  </m:oMathPara>
                </a14:m>
                <a:endParaRPr lang="en-IL" dirty="0"/>
              </a:p>
            </p:txBody>
          </p:sp>
        </mc:Choice>
        <mc:Fallback xmlns="">
          <p:sp>
            <p:nvSpPr>
              <p:cNvPr id="7" name="TextBox 6">
                <a:extLst>
                  <a:ext uri="{FF2B5EF4-FFF2-40B4-BE49-F238E27FC236}">
                    <a16:creationId xmlns:a16="http://schemas.microsoft.com/office/drawing/2014/main" id="{FDE2DF1D-C2B6-59A5-AA30-28FB688904BD}"/>
                  </a:ext>
                </a:extLst>
              </p:cNvPr>
              <p:cNvSpPr txBox="1">
                <a:spLocks noRot="1" noChangeAspect="1" noMove="1" noResize="1" noEditPoints="1" noAdjustHandles="1" noChangeArrowheads="1" noChangeShapeType="1" noTextEdit="1"/>
              </p:cNvSpPr>
              <p:nvPr/>
            </p:nvSpPr>
            <p:spPr>
              <a:xfrm>
                <a:off x="-5911433" y="-2143553"/>
                <a:ext cx="490840" cy="461665"/>
              </a:xfrm>
              <a:prstGeom prst="rect">
                <a:avLst/>
              </a:prstGeom>
              <a:blipFill>
                <a:blip r:embed="rId8"/>
                <a:stretch>
                  <a:fillRect/>
                </a:stretch>
              </a:blipFill>
            </p:spPr>
            <p:txBody>
              <a:bodyPr/>
              <a:lstStyle/>
              <a:p>
                <a:r>
                  <a:rPr lang="en-US">
                    <a:noFill/>
                  </a:rPr>
                  <a:t> </a:t>
                </a:r>
              </a:p>
            </p:txBody>
          </p:sp>
        </mc:Fallback>
      </mc:AlternateContent>
      <p:sp>
        <p:nvSpPr>
          <p:cNvPr id="5" name="כותרת 1">
            <a:extLst>
              <a:ext uri="{FF2B5EF4-FFF2-40B4-BE49-F238E27FC236}">
                <a16:creationId xmlns:a16="http://schemas.microsoft.com/office/drawing/2014/main" id="{31005BC9-BD69-C233-3CFA-ACCBB4C6DD94}"/>
              </a:ext>
            </a:extLst>
          </p:cNvPr>
          <p:cNvSpPr txBox="1">
            <a:spLocks/>
          </p:cNvSpPr>
          <p:nvPr/>
        </p:nvSpPr>
        <p:spPr>
          <a:xfrm>
            <a:off x="628650" y="352447"/>
            <a:ext cx="7886700" cy="132556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dirty="0">
                <a:solidFill>
                  <a:schemeClr val="accent1"/>
                </a:solidFill>
              </a:rPr>
              <a:t>Backdoor is Undetectable with Black Box Access</a:t>
            </a:r>
            <a:endParaRPr lang="en-US" sz="2400" dirty="0">
              <a:solidFill>
                <a:schemeClr val="accent1"/>
              </a:solidFill>
            </a:endParaRPr>
          </a:p>
        </p:txBody>
      </p:sp>
      <p:pic>
        <p:nvPicPr>
          <p:cNvPr id="10" name="Picture 9" descr="Graphical user interface, application&#10;&#10;Description automatically generated">
            <a:extLst>
              <a:ext uri="{FF2B5EF4-FFF2-40B4-BE49-F238E27FC236}">
                <a16:creationId xmlns:a16="http://schemas.microsoft.com/office/drawing/2014/main" id="{15A720D1-AE6D-54FA-B2B0-34DDB904F797}"/>
              </a:ext>
            </a:extLst>
          </p:cNvPr>
          <p:cNvPicPr>
            <a:picLocks noChangeAspect="1"/>
          </p:cNvPicPr>
          <p:nvPr/>
        </p:nvPicPr>
        <p:blipFill rotWithShape="1">
          <a:blip r:embed="rId9">
            <a:extLst>
              <a:ext uri="{28A0092B-C50C-407E-A947-70E740481C1C}">
                <a14:useLocalDpi xmlns:a14="http://schemas.microsoft.com/office/drawing/2010/main" val="0"/>
              </a:ext>
            </a:extLst>
          </a:blip>
          <a:srcRect l="37605" t="49127" r="18907" b="13818"/>
          <a:stretch/>
        </p:blipFill>
        <p:spPr>
          <a:xfrm>
            <a:off x="599163" y="3063648"/>
            <a:ext cx="7916187" cy="3242106"/>
          </a:xfrm>
          <a:prstGeom prst="rect">
            <a:avLst/>
          </a:prstGeom>
          <a:solidFill>
            <a:schemeClr val="bg1"/>
          </a:solidFill>
        </p:spPr>
      </p:pic>
      <p:sp>
        <p:nvSpPr>
          <p:cNvPr id="12" name="TextBox 11">
            <a:extLst>
              <a:ext uri="{FF2B5EF4-FFF2-40B4-BE49-F238E27FC236}">
                <a16:creationId xmlns:a16="http://schemas.microsoft.com/office/drawing/2014/main" id="{5E4E0CBD-4FE4-439D-2835-42967DE29ADA}"/>
              </a:ext>
            </a:extLst>
          </p:cNvPr>
          <p:cNvSpPr txBox="1"/>
          <p:nvPr/>
        </p:nvSpPr>
        <p:spPr>
          <a:xfrm>
            <a:off x="2740777" y="5230200"/>
            <a:ext cx="2434337" cy="830997"/>
          </a:xfrm>
          <a:prstGeom prst="rect">
            <a:avLst/>
          </a:prstGeom>
          <a:noFill/>
        </p:spPr>
        <p:txBody>
          <a:bodyPr wrap="square" rtlCol="0">
            <a:spAutoFit/>
          </a:bodyPr>
          <a:lstStyle/>
          <a:p>
            <a:pPr algn="l"/>
            <a:r>
              <a:rPr lang="en-US" sz="1600" dirty="0">
                <a:latin typeface="Avenir Book" panose="02000503020000020003" pitchFamily="2" charset="0"/>
                <a:cs typeface="Arial" panose="020B0604020202020204" pitchFamily="34" charset="0"/>
              </a:rPr>
              <a:t>Can design sig  </a:t>
            </a:r>
            <a:r>
              <a:rPr lang="en-US" sz="1600" dirty="0">
                <a:solidFill>
                  <a:schemeClr val="accent1"/>
                </a:solidFill>
                <a:latin typeface="Avenir Book" panose="02000503020000020003" pitchFamily="2" charset="0"/>
                <a:cs typeface="Arial" panose="020B0604020202020204" pitchFamily="34" charset="0"/>
              </a:rPr>
              <a:t>verify</a:t>
            </a:r>
          </a:p>
          <a:p>
            <a:pPr algn="l"/>
            <a:r>
              <a:rPr lang="en-US" sz="1600" dirty="0">
                <a:latin typeface="Avenir Book" panose="02000503020000020003" pitchFamily="2" charset="0"/>
                <a:cs typeface="Arial" panose="020B0604020202020204" pitchFamily="34" charset="0"/>
              </a:rPr>
              <a:t>algo with 4-layer NN</a:t>
            </a:r>
          </a:p>
          <a:p>
            <a:pPr algn="l"/>
            <a:endParaRPr lang="en-IL" sz="1600" dirty="0"/>
          </a:p>
        </p:txBody>
      </p:sp>
    </p:spTree>
    <p:extLst>
      <p:ext uri="{BB962C8B-B14F-4D97-AF65-F5344CB8AC3E}">
        <p14:creationId xmlns:p14="http://schemas.microsoft.com/office/powerpoint/2010/main" val="1353086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28650" y="1530524"/>
            <a:ext cx="8447456" cy="1068841"/>
          </a:xfrm>
        </p:spPr>
        <p:txBody>
          <a:bodyPr>
            <a:normAutofit fontScale="90000"/>
          </a:bodyPr>
          <a:lstStyle/>
          <a:p>
            <a:r>
              <a:rPr lang="en-US" sz="3200" dirty="0">
                <a:solidFill>
                  <a:schemeClr val="accent1"/>
                </a:solidFill>
              </a:rPr>
              <a:t>Theorem 2</a:t>
            </a:r>
            <a:r>
              <a:rPr lang="en-US" sz="3200" dirty="0"/>
              <a:t>: If </a:t>
            </a:r>
            <a:r>
              <a:rPr lang="en-US" sz="3200" dirty="0" err="1"/>
              <a:t>cLWE</a:t>
            </a:r>
            <a:r>
              <a:rPr lang="en-US" sz="3200" dirty="0"/>
              <a:t> is hard,  then </a:t>
            </a:r>
            <a:r>
              <a:rPr lang="en-US" sz="3200" dirty="0">
                <a:cs typeface="Arial" panose="020B0604020202020204" pitchFamily="34" charset="0"/>
              </a:rPr>
              <a:t>can plant a backdoor </a:t>
            </a:r>
            <a:br>
              <a:rPr lang="en-US" sz="3200" dirty="0">
                <a:cs typeface="Arial" panose="020B0604020202020204" pitchFamily="34" charset="0"/>
              </a:rPr>
            </a:br>
            <a:r>
              <a:rPr lang="en-US" sz="3200" dirty="0">
                <a:cs typeface="Arial" panose="020B0604020202020204" pitchFamily="34" charset="0"/>
              </a:rPr>
              <a:t>in </a:t>
            </a:r>
            <a:r>
              <a:rPr lang="en-US" sz="3200" u="sng" dirty="0">
                <a:solidFill>
                  <a:srgbClr val="333399"/>
                </a:solidFill>
                <a:cs typeface="Arial" panose="020B0604020202020204" pitchFamily="34" charset="0"/>
              </a:rPr>
              <a:t>some</a:t>
            </a:r>
            <a:r>
              <a:rPr lang="en-US" sz="3200" dirty="0">
                <a:cs typeface="Arial" panose="020B0604020202020204" pitchFamily="34" charset="0"/>
              </a:rPr>
              <a:t> NN undetectable by any poly time algorithm with full  access the network weights and architecture.</a:t>
            </a:r>
            <a:br>
              <a:rPr lang="en-US" sz="3200" dirty="0">
                <a:cs typeface="Arial" panose="020B0604020202020204" pitchFamily="34" charset="0"/>
              </a:rPr>
            </a:br>
            <a:r>
              <a:rPr lang="en-US" sz="3200" dirty="0">
                <a:cs typeface="Arial" panose="020B0604020202020204" pitchFamily="34" charset="0"/>
              </a:rPr>
              <a:t>Trainer </a:t>
            </a:r>
            <a:r>
              <a:rPr lang="en-US" sz="3200" b="1" u="sng" dirty="0">
                <a:solidFill>
                  <a:srgbClr val="333399"/>
                </a:solidFill>
                <a:cs typeface="Arial" panose="020B0604020202020204" pitchFamily="34" charset="0"/>
              </a:rPr>
              <a:t>only needs to tampering with the randomness </a:t>
            </a:r>
            <a:r>
              <a:rPr lang="en-US" sz="3200" dirty="0">
                <a:cs typeface="Arial" panose="020B0604020202020204" pitchFamily="34" charset="0"/>
              </a:rPr>
              <a:t>of the weight initialization, not the data.</a:t>
            </a:r>
            <a:br>
              <a:rPr lang="en-US" sz="3200" dirty="0">
                <a:cs typeface="Arial" panose="020B0604020202020204" pitchFamily="34" charset="0"/>
              </a:rPr>
            </a:br>
            <a:br>
              <a:rPr lang="en-US" sz="3200" dirty="0">
                <a:cs typeface="Arial" panose="020B0604020202020204" pitchFamily="34" charset="0"/>
              </a:rPr>
            </a:br>
            <a:br>
              <a:rPr lang="en-US" sz="3200" dirty="0">
                <a:solidFill>
                  <a:srgbClr val="2E519E"/>
                </a:solidFill>
              </a:rPr>
            </a:br>
            <a:br>
              <a:rPr lang="en-US" sz="3200" dirty="0">
                <a:cs typeface="Arial" panose="020B0604020202020204" pitchFamily="34" charset="0"/>
              </a:rPr>
            </a:br>
            <a:endParaRPr lang="en-US" sz="3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DE2DF1D-C2B6-59A5-AA30-28FB688904BD}"/>
                  </a:ext>
                </a:extLst>
              </p:cNvPr>
              <p:cNvSpPr txBox="1"/>
              <p:nvPr/>
            </p:nvSpPr>
            <p:spPr>
              <a:xfrm>
                <a:off x="-5911433" y="-2143553"/>
                <a:ext cx="49084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L" i="1" smtClean="0">
                          <a:latin typeface="Cambria Math" panose="02040503050406030204" pitchFamily="18" charset="0"/>
                          <a:ea typeface="Cambria Math" panose="02040503050406030204" pitchFamily="18" charset="0"/>
                        </a:rPr>
                        <m:t>≅</m:t>
                      </m:r>
                    </m:oMath>
                  </m:oMathPara>
                </a14:m>
                <a:endParaRPr lang="en-IL" dirty="0"/>
              </a:p>
            </p:txBody>
          </p:sp>
        </mc:Choice>
        <mc:Fallback xmlns="">
          <p:sp>
            <p:nvSpPr>
              <p:cNvPr id="7" name="TextBox 6">
                <a:extLst>
                  <a:ext uri="{FF2B5EF4-FFF2-40B4-BE49-F238E27FC236}">
                    <a16:creationId xmlns:a16="http://schemas.microsoft.com/office/drawing/2014/main" id="{FDE2DF1D-C2B6-59A5-AA30-28FB688904BD}"/>
                  </a:ext>
                </a:extLst>
              </p:cNvPr>
              <p:cNvSpPr txBox="1">
                <a:spLocks noRot="1" noChangeAspect="1" noMove="1" noResize="1" noEditPoints="1" noAdjustHandles="1" noChangeArrowheads="1" noChangeShapeType="1" noTextEdit="1"/>
              </p:cNvSpPr>
              <p:nvPr/>
            </p:nvSpPr>
            <p:spPr>
              <a:xfrm>
                <a:off x="-5911433" y="-2143553"/>
                <a:ext cx="490840" cy="461665"/>
              </a:xfrm>
              <a:prstGeom prst="rect">
                <a:avLst/>
              </a:prstGeom>
              <a:blipFill>
                <a:blip r:embed="rId3"/>
                <a:stretch>
                  <a:fillRect/>
                </a:stretch>
              </a:blipFill>
            </p:spPr>
            <p:txBody>
              <a:bodyPr/>
              <a:lstStyle/>
              <a:p>
                <a:r>
                  <a:rPr lang="en-IL">
                    <a:noFill/>
                  </a:rPr>
                  <a:t> </a:t>
                </a:r>
              </a:p>
            </p:txBody>
          </p:sp>
        </mc:Fallback>
      </mc:AlternateContent>
      <p:sp>
        <p:nvSpPr>
          <p:cNvPr id="5" name="כותרת 1">
            <a:extLst>
              <a:ext uri="{FF2B5EF4-FFF2-40B4-BE49-F238E27FC236}">
                <a16:creationId xmlns:a16="http://schemas.microsoft.com/office/drawing/2014/main" id="{31005BC9-BD69-C233-3CFA-ACCBB4C6DD94}"/>
              </a:ext>
            </a:extLst>
          </p:cNvPr>
          <p:cNvSpPr txBox="1">
            <a:spLocks/>
          </p:cNvSpPr>
          <p:nvPr/>
        </p:nvSpPr>
        <p:spPr>
          <a:xfrm>
            <a:off x="628650" y="352447"/>
            <a:ext cx="7886700" cy="132556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dirty="0">
                <a:solidFill>
                  <a:schemeClr val="accent1"/>
                </a:solidFill>
              </a:rPr>
              <a:t>Backdoor is Undetectable with White Box Access</a:t>
            </a:r>
            <a:endParaRPr lang="en-US" sz="2400" dirty="0">
              <a:solidFill>
                <a:schemeClr val="accent1"/>
              </a:solidFill>
            </a:endParaRPr>
          </a:p>
        </p:txBody>
      </p:sp>
      <p:sp>
        <p:nvSpPr>
          <p:cNvPr id="8" name="TextBox 7">
            <a:extLst>
              <a:ext uri="{FF2B5EF4-FFF2-40B4-BE49-F238E27FC236}">
                <a16:creationId xmlns:a16="http://schemas.microsoft.com/office/drawing/2014/main" id="{B232FE22-F331-C7CD-2337-541D9E9C8F5C}"/>
              </a:ext>
            </a:extLst>
          </p:cNvPr>
          <p:cNvSpPr txBox="1"/>
          <p:nvPr/>
        </p:nvSpPr>
        <p:spPr>
          <a:xfrm>
            <a:off x="628650" y="3747071"/>
            <a:ext cx="8222507" cy="2246769"/>
          </a:xfrm>
          <a:prstGeom prst="rect">
            <a:avLst/>
          </a:prstGeom>
          <a:solidFill>
            <a:schemeClr val="bg2"/>
          </a:solidFill>
        </p:spPr>
        <p:txBody>
          <a:bodyPr wrap="none" rtlCol="0">
            <a:spAutoFit/>
          </a:bodyPr>
          <a:lstStyle/>
          <a:p>
            <a:pPr algn="l"/>
            <a:r>
              <a:rPr lang="en-US" sz="2800" u="sng" dirty="0">
                <a:solidFill>
                  <a:srgbClr val="333399"/>
                </a:solidFill>
                <a:latin typeface="+mn-lt"/>
                <a:cs typeface="Arial" panose="020B0604020202020204" pitchFamily="34" charset="0"/>
              </a:rPr>
              <a:t>Which?</a:t>
            </a:r>
            <a:br>
              <a:rPr lang="en-US" sz="2800" dirty="0">
                <a:solidFill>
                  <a:srgbClr val="333399"/>
                </a:solidFill>
                <a:latin typeface="+mn-lt"/>
                <a:cs typeface="Arial" panose="020B0604020202020204" pitchFamily="34" charset="0"/>
              </a:rPr>
            </a:br>
            <a:r>
              <a:rPr lang="en-US" sz="2800" dirty="0">
                <a:solidFill>
                  <a:srgbClr val="2E519E"/>
                </a:solidFill>
                <a:latin typeface="+mn-lt"/>
              </a:rPr>
              <a:t>Learning over Random Fourier Features</a:t>
            </a:r>
            <a:r>
              <a:rPr lang="en-US" sz="2400" dirty="0">
                <a:solidFill>
                  <a:srgbClr val="2E519E"/>
                </a:solidFill>
                <a:latin typeface="+mn-lt"/>
              </a:rPr>
              <a:t>[Rahimi, Recht08] </a:t>
            </a:r>
            <a:br>
              <a:rPr lang="en-US" sz="2400" dirty="0">
                <a:solidFill>
                  <a:schemeClr val="bg1">
                    <a:lumMod val="65000"/>
                  </a:schemeClr>
                </a:solidFill>
                <a:latin typeface="+mn-lt"/>
              </a:rPr>
            </a:br>
            <a:br>
              <a:rPr lang="en-US" sz="2800" dirty="0">
                <a:solidFill>
                  <a:schemeClr val="bg1">
                    <a:lumMod val="50000"/>
                  </a:schemeClr>
                </a:solidFill>
                <a:latin typeface="+mn-lt"/>
              </a:rPr>
            </a:br>
            <a:r>
              <a:rPr lang="en-US" sz="2800" dirty="0">
                <a:solidFill>
                  <a:srgbClr val="2E519E"/>
                </a:solidFill>
                <a:latin typeface="+mn-lt"/>
              </a:rPr>
              <a:t>Learning by Single hidden layer </a:t>
            </a:r>
            <a:r>
              <a:rPr lang="en-US" sz="2800" dirty="0" err="1">
                <a:solidFill>
                  <a:srgbClr val="2E519E"/>
                </a:solidFill>
                <a:latin typeface="+mn-lt"/>
              </a:rPr>
              <a:t>ReLU</a:t>
            </a:r>
            <a:br>
              <a:rPr lang="en-US" sz="2800" dirty="0">
                <a:solidFill>
                  <a:srgbClr val="2E519E"/>
                </a:solidFill>
                <a:latin typeface="+mn-lt"/>
              </a:rPr>
            </a:br>
            <a:r>
              <a:rPr lang="en-US" sz="2800" dirty="0">
                <a:solidFill>
                  <a:schemeClr val="bg1">
                    <a:lumMod val="50000"/>
                  </a:schemeClr>
                </a:solidFill>
                <a:latin typeface="+mn-lt"/>
              </a:rPr>
              <a:t>Under hardness of </a:t>
            </a:r>
            <a:r>
              <a:rPr lang="en-US" sz="2800" dirty="0">
                <a:latin typeface="+mn-lt"/>
              </a:rPr>
              <a:t>sparse CPA</a:t>
            </a:r>
            <a:endParaRPr lang="en-IL" dirty="0">
              <a:latin typeface="+mn-lt"/>
            </a:endParaRPr>
          </a:p>
        </p:txBody>
      </p:sp>
      <p:sp>
        <p:nvSpPr>
          <p:cNvPr id="3" name="Content Placeholder 2">
            <a:extLst>
              <a:ext uri="{FF2B5EF4-FFF2-40B4-BE49-F238E27FC236}">
                <a16:creationId xmlns:a16="http://schemas.microsoft.com/office/drawing/2014/main" id="{7CDAB329-0C5B-5E9B-25CD-3B319D53F55D}"/>
              </a:ext>
            </a:extLst>
          </p:cNvPr>
          <p:cNvSpPr>
            <a:spLocks noGrp="1"/>
          </p:cNvSpPr>
          <p:nvPr>
            <p:ph idx="1"/>
          </p:nvPr>
        </p:nvSpPr>
        <p:spPr>
          <a:xfrm>
            <a:off x="934528" y="5474188"/>
            <a:ext cx="8692652" cy="2484884"/>
          </a:xfrm>
        </p:spPr>
        <p:txBody>
          <a:bodyPr anchor="ctr">
            <a:normAutofit/>
          </a:bodyPr>
          <a:lstStyle/>
          <a:p>
            <a:pPr marL="0" indent="0">
              <a:buNone/>
            </a:pPr>
            <a:endParaRPr lang="en-US" sz="2800" dirty="0">
              <a:solidFill>
                <a:schemeClr val="accent1"/>
              </a:solidFill>
            </a:endParaRPr>
          </a:p>
          <a:p>
            <a:pPr marL="0" indent="0">
              <a:buNone/>
            </a:pPr>
            <a:r>
              <a:rPr lang="en-US" sz="3200" dirty="0">
                <a:solidFill>
                  <a:schemeClr val="accent1"/>
                </a:solidFill>
                <a:latin typeface="+mj-lt"/>
              </a:rPr>
              <a:t>Take Away 1: Beware of faulty randomness</a:t>
            </a:r>
          </a:p>
          <a:p>
            <a:endParaRPr lang="en-US" sz="2800" dirty="0">
              <a:solidFill>
                <a:schemeClr val="accent1"/>
              </a:solidFill>
            </a:endParaRPr>
          </a:p>
          <a:p>
            <a:endParaRPr lang="en-US" sz="2800" dirty="0">
              <a:solidFill>
                <a:schemeClr val="accent1"/>
              </a:solidFill>
            </a:endParaRPr>
          </a:p>
        </p:txBody>
      </p:sp>
    </p:spTree>
    <p:extLst>
      <p:ext uri="{BB962C8B-B14F-4D97-AF65-F5344CB8AC3E}">
        <p14:creationId xmlns:p14="http://schemas.microsoft.com/office/powerpoint/2010/main" val="206711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7642" y="349789"/>
            <a:ext cx="7886700" cy="1325563"/>
          </a:xfrm>
        </p:spPr>
        <p:txBody>
          <a:bodyPr/>
          <a:lstStyle/>
          <a:p>
            <a:r>
              <a:rPr lang="en-US" dirty="0">
                <a:solidFill>
                  <a:schemeClr val="accent1"/>
                </a:solidFill>
              </a:rPr>
              <a:t>Takeaway 2 : Always</a:t>
            </a:r>
            <a:br>
              <a:rPr lang="en-US" dirty="0">
                <a:solidFill>
                  <a:schemeClr val="accent1"/>
                </a:solidFill>
              </a:rPr>
            </a:br>
            <a:r>
              <a:rPr lang="en-US" dirty="0">
                <a:solidFill>
                  <a:schemeClr val="accent1"/>
                </a:solidFill>
              </a:rPr>
              <a:t>Post Process to Immunize</a:t>
            </a:r>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a:xfrm>
                <a:off x="237502" y="4016815"/>
                <a:ext cx="8846421" cy="2841185"/>
              </a:xfrm>
            </p:spPr>
            <p:txBody>
              <a:bodyPr>
                <a:normAutofit/>
              </a:bodyPr>
              <a:lstStyle/>
              <a:p>
                <a:pPr marL="457200" indent="-457200">
                  <a:buAutoNum type="arabicPeriod" startAt="2"/>
                </a:pPr>
                <a:r>
                  <a:rPr lang="en-US" sz="2400" dirty="0">
                    <a:solidFill>
                      <a:schemeClr val="accent1"/>
                    </a:solidFill>
                    <a:latin typeface="Avenir Book" panose="02000503020000020003" pitchFamily="2" charset="0"/>
                  </a:rPr>
                  <a:t>Evaluate N on x by “Smoothing” [CRK19]</a:t>
                </a:r>
              </a:p>
              <a:p>
                <a:pPr marL="0" indent="0">
                  <a:buNone/>
                </a:pPr>
                <a:r>
                  <a:rPr lang="en-US" sz="2400" dirty="0">
                    <a:solidFill>
                      <a:schemeClr val="accent1"/>
                    </a:solidFill>
                    <a:latin typeface="Avenir Book" panose="02000503020000020003" pitchFamily="2" charset="0"/>
                  </a:rPr>
                  <a:t> </a:t>
                </a:r>
                <a:r>
                  <a:rPr lang="en-US" sz="2400" dirty="0">
                    <a:latin typeface="Avenir Book" panose="02000503020000020003" pitchFamily="2" charset="0"/>
                  </a:rPr>
                  <a:t>Instead of evaluating on </a:t>
                </a:r>
                <a14:m>
                  <m:oMath xmlns:m="http://schemas.openxmlformats.org/officeDocument/2006/math">
                    <m:r>
                      <m:rPr>
                        <m:sty m:val="p"/>
                      </m:rPr>
                      <a:rPr lang="en-US" sz="2400" b="0" i="0" smtClean="0">
                        <a:latin typeface="Cambria Math" panose="02040503050406030204" pitchFamily="18" charset="0"/>
                      </a:rPr>
                      <m:t>x</m:t>
                    </m:r>
                  </m:oMath>
                </a14:m>
                <a:r>
                  <a:rPr lang="en-US" sz="2400" dirty="0">
                    <a:latin typeface="Avenir Book" panose="02000503020000020003" pitchFamily="2" charset="0"/>
                  </a:rPr>
                  <a:t>, evaluate on a  noisy </a:t>
                </a:r>
                <a14:m>
                  <m:oMath xmlns:m="http://schemas.openxmlformats.org/officeDocument/2006/math">
                    <m:r>
                      <m:rPr>
                        <m:sty m:val="p"/>
                      </m:rPr>
                      <a:rPr lang="en-US" sz="2400" b="0" i="0" smtClean="0">
                        <a:latin typeface="Cambria Math" panose="02040503050406030204" pitchFamily="18" charset="0"/>
                      </a:rPr>
                      <m:t>x</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ε</m:t>
                    </m:r>
                  </m:oMath>
                </a14:m>
                <a:r>
                  <a:rPr lang="en-US" sz="2400" dirty="0">
                    <a:latin typeface="Avenir Book" panose="02000503020000020003" pitchFamily="2" charset="0"/>
                  </a:rPr>
                  <a:t> (or several with majority) </a:t>
                </a:r>
              </a:p>
              <a:p>
                <a:pPr marL="0" indent="0">
                  <a:buNone/>
                </a:pPr>
                <a:r>
                  <a:rPr lang="en-US" sz="2400" dirty="0">
                    <a:solidFill>
                      <a:schemeClr val="accent1"/>
                    </a:solidFill>
                    <a:latin typeface="Avenir Book" panose="02000503020000020003" pitchFamily="2" charset="0"/>
                  </a:rPr>
                  <a:t> Theorem: </a:t>
                </a:r>
                <a:r>
                  <a:rPr lang="en-US" sz="2400" dirty="0">
                    <a:latin typeface="Avenir Book" panose="02000503020000020003" pitchFamily="2" charset="0"/>
                  </a:rPr>
                  <a:t>Yes, but. Works for robustness up to changes of </a:t>
                </a:r>
              </a:p>
              <a:p>
                <a:pPr marL="0" indent="0">
                  <a:buNone/>
                </a:pPr>
                <a:r>
                  <a:rPr lang="en-US" sz="2400" dirty="0">
                    <a:latin typeface="Avenir Book" panose="02000503020000020003" pitchFamily="2" charset="0"/>
                  </a:rPr>
                  <a:t>                      magnitude </a:t>
                </a:r>
                <a14:m>
                  <m:oMath xmlns:m="http://schemas.openxmlformats.org/officeDocument/2006/math">
                    <m:r>
                      <m:rPr>
                        <m:sty m:val="p"/>
                      </m:rPr>
                      <a:rPr lang="en-US" sz="2400" b="0" i="0" smtClean="0">
                        <a:latin typeface="Cambria Math" panose="02040503050406030204" pitchFamily="18" charset="0"/>
                      </a:rPr>
                      <m:t>k</m:t>
                    </m:r>
                    <m:r>
                      <a:rPr lang="en-US" sz="2400" b="0" i="0" smtClean="0">
                        <a:latin typeface="Cambria Math" panose="02040503050406030204" pitchFamily="18" charset="0"/>
                      </a:rPr>
                      <m:t>,</m:t>
                    </m:r>
                  </m:oMath>
                </a14:m>
                <a:r>
                  <a:rPr lang="en-US" sz="2400" dirty="0">
                    <a:latin typeface="Avenir Book" panose="02000503020000020003" pitchFamily="2" charset="0"/>
                  </a:rPr>
                  <a:t> accuracy decreases with </a:t>
                </a:r>
                <a14:m>
                  <m:oMath xmlns:m="http://schemas.openxmlformats.org/officeDocument/2006/math">
                    <m:r>
                      <m:rPr>
                        <m:sty m:val="p"/>
                      </m:rPr>
                      <a:rPr lang="en-US" sz="2400" b="0" i="0" smtClean="0">
                        <a:latin typeface="Cambria Math" panose="02040503050406030204" pitchFamily="18" charset="0"/>
                      </a:rPr>
                      <m:t>k</m:t>
                    </m:r>
                  </m:oMath>
                </a14:m>
                <a:endParaRPr lang="en-US" sz="2400" dirty="0">
                  <a:latin typeface="Avenir Book" panose="02000503020000020003" pitchFamily="2" charset="0"/>
                </a:endParaRPr>
              </a:p>
              <a:p>
                <a:endParaRPr lang="en-US" sz="2400" dirty="0">
                  <a:latin typeface="Avenir Book" panose="02000503020000020003" pitchFamily="2" charset="0"/>
                </a:endParaRPr>
              </a:p>
              <a:p>
                <a:pPr marL="0" indent="0">
                  <a:buNone/>
                </a:pPr>
                <a:endParaRPr lang="en-US" sz="2400" baseline="-25000" dirty="0">
                  <a:latin typeface="Avenir Book" panose="02000503020000020003" pitchFamily="2" charset="0"/>
                </a:endParaRPr>
              </a:p>
              <a:p>
                <a:pPr marL="0" indent="0">
                  <a:buNone/>
                </a:pPr>
                <a:endParaRPr lang="en-US" sz="3000" baseline="-25000" dirty="0">
                  <a:latin typeface="Avenir Book" panose="02000503020000020003" pitchFamily="2" charset="0"/>
                </a:endParaRP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xfrm>
                <a:off x="237502" y="4016815"/>
                <a:ext cx="8846421" cy="2841185"/>
              </a:xfrm>
              <a:blipFill>
                <a:blip r:embed="rId3"/>
                <a:stretch>
                  <a:fillRect l="-1289" t="-446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A0B8DA9-8675-7BB0-E4EA-B12E733E1A42}"/>
              </a:ext>
            </a:extLst>
          </p:cNvPr>
          <p:cNvSpPr txBox="1"/>
          <p:nvPr/>
        </p:nvSpPr>
        <p:spPr>
          <a:xfrm>
            <a:off x="237502" y="1521758"/>
            <a:ext cx="8953156" cy="2831544"/>
          </a:xfrm>
          <a:prstGeom prst="rect">
            <a:avLst/>
          </a:prstGeom>
          <a:noFill/>
        </p:spPr>
        <p:txBody>
          <a:bodyPr wrap="square">
            <a:spAutoFit/>
          </a:bodyPr>
          <a:lstStyle/>
          <a:p>
            <a:pPr algn="l"/>
            <a:r>
              <a:rPr lang="en-US" sz="2400" dirty="0">
                <a:latin typeface="Avenir Book" panose="02000503020000020003" pitchFamily="2" charset="0"/>
              </a:rPr>
              <a:t>Post-Processing Ideas</a:t>
            </a:r>
            <a:r>
              <a:rPr lang="en-US" dirty="0">
                <a:latin typeface="Avenir Book" panose="02000503020000020003" pitchFamily="2" charset="0"/>
              </a:rPr>
              <a:t>:</a:t>
            </a:r>
          </a:p>
          <a:p>
            <a:pPr algn="l"/>
            <a:endParaRPr lang="en-US" sz="2400" dirty="0">
              <a:latin typeface="Avenir Book" panose="02000503020000020003" pitchFamily="2" charset="0"/>
            </a:endParaRPr>
          </a:p>
          <a:p>
            <a:pPr marL="457200" indent="-457200" algn="l">
              <a:spcBef>
                <a:spcPts val="0"/>
              </a:spcBef>
              <a:spcAft>
                <a:spcPts val="600"/>
              </a:spcAft>
              <a:buFont typeface="+mj-lt"/>
              <a:buAutoNum type="arabicPeriod"/>
            </a:pPr>
            <a:r>
              <a:rPr lang="en-US" sz="2400" dirty="0">
                <a:solidFill>
                  <a:schemeClr val="accent1"/>
                </a:solidFill>
                <a:latin typeface="Avenir Book" panose="02000503020000020003" pitchFamily="2" charset="0"/>
              </a:rPr>
              <a:t>Run extra GD iterations, perhaps on new data</a:t>
            </a:r>
          </a:p>
          <a:p>
            <a:pPr algn="l">
              <a:spcBef>
                <a:spcPts val="0"/>
              </a:spcBef>
              <a:spcAft>
                <a:spcPts val="600"/>
              </a:spcAft>
            </a:pPr>
            <a:r>
              <a:rPr lang="en-US" sz="2400" b="1" dirty="0">
                <a:solidFill>
                  <a:schemeClr val="accent1"/>
                </a:solidFill>
                <a:latin typeface="Avenir Book" panose="02000503020000020003" pitchFamily="2" charset="0"/>
              </a:rPr>
              <a:t>Theorem: </a:t>
            </a:r>
            <a:r>
              <a:rPr lang="en-US" sz="2400" dirty="0">
                <a:latin typeface="Avenir Book" panose="02000503020000020003" pitchFamily="2" charset="0"/>
              </a:rPr>
              <a:t>Backdoored N’ can be made into equivalent and similarly sized N’’ which is persistent to any number of GD iterations with any loss function, in linear time</a:t>
            </a:r>
          </a:p>
          <a:p>
            <a:pPr marL="0" indent="0">
              <a:buNone/>
            </a:pPr>
            <a:endParaRPr lang="en-US" sz="2400" dirty="0">
              <a:latin typeface="Avenir Book" panose="02000503020000020003" pitchFamily="2" charset="0"/>
            </a:endParaRPr>
          </a:p>
        </p:txBody>
      </p:sp>
      <p:grpSp>
        <p:nvGrpSpPr>
          <p:cNvPr id="4" name="Group 3">
            <a:extLst>
              <a:ext uri="{FF2B5EF4-FFF2-40B4-BE49-F238E27FC236}">
                <a16:creationId xmlns:a16="http://schemas.microsoft.com/office/drawing/2014/main" id="{A7ECCA17-E08C-9C52-0DEF-808E8138A24B}"/>
              </a:ext>
            </a:extLst>
          </p:cNvPr>
          <p:cNvGrpSpPr/>
          <p:nvPr/>
        </p:nvGrpSpPr>
        <p:grpSpPr>
          <a:xfrm>
            <a:off x="6044728" y="411533"/>
            <a:ext cx="3039196" cy="1514988"/>
            <a:chOff x="1761404" y="3046532"/>
            <a:chExt cx="4905084" cy="2583256"/>
          </a:xfrm>
        </p:grpSpPr>
        <p:pic>
          <p:nvPicPr>
            <p:cNvPr id="10" name="Picture 2" descr="Bank free icon">
              <a:extLst>
                <a:ext uri="{FF2B5EF4-FFF2-40B4-BE49-F238E27FC236}">
                  <a16:creationId xmlns:a16="http://schemas.microsoft.com/office/drawing/2014/main" id="{930ED191-1ECD-3C79-6989-3B87FA9E8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640" y="3368755"/>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19E69DFD-A0E9-EDC4-04E7-924E531D9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2949" y="3259321"/>
              <a:ext cx="1153539" cy="102689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3">
              <a:extLst>
                <a:ext uri="{FF2B5EF4-FFF2-40B4-BE49-F238E27FC236}">
                  <a16:creationId xmlns:a16="http://schemas.microsoft.com/office/drawing/2014/main" id="{35CD8018-F88F-6019-ABA7-4F83FB2BE7FA}"/>
                </a:ext>
              </a:extLst>
            </p:cNvPr>
            <p:cNvSpPr/>
            <p:nvPr/>
          </p:nvSpPr>
          <p:spPr>
            <a:xfrm>
              <a:off x="2905551" y="3368755"/>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13" name="Arrow: Right 8">
              <a:extLst>
                <a:ext uri="{FF2B5EF4-FFF2-40B4-BE49-F238E27FC236}">
                  <a16:creationId xmlns:a16="http://schemas.microsoft.com/office/drawing/2014/main" id="{42A255DC-8AC9-2E31-CE58-6EBE051D9B3D}"/>
                </a:ext>
              </a:extLst>
            </p:cNvPr>
            <p:cNvSpPr/>
            <p:nvPr/>
          </p:nvSpPr>
          <p:spPr>
            <a:xfrm rot="10800000">
              <a:off x="2856043" y="3910270"/>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4" name="Picture 13" descr="Icon&#10;&#10;Description automatically generated with low confidence">
              <a:extLst>
                <a:ext uri="{FF2B5EF4-FFF2-40B4-BE49-F238E27FC236}">
                  <a16:creationId xmlns:a16="http://schemas.microsoft.com/office/drawing/2014/main" id="{419BA7F2-A3D7-FB1A-7C79-0B0432040ED4}"/>
                </a:ext>
              </a:extLst>
            </p:cNvPr>
            <p:cNvPicPr>
              <a:picLocks noChangeAspect="1"/>
            </p:cNvPicPr>
            <p:nvPr/>
          </p:nvPicPr>
          <p:blipFill>
            <a:blip r:embed="rId6"/>
            <a:stretch>
              <a:fillRect/>
            </a:stretch>
          </p:blipFill>
          <p:spPr>
            <a:xfrm>
              <a:off x="2916556" y="3046533"/>
              <a:ext cx="261806" cy="322222"/>
            </a:xfrm>
            <a:prstGeom prst="rect">
              <a:avLst/>
            </a:prstGeom>
          </p:spPr>
        </p:pic>
        <p:pic>
          <p:nvPicPr>
            <p:cNvPr id="15" name="Picture 14" descr="Icon&#10;&#10;Description automatically generated">
              <a:extLst>
                <a:ext uri="{FF2B5EF4-FFF2-40B4-BE49-F238E27FC236}">
                  <a16:creationId xmlns:a16="http://schemas.microsoft.com/office/drawing/2014/main" id="{42F01998-12AC-4548-9317-81EF6C14CDD7}"/>
                </a:ext>
              </a:extLst>
            </p:cNvPr>
            <p:cNvPicPr>
              <a:picLocks noChangeAspect="1"/>
            </p:cNvPicPr>
            <p:nvPr/>
          </p:nvPicPr>
          <p:blipFill>
            <a:blip r:embed="rId7"/>
            <a:stretch>
              <a:fillRect/>
            </a:stretch>
          </p:blipFill>
          <p:spPr>
            <a:xfrm>
              <a:off x="3227184" y="3046532"/>
              <a:ext cx="261806" cy="322223"/>
            </a:xfrm>
            <a:prstGeom prst="rect">
              <a:avLst/>
            </a:prstGeom>
          </p:spPr>
        </p:pic>
        <p:pic>
          <p:nvPicPr>
            <p:cNvPr id="16" name="Picture 15" descr="Icon&#10;&#10;Description automatically generated">
              <a:extLst>
                <a:ext uri="{FF2B5EF4-FFF2-40B4-BE49-F238E27FC236}">
                  <a16:creationId xmlns:a16="http://schemas.microsoft.com/office/drawing/2014/main" id="{7036A209-5698-FC52-3BEA-20E010516144}"/>
                </a:ext>
              </a:extLst>
            </p:cNvPr>
            <p:cNvPicPr>
              <a:picLocks noChangeAspect="1"/>
            </p:cNvPicPr>
            <p:nvPr/>
          </p:nvPicPr>
          <p:blipFill>
            <a:blip r:embed="rId7"/>
            <a:stretch>
              <a:fillRect/>
            </a:stretch>
          </p:blipFill>
          <p:spPr>
            <a:xfrm>
              <a:off x="4759137" y="3046532"/>
              <a:ext cx="261806" cy="322223"/>
            </a:xfrm>
            <a:prstGeom prst="rect">
              <a:avLst/>
            </a:prstGeom>
          </p:spPr>
        </p:pic>
        <p:pic>
          <p:nvPicPr>
            <p:cNvPr id="17" name="Picture 16" descr="Icon&#10;&#10;Description automatically generated">
              <a:extLst>
                <a:ext uri="{FF2B5EF4-FFF2-40B4-BE49-F238E27FC236}">
                  <a16:creationId xmlns:a16="http://schemas.microsoft.com/office/drawing/2014/main" id="{7226E80A-169D-27C9-6C7D-7AC81997A011}"/>
                </a:ext>
              </a:extLst>
            </p:cNvPr>
            <p:cNvPicPr>
              <a:picLocks noChangeAspect="1"/>
            </p:cNvPicPr>
            <p:nvPr/>
          </p:nvPicPr>
          <p:blipFill>
            <a:blip r:embed="rId7"/>
            <a:stretch>
              <a:fillRect/>
            </a:stretch>
          </p:blipFill>
          <p:spPr>
            <a:xfrm>
              <a:off x="4142137" y="3047971"/>
              <a:ext cx="261806" cy="322223"/>
            </a:xfrm>
            <a:prstGeom prst="rect">
              <a:avLst/>
            </a:prstGeom>
          </p:spPr>
        </p:pic>
        <p:pic>
          <p:nvPicPr>
            <p:cNvPr id="18" name="Picture 17" descr="Icon&#10;&#10;Description automatically generated with low confidence">
              <a:extLst>
                <a:ext uri="{FF2B5EF4-FFF2-40B4-BE49-F238E27FC236}">
                  <a16:creationId xmlns:a16="http://schemas.microsoft.com/office/drawing/2014/main" id="{CABB06CD-AE59-5769-BFDE-28540F2081D8}"/>
                </a:ext>
              </a:extLst>
            </p:cNvPr>
            <p:cNvPicPr>
              <a:picLocks noChangeAspect="1"/>
            </p:cNvPicPr>
            <p:nvPr/>
          </p:nvPicPr>
          <p:blipFill>
            <a:blip r:embed="rId6"/>
            <a:stretch>
              <a:fillRect/>
            </a:stretch>
          </p:blipFill>
          <p:spPr>
            <a:xfrm>
              <a:off x="3533697" y="3046532"/>
              <a:ext cx="261806" cy="322222"/>
            </a:xfrm>
            <a:prstGeom prst="rect">
              <a:avLst/>
            </a:prstGeom>
          </p:spPr>
        </p:pic>
        <p:pic>
          <p:nvPicPr>
            <p:cNvPr id="19" name="Picture 18" descr="Icon&#10;&#10;Description automatically generated with low confidence">
              <a:extLst>
                <a:ext uri="{FF2B5EF4-FFF2-40B4-BE49-F238E27FC236}">
                  <a16:creationId xmlns:a16="http://schemas.microsoft.com/office/drawing/2014/main" id="{7B6F4EFE-BA7C-D1A2-A60D-CEA0B848E175}"/>
                </a:ext>
              </a:extLst>
            </p:cNvPr>
            <p:cNvPicPr>
              <a:picLocks noChangeAspect="1"/>
            </p:cNvPicPr>
            <p:nvPr/>
          </p:nvPicPr>
          <p:blipFill>
            <a:blip r:embed="rId6"/>
            <a:stretch>
              <a:fillRect/>
            </a:stretch>
          </p:blipFill>
          <p:spPr>
            <a:xfrm>
              <a:off x="4452045" y="3046532"/>
              <a:ext cx="261806" cy="322222"/>
            </a:xfrm>
            <a:prstGeom prst="rect">
              <a:avLst/>
            </a:prstGeom>
          </p:spPr>
        </p:pic>
        <p:pic>
          <p:nvPicPr>
            <p:cNvPr id="20" name="Picture 19" descr="Icon&#10;&#10;Description automatically generated">
              <a:extLst>
                <a:ext uri="{FF2B5EF4-FFF2-40B4-BE49-F238E27FC236}">
                  <a16:creationId xmlns:a16="http://schemas.microsoft.com/office/drawing/2014/main" id="{EE76AACD-101E-1420-EAF1-89617858CD64}"/>
                </a:ext>
              </a:extLst>
            </p:cNvPr>
            <p:cNvPicPr>
              <a:picLocks noChangeAspect="1"/>
            </p:cNvPicPr>
            <p:nvPr/>
          </p:nvPicPr>
          <p:blipFill>
            <a:blip r:embed="rId7"/>
            <a:stretch>
              <a:fillRect/>
            </a:stretch>
          </p:blipFill>
          <p:spPr>
            <a:xfrm>
              <a:off x="3840210" y="3047146"/>
              <a:ext cx="261806" cy="322223"/>
            </a:xfrm>
            <a:prstGeom prst="rect">
              <a:avLst/>
            </a:prstGeom>
          </p:spPr>
        </p:pic>
        <p:pic>
          <p:nvPicPr>
            <p:cNvPr id="21" name="Picture 4" descr="Machine Learning Icons Set Collection Mechanism Stock Vector ">
              <a:extLst>
                <a:ext uri="{FF2B5EF4-FFF2-40B4-BE49-F238E27FC236}">
                  <a16:creationId xmlns:a16="http://schemas.microsoft.com/office/drawing/2014/main" id="{AC4B9574-CA19-BD70-87A4-9422E9BC1F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6289" y="4484252"/>
              <a:ext cx="910724" cy="9107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579E9FA-9B36-0678-0FEA-9891E47F3C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1404" y="4369295"/>
              <a:ext cx="1260493" cy="1260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83293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97318" y="500860"/>
            <a:ext cx="7886700" cy="1325563"/>
          </a:xfrm>
        </p:spPr>
        <p:txBody>
          <a:bodyPr/>
          <a:lstStyle/>
          <a:p>
            <a:r>
              <a:rPr lang="en-US" dirty="0">
                <a:solidFill>
                  <a:schemeClr val="accent1"/>
                </a:solidFill>
              </a:rPr>
              <a:t>Takeaway 3: </a:t>
            </a:r>
            <a:r>
              <a:rPr lang="en-US" b="1" dirty="0">
                <a:solidFill>
                  <a:schemeClr val="accent1"/>
                </a:solidFill>
              </a:rPr>
              <a:t>roadblock </a:t>
            </a:r>
            <a:r>
              <a:rPr lang="en-US" dirty="0">
                <a:solidFill>
                  <a:schemeClr val="accent1"/>
                </a:solidFill>
              </a:rPr>
              <a:t>to </a:t>
            </a:r>
            <a:r>
              <a:rPr lang="en-US" b="1" dirty="0">
                <a:solidFill>
                  <a:schemeClr val="accent1"/>
                </a:solidFill>
              </a:rPr>
              <a:t>verifying robustness</a:t>
            </a:r>
            <a:endParaRPr lang="en-US" sz="2400" dirty="0">
              <a:solidFill>
                <a:schemeClr val="accent1"/>
              </a:solidFill>
            </a:endParaRPr>
          </a:p>
        </p:txBody>
      </p:sp>
      <p:pic>
        <p:nvPicPr>
          <p:cNvPr id="2050" name="Picture 2" descr="Bank free icon">
            <a:extLst>
              <a:ext uri="{FF2B5EF4-FFF2-40B4-BE49-F238E27FC236}">
                <a16:creationId xmlns:a16="http://schemas.microsoft.com/office/drawing/2014/main" id="{2B3C2D0E-8A77-B97F-71E8-390AF41A3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68" y="2203364"/>
            <a:ext cx="808022" cy="8080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8BD1BD-CA58-7D4F-0B3E-B60BE8215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577" y="2093930"/>
            <a:ext cx="1153539" cy="102689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23BDC515-2000-BEC2-8A52-CDA37EC49C4C}"/>
              </a:ext>
            </a:extLst>
          </p:cNvPr>
          <p:cNvSpPr/>
          <p:nvPr/>
        </p:nvSpPr>
        <p:spPr>
          <a:xfrm>
            <a:off x="3173180" y="2203365"/>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sp>
        <p:nvSpPr>
          <p:cNvPr id="9" name="Arrow: Right 8">
            <a:extLst>
              <a:ext uri="{FF2B5EF4-FFF2-40B4-BE49-F238E27FC236}">
                <a16:creationId xmlns:a16="http://schemas.microsoft.com/office/drawing/2014/main" id="{F0CCD79A-DD0F-6E02-8404-0474B16AA634}"/>
              </a:ext>
            </a:extLst>
          </p:cNvPr>
          <p:cNvSpPr/>
          <p:nvPr/>
        </p:nvSpPr>
        <p:spPr>
          <a:xfrm rot="10800000">
            <a:off x="3123671" y="2744879"/>
            <a:ext cx="2607398" cy="3222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800"/>
          </a:p>
        </p:txBody>
      </p:sp>
      <p:pic>
        <p:nvPicPr>
          <p:cNvPr id="10" name="Picture 9" descr="Icon&#10;&#10;Description automatically generated with low confidence">
            <a:extLst>
              <a:ext uri="{FF2B5EF4-FFF2-40B4-BE49-F238E27FC236}">
                <a16:creationId xmlns:a16="http://schemas.microsoft.com/office/drawing/2014/main" id="{0A91679F-62C2-EF5B-A376-A1B2A4149895}"/>
              </a:ext>
            </a:extLst>
          </p:cNvPr>
          <p:cNvPicPr>
            <a:picLocks noChangeAspect="1"/>
          </p:cNvPicPr>
          <p:nvPr/>
        </p:nvPicPr>
        <p:blipFill>
          <a:blip r:embed="rId5"/>
          <a:stretch>
            <a:fillRect/>
          </a:stretch>
        </p:blipFill>
        <p:spPr>
          <a:xfrm>
            <a:off x="3184184" y="1881142"/>
            <a:ext cx="261806" cy="322222"/>
          </a:xfrm>
          <a:prstGeom prst="rect">
            <a:avLst/>
          </a:prstGeom>
        </p:spPr>
      </p:pic>
      <p:pic>
        <p:nvPicPr>
          <p:cNvPr id="11" name="Picture 10" descr="Icon&#10;&#10;Description automatically generated">
            <a:extLst>
              <a:ext uri="{FF2B5EF4-FFF2-40B4-BE49-F238E27FC236}">
                <a16:creationId xmlns:a16="http://schemas.microsoft.com/office/drawing/2014/main" id="{A597A516-BF7B-0946-0A85-9A79B0DF7C2D}"/>
              </a:ext>
            </a:extLst>
          </p:cNvPr>
          <p:cNvPicPr>
            <a:picLocks noChangeAspect="1"/>
          </p:cNvPicPr>
          <p:nvPr/>
        </p:nvPicPr>
        <p:blipFill>
          <a:blip r:embed="rId6"/>
          <a:stretch>
            <a:fillRect/>
          </a:stretch>
        </p:blipFill>
        <p:spPr>
          <a:xfrm>
            <a:off x="3494813" y="1881141"/>
            <a:ext cx="261806" cy="322223"/>
          </a:xfrm>
          <a:prstGeom prst="rect">
            <a:avLst/>
          </a:prstGeom>
        </p:spPr>
      </p:pic>
      <p:pic>
        <p:nvPicPr>
          <p:cNvPr id="12" name="Picture 11" descr="Icon&#10;&#10;Description automatically generated">
            <a:extLst>
              <a:ext uri="{FF2B5EF4-FFF2-40B4-BE49-F238E27FC236}">
                <a16:creationId xmlns:a16="http://schemas.microsoft.com/office/drawing/2014/main" id="{DCE85532-E3B1-1D2B-FD64-5ABA03317E69}"/>
              </a:ext>
            </a:extLst>
          </p:cNvPr>
          <p:cNvPicPr>
            <a:picLocks noChangeAspect="1"/>
          </p:cNvPicPr>
          <p:nvPr/>
        </p:nvPicPr>
        <p:blipFill>
          <a:blip r:embed="rId6"/>
          <a:stretch>
            <a:fillRect/>
          </a:stretch>
        </p:blipFill>
        <p:spPr>
          <a:xfrm>
            <a:off x="5026766" y="1881141"/>
            <a:ext cx="261806" cy="322223"/>
          </a:xfrm>
          <a:prstGeom prst="rect">
            <a:avLst/>
          </a:prstGeom>
        </p:spPr>
      </p:pic>
      <p:pic>
        <p:nvPicPr>
          <p:cNvPr id="13" name="Picture 12" descr="Icon&#10;&#10;Description automatically generated">
            <a:extLst>
              <a:ext uri="{FF2B5EF4-FFF2-40B4-BE49-F238E27FC236}">
                <a16:creationId xmlns:a16="http://schemas.microsoft.com/office/drawing/2014/main" id="{CF243E2B-CE15-9F99-C7C4-56870894310E}"/>
              </a:ext>
            </a:extLst>
          </p:cNvPr>
          <p:cNvPicPr>
            <a:picLocks noChangeAspect="1"/>
          </p:cNvPicPr>
          <p:nvPr/>
        </p:nvPicPr>
        <p:blipFill>
          <a:blip r:embed="rId6"/>
          <a:stretch>
            <a:fillRect/>
          </a:stretch>
        </p:blipFill>
        <p:spPr>
          <a:xfrm>
            <a:off x="4409765" y="1882580"/>
            <a:ext cx="261806" cy="322223"/>
          </a:xfrm>
          <a:prstGeom prst="rect">
            <a:avLst/>
          </a:prstGeom>
        </p:spPr>
      </p:pic>
      <p:pic>
        <p:nvPicPr>
          <p:cNvPr id="14" name="Picture 13" descr="Icon&#10;&#10;Description automatically generated with low confidence">
            <a:extLst>
              <a:ext uri="{FF2B5EF4-FFF2-40B4-BE49-F238E27FC236}">
                <a16:creationId xmlns:a16="http://schemas.microsoft.com/office/drawing/2014/main" id="{9F2CFDAF-AB8C-BAA7-185C-C1ACEF4D1C24}"/>
              </a:ext>
            </a:extLst>
          </p:cNvPr>
          <p:cNvPicPr>
            <a:picLocks noChangeAspect="1"/>
          </p:cNvPicPr>
          <p:nvPr/>
        </p:nvPicPr>
        <p:blipFill>
          <a:blip r:embed="rId5"/>
          <a:stretch>
            <a:fillRect/>
          </a:stretch>
        </p:blipFill>
        <p:spPr>
          <a:xfrm>
            <a:off x="3801326" y="1881142"/>
            <a:ext cx="261806" cy="322222"/>
          </a:xfrm>
          <a:prstGeom prst="rect">
            <a:avLst/>
          </a:prstGeom>
        </p:spPr>
      </p:pic>
      <p:pic>
        <p:nvPicPr>
          <p:cNvPr id="15" name="Picture 14" descr="Icon&#10;&#10;Description automatically generated with low confidence">
            <a:extLst>
              <a:ext uri="{FF2B5EF4-FFF2-40B4-BE49-F238E27FC236}">
                <a16:creationId xmlns:a16="http://schemas.microsoft.com/office/drawing/2014/main" id="{DC3968BC-B30E-C023-3776-FAFB223FCC55}"/>
              </a:ext>
            </a:extLst>
          </p:cNvPr>
          <p:cNvPicPr>
            <a:picLocks noChangeAspect="1"/>
          </p:cNvPicPr>
          <p:nvPr/>
        </p:nvPicPr>
        <p:blipFill>
          <a:blip r:embed="rId5"/>
          <a:stretch>
            <a:fillRect/>
          </a:stretch>
        </p:blipFill>
        <p:spPr>
          <a:xfrm>
            <a:off x="4719674" y="1881142"/>
            <a:ext cx="261806" cy="322222"/>
          </a:xfrm>
          <a:prstGeom prst="rect">
            <a:avLst/>
          </a:prstGeom>
        </p:spPr>
      </p:pic>
      <p:pic>
        <p:nvPicPr>
          <p:cNvPr id="17" name="Picture 16" descr="Icon&#10;&#10;Description automatically generated">
            <a:extLst>
              <a:ext uri="{FF2B5EF4-FFF2-40B4-BE49-F238E27FC236}">
                <a16:creationId xmlns:a16="http://schemas.microsoft.com/office/drawing/2014/main" id="{15ED136A-CEC3-98D2-9DF7-634B8CE8EE35}"/>
              </a:ext>
            </a:extLst>
          </p:cNvPr>
          <p:cNvPicPr>
            <a:picLocks noChangeAspect="1"/>
          </p:cNvPicPr>
          <p:nvPr/>
        </p:nvPicPr>
        <p:blipFill>
          <a:blip r:embed="rId6"/>
          <a:stretch>
            <a:fillRect/>
          </a:stretch>
        </p:blipFill>
        <p:spPr>
          <a:xfrm>
            <a:off x="4107839" y="1881755"/>
            <a:ext cx="261806" cy="322223"/>
          </a:xfrm>
          <a:prstGeom prst="rect">
            <a:avLst/>
          </a:prstGeom>
        </p:spPr>
      </p:pic>
      <p:pic>
        <p:nvPicPr>
          <p:cNvPr id="8196" name="Picture 4" descr="Machine Learning Icons Set Collection Mechanism Stock Vector ">
            <a:extLst>
              <a:ext uri="{FF2B5EF4-FFF2-40B4-BE49-F238E27FC236}">
                <a16:creationId xmlns:a16="http://schemas.microsoft.com/office/drawing/2014/main" id="{16C566A7-9F03-2091-DC7E-6171590689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2008" y="3090611"/>
            <a:ext cx="910724" cy="9107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1A7649-E6DC-6664-46F8-DB75337C33E7}"/>
              </a:ext>
            </a:extLst>
          </p:cNvPr>
          <p:cNvSpPr txBox="1"/>
          <p:nvPr/>
        </p:nvSpPr>
        <p:spPr>
          <a:xfrm>
            <a:off x="204490" y="4423568"/>
            <a:ext cx="8735020" cy="1384995"/>
          </a:xfrm>
          <a:prstGeom prst="rect">
            <a:avLst/>
          </a:prstGeom>
          <a:noFill/>
        </p:spPr>
        <p:txBody>
          <a:bodyPr wrap="none" rtlCol="1">
            <a:spAutoFit/>
          </a:bodyPr>
          <a:lstStyle/>
          <a:p>
            <a:pPr algn="l"/>
            <a:r>
              <a:rPr lang="en-US" sz="2800" u="sng" dirty="0" err="1">
                <a:latin typeface="Avenir Book" panose="02000503020000020003" pitchFamily="2" charset="0"/>
              </a:rPr>
              <a:t>Corallary</a:t>
            </a:r>
            <a:r>
              <a:rPr lang="en-US" sz="2800" u="sng" dirty="0">
                <a:latin typeface="Avenir Book" panose="02000503020000020003" pitchFamily="2" charset="0"/>
              </a:rPr>
              <a:t>: </a:t>
            </a:r>
            <a:r>
              <a:rPr lang="en-US" sz="2800" dirty="0">
                <a:latin typeface="Avenir Book" panose="02000503020000020003" pitchFamily="2" charset="0"/>
              </a:rPr>
              <a:t>under crypto assumptions,</a:t>
            </a:r>
          </a:p>
          <a:p>
            <a:pPr algn="l"/>
            <a:r>
              <a:rPr lang="en-US" sz="2800" dirty="0">
                <a:latin typeface="Avenir Book" panose="02000503020000020003" pitchFamily="2" charset="0"/>
              </a:rPr>
              <a:t> it is impossible to </a:t>
            </a:r>
            <a:r>
              <a:rPr lang="en-US" sz="2800" dirty="0">
                <a:solidFill>
                  <a:srgbClr val="FF0000"/>
                </a:solidFill>
                <a:latin typeface="Avenir Book" panose="02000503020000020003" pitchFamily="2" charset="0"/>
              </a:rPr>
              <a:t>verify/certify </a:t>
            </a:r>
            <a:r>
              <a:rPr lang="en-US" sz="2800" dirty="0">
                <a:latin typeface="Avenir Book" panose="02000503020000020003" pitchFamily="2" charset="0"/>
              </a:rPr>
              <a:t>that a model is robust</a:t>
            </a:r>
          </a:p>
          <a:p>
            <a:pPr algn="l"/>
            <a:r>
              <a:rPr lang="en-US" sz="2800" dirty="0">
                <a:latin typeface="Avenir Book" panose="02000503020000020003" pitchFamily="2" charset="0"/>
              </a:rPr>
              <a:t>Otherwise, Certification algorithm = </a:t>
            </a:r>
            <a:r>
              <a:rPr lang="en-US" sz="2800" dirty="0">
                <a:solidFill>
                  <a:srgbClr val="28B395"/>
                </a:solidFill>
                <a:latin typeface="Avenir Book" panose="02000503020000020003" pitchFamily="2" charset="0"/>
              </a:rPr>
              <a:t>distinguisher!</a:t>
            </a:r>
          </a:p>
        </p:txBody>
      </p:sp>
    </p:spTree>
    <p:extLst>
      <p:ext uri="{BB962C8B-B14F-4D97-AF65-F5344CB8AC3E}">
        <p14:creationId xmlns:p14="http://schemas.microsoft.com/office/powerpoint/2010/main" val="3125930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4B19533B-8851-05A1-52CD-0EBC489926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678" y="1003744"/>
            <a:ext cx="8955248" cy="5231803"/>
          </a:xfrm>
          <a:prstGeom prst="rect">
            <a:avLst/>
          </a:prstGeom>
        </p:spPr>
      </p:pic>
      <p:sp>
        <p:nvSpPr>
          <p:cNvPr id="2" name="Title 1">
            <a:extLst>
              <a:ext uri="{FF2B5EF4-FFF2-40B4-BE49-F238E27FC236}">
                <a16:creationId xmlns:a16="http://schemas.microsoft.com/office/drawing/2014/main" id="{AC943E40-1140-7BC7-B7F1-4F10D8379C89}"/>
              </a:ext>
            </a:extLst>
          </p:cNvPr>
          <p:cNvSpPr>
            <a:spLocks noGrp="1"/>
          </p:cNvSpPr>
          <p:nvPr>
            <p:ph type="title"/>
          </p:nvPr>
        </p:nvSpPr>
        <p:spPr>
          <a:xfrm>
            <a:off x="516705" y="335856"/>
            <a:ext cx="8793521" cy="565334"/>
          </a:xfrm>
        </p:spPr>
        <p:txBody>
          <a:bodyPr>
            <a:noAutofit/>
          </a:bodyPr>
          <a:lstStyle/>
          <a:p>
            <a:r>
              <a:rPr lang="en-IL" sz="3200" dirty="0">
                <a:solidFill>
                  <a:schemeClr val="accent1"/>
                </a:solidFill>
                <a:latin typeface="Calibri" panose="020F0502020204030204" pitchFamily="34" charset="0"/>
                <a:cs typeface="Calibri" panose="020F0502020204030204" pitchFamily="34" charset="0"/>
              </a:rPr>
              <a:t>Crypto </a:t>
            </a:r>
            <a:r>
              <a:rPr lang="en-IL" sz="3200" b="1" dirty="0">
                <a:solidFill>
                  <a:schemeClr val="accent1"/>
                </a:solidFill>
                <a:latin typeface="Calibri" panose="020F0502020204030204" pitchFamily="34" charset="0"/>
                <a:cs typeface="Calibri" panose="020F0502020204030204" pitchFamily="34" charset="0"/>
              </a:rPr>
              <a:t>recipe</a:t>
            </a:r>
            <a:r>
              <a:rPr lang="en-IL" sz="3200" dirty="0">
                <a:solidFill>
                  <a:schemeClr val="accent1"/>
                </a:solidFill>
                <a:latin typeface="Calibri" panose="020F0502020204030204" pitchFamily="34" charset="0"/>
                <a:cs typeface="Calibri" panose="020F0502020204030204" pitchFamily="34" charset="0"/>
              </a:rPr>
              <a:t> for building trust </a:t>
            </a:r>
          </a:p>
        </p:txBody>
      </p:sp>
      <p:sp>
        <p:nvSpPr>
          <p:cNvPr id="3" name="Content Placeholder 2">
            <a:extLst>
              <a:ext uri="{FF2B5EF4-FFF2-40B4-BE49-F238E27FC236}">
                <a16:creationId xmlns:a16="http://schemas.microsoft.com/office/drawing/2014/main" id="{703D1436-06EA-F2F6-1351-2ADC9680ADFC}"/>
              </a:ext>
            </a:extLst>
          </p:cNvPr>
          <p:cNvSpPr>
            <a:spLocks noGrp="1"/>
          </p:cNvSpPr>
          <p:nvPr>
            <p:ph idx="1"/>
          </p:nvPr>
        </p:nvSpPr>
        <p:spPr>
          <a:xfrm>
            <a:off x="4865899" y="3601981"/>
            <a:ext cx="4606054" cy="2485011"/>
          </a:xfrm>
        </p:spPr>
        <p:txBody>
          <a:bodyPr>
            <a:normAutofit/>
          </a:bodyPr>
          <a:lstStyle/>
          <a:p>
            <a:pPr>
              <a:buFont typeface="Wingdings" pitchFamily="2" charset="2"/>
              <a:buChar char="ü"/>
            </a:pPr>
            <a:r>
              <a:rPr lang="en-IL" sz="2600" i="1" dirty="0">
                <a:solidFill>
                  <a:srgbClr val="333399"/>
                </a:solidFill>
              </a:rPr>
              <a:t>Computational Hardness </a:t>
            </a:r>
          </a:p>
          <a:p>
            <a:pPr>
              <a:buFont typeface="Courier New" panose="02070309020205020404" pitchFamily="49" charset="0"/>
              <a:buChar char="o"/>
            </a:pPr>
            <a:r>
              <a:rPr lang="en-IL" sz="2600" i="1" dirty="0">
                <a:solidFill>
                  <a:srgbClr val="333399"/>
                </a:solidFill>
              </a:rPr>
              <a:t>Not Everyone Colludes</a:t>
            </a:r>
          </a:p>
          <a:p>
            <a:pPr>
              <a:buFont typeface="Courier New" panose="02070309020205020404" pitchFamily="49" charset="0"/>
              <a:buChar char="o"/>
            </a:pPr>
            <a:r>
              <a:rPr lang="en-IL" sz="2600" i="1" dirty="0">
                <a:solidFill>
                  <a:srgbClr val="333399"/>
                </a:solidFill>
              </a:rPr>
              <a:t>Physical Assumption</a:t>
            </a:r>
          </a:p>
          <a:p>
            <a:pPr>
              <a:buFont typeface="Courier New" panose="02070309020205020404" pitchFamily="49" charset="0"/>
              <a:buChar char="o"/>
            </a:pPr>
            <a:r>
              <a:rPr lang="en-IL" sz="2600" i="1" dirty="0">
                <a:solidFill>
                  <a:srgbClr val="333399"/>
                </a:solidFill>
              </a:rPr>
              <a:t>Trusted Hardware</a:t>
            </a:r>
          </a:p>
        </p:txBody>
      </p:sp>
      <p:sp>
        <p:nvSpPr>
          <p:cNvPr id="12" name="Text Box 10">
            <a:extLst>
              <a:ext uri="{FF2B5EF4-FFF2-40B4-BE49-F238E27FC236}">
                <a16:creationId xmlns:a16="http://schemas.microsoft.com/office/drawing/2014/main" id="{B1CDBFE0-C237-EF47-B45F-553FBC4CA00D}"/>
              </a:ext>
            </a:extLst>
          </p:cNvPr>
          <p:cNvSpPr txBox="1">
            <a:spLocks noChangeArrowheads="1"/>
          </p:cNvSpPr>
          <p:nvPr/>
        </p:nvSpPr>
        <p:spPr bwMode="auto">
          <a:xfrm>
            <a:off x="615568" y="1795354"/>
            <a:ext cx="3630915"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600" b="0" i="1" dirty="0">
                <a:latin typeface="+mn-lt"/>
              </a:rPr>
              <a:t>Define  Task  </a:t>
            </a:r>
            <a:r>
              <a:rPr lang="en-US" sz="2600" i="1" dirty="0">
                <a:latin typeface="+mn-lt"/>
              </a:rPr>
              <a:t> </a:t>
            </a:r>
            <a:r>
              <a:rPr lang="en-US" sz="2600" b="0" i="1" dirty="0">
                <a:latin typeface="+mn-lt"/>
              </a:rPr>
              <a:t> </a:t>
            </a:r>
          </a:p>
        </p:txBody>
      </p:sp>
      <p:sp>
        <p:nvSpPr>
          <p:cNvPr id="14" name="Text Box 12">
            <a:extLst>
              <a:ext uri="{FF2B5EF4-FFF2-40B4-BE49-F238E27FC236}">
                <a16:creationId xmlns:a16="http://schemas.microsoft.com/office/drawing/2014/main" id="{17D4F28C-B704-8B8C-8E6E-9100C279AF62}"/>
              </a:ext>
            </a:extLst>
          </p:cNvPr>
          <p:cNvSpPr txBox="1">
            <a:spLocks noChangeArrowheads="1"/>
          </p:cNvSpPr>
          <p:nvPr/>
        </p:nvSpPr>
        <p:spPr bwMode="auto">
          <a:xfrm>
            <a:off x="516705" y="4754599"/>
            <a:ext cx="3810000"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600" b="0" i="1" dirty="0">
                <a:latin typeface="+mn-lt"/>
              </a:rPr>
              <a:t>Build Crypto Primitive</a:t>
            </a:r>
          </a:p>
        </p:txBody>
      </p:sp>
      <p:sp>
        <p:nvSpPr>
          <p:cNvPr id="15" name="Text Box 13">
            <a:extLst>
              <a:ext uri="{FF2B5EF4-FFF2-40B4-BE49-F238E27FC236}">
                <a16:creationId xmlns:a16="http://schemas.microsoft.com/office/drawing/2014/main" id="{5171F67C-E83B-DA79-C518-6B2B81E5AC0C}"/>
              </a:ext>
            </a:extLst>
          </p:cNvPr>
          <p:cNvSpPr txBox="1">
            <a:spLocks noChangeArrowheads="1"/>
          </p:cNvSpPr>
          <p:nvPr/>
        </p:nvSpPr>
        <p:spPr bwMode="auto">
          <a:xfrm>
            <a:off x="4871427" y="1850499"/>
            <a:ext cx="4160446" cy="1969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600" b="0" i="1" dirty="0">
                <a:latin typeface="+mn-lt"/>
              </a:rPr>
              <a:t>Security Proofs:</a:t>
            </a:r>
            <a:endParaRPr lang="en-US" sz="2600" i="1" dirty="0">
              <a:latin typeface="+mn-lt"/>
            </a:endParaRPr>
          </a:p>
          <a:p>
            <a:pPr marL="457200" indent="-457200">
              <a:spcBef>
                <a:spcPct val="20000"/>
              </a:spcBef>
              <a:buFont typeface="Arial" panose="020B0604020202020204" pitchFamily="34" charset="0"/>
              <a:buChar char="•"/>
              <a:defRPr/>
            </a:pPr>
            <a:r>
              <a:rPr lang="en-US" sz="2600" b="0" i="1" dirty="0">
                <a:latin typeface="+mn-lt"/>
                <a:sym typeface="Symbol" charset="0"/>
              </a:rPr>
              <a:t>primitive is secure</a:t>
            </a:r>
          </a:p>
          <a:p>
            <a:pPr marL="0" indent="0">
              <a:spcBef>
                <a:spcPct val="20000"/>
              </a:spcBef>
              <a:defRPr/>
            </a:pPr>
            <a:r>
              <a:rPr lang="en-US" sz="2600" i="1" dirty="0">
                <a:solidFill>
                  <a:schemeClr val="tx1">
                    <a:lumMod val="50000"/>
                    <a:lumOff val="50000"/>
                  </a:schemeClr>
                </a:solidFill>
                <a:latin typeface="+mn-lt"/>
              </a:rPr>
              <a:t>    </a:t>
            </a:r>
            <a:r>
              <a:rPr lang="en-US" sz="2600" i="1" dirty="0">
                <a:solidFill>
                  <a:schemeClr val="tx2"/>
                </a:solidFill>
                <a:latin typeface="+mn-lt"/>
              </a:rPr>
              <a:t>if </a:t>
            </a:r>
            <a:r>
              <a:rPr lang="en-US" sz="2600" i="1" dirty="0">
                <a:solidFill>
                  <a:srgbClr val="333399"/>
                </a:solidFill>
                <a:latin typeface="+mn-lt"/>
              </a:rPr>
              <a:t>assumption</a:t>
            </a:r>
            <a:r>
              <a:rPr lang="en-US" sz="2600" i="1" dirty="0">
                <a:solidFill>
                  <a:schemeClr val="tx2"/>
                </a:solidFill>
                <a:latin typeface="+mn-lt"/>
              </a:rPr>
              <a:t> holds</a:t>
            </a:r>
            <a:endParaRPr lang="en-US" sz="2600" b="0" i="1" dirty="0">
              <a:solidFill>
                <a:schemeClr val="tx2"/>
              </a:solidFill>
              <a:latin typeface="+mn-lt"/>
              <a:sym typeface="Symbol" charset="0"/>
            </a:endParaRPr>
          </a:p>
          <a:p>
            <a:pPr>
              <a:spcBef>
                <a:spcPct val="20000"/>
              </a:spcBef>
              <a:buFontTx/>
              <a:buNone/>
              <a:defRPr/>
            </a:pPr>
            <a:endParaRPr lang="en-US" sz="2800" b="0" i="1" dirty="0">
              <a:latin typeface="Arial Narrow" charset="0"/>
              <a:sym typeface="Symbol" charset="0"/>
            </a:endParaRPr>
          </a:p>
        </p:txBody>
      </p:sp>
      <p:sp>
        <p:nvSpPr>
          <p:cNvPr id="17" name="Text Box 10">
            <a:extLst>
              <a:ext uri="{FF2B5EF4-FFF2-40B4-BE49-F238E27FC236}">
                <a16:creationId xmlns:a16="http://schemas.microsoft.com/office/drawing/2014/main" id="{D368B378-17D7-C6E9-2F42-06344CC751CD}"/>
              </a:ext>
            </a:extLst>
          </p:cNvPr>
          <p:cNvSpPr txBox="1">
            <a:spLocks noChangeArrowheads="1"/>
          </p:cNvSpPr>
          <p:nvPr/>
        </p:nvSpPr>
        <p:spPr bwMode="auto">
          <a:xfrm>
            <a:off x="606248" y="2524246"/>
            <a:ext cx="3630915" cy="492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600" b="0" i="1" dirty="0">
                <a:latin typeface="+mn-lt"/>
              </a:rPr>
              <a:t>Model Adversary</a:t>
            </a:r>
          </a:p>
        </p:txBody>
      </p:sp>
      <p:grpSp>
        <p:nvGrpSpPr>
          <p:cNvPr id="4" name="Group 3">
            <a:extLst>
              <a:ext uri="{FF2B5EF4-FFF2-40B4-BE49-F238E27FC236}">
                <a16:creationId xmlns:a16="http://schemas.microsoft.com/office/drawing/2014/main" id="{8B6015A5-8388-4C97-A6C6-40BC8D6A6859}"/>
              </a:ext>
            </a:extLst>
          </p:cNvPr>
          <p:cNvGrpSpPr/>
          <p:nvPr/>
        </p:nvGrpSpPr>
        <p:grpSpPr>
          <a:xfrm>
            <a:off x="3175515" y="2135780"/>
            <a:ext cx="1275665" cy="1190014"/>
            <a:chOff x="5486358" y="1409198"/>
            <a:chExt cx="2472309" cy="3061202"/>
          </a:xfrm>
        </p:grpSpPr>
        <p:sp>
          <p:nvSpPr>
            <p:cNvPr id="6" name="Freeform 5">
              <a:extLst>
                <a:ext uri="{FF2B5EF4-FFF2-40B4-BE49-F238E27FC236}">
                  <a16:creationId xmlns:a16="http://schemas.microsoft.com/office/drawing/2014/main" id="{83CA2631-BA0A-2D76-A6B8-999725B44724}"/>
                </a:ext>
              </a:extLst>
            </p:cNvPr>
            <p:cNvSpPr/>
            <p:nvPr/>
          </p:nvSpPr>
          <p:spPr>
            <a:xfrm>
              <a:off x="5486358" y="1896533"/>
              <a:ext cx="2472309" cy="2573867"/>
            </a:xfrm>
            <a:custGeom>
              <a:avLst/>
              <a:gdLst>
                <a:gd name="connsiteX0" fmla="*/ 846709 w 2472309"/>
                <a:gd name="connsiteY0" fmla="*/ 0 h 2573867"/>
                <a:gd name="connsiteX1" fmla="*/ 812842 w 2472309"/>
                <a:gd name="connsiteY1" fmla="*/ 42334 h 2573867"/>
                <a:gd name="connsiteX2" fmla="*/ 736642 w 2472309"/>
                <a:gd name="connsiteY2" fmla="*/ 93134 h 2573867"/>
                <a:gd name="connsiteX3" fmla="*/ 711242 w 2472309"/>
                <a:gd name="connsiteY3" fmla="*/ 110067 h 2573867"/>
                <a:gd name="connsiteX4" fmla="*/ 668909 w 2472309"/>
                <a:gd name="connsiteY4" fmla="*/ 152400 h 2573867"/>
                <a:gd name="connsiteX5" fmla="*/ 626575 w 2472309"/>
                <a:gd name="connsiteY5" fmla="*/ 169334 h 2573867"/>
                <a:gd name="connsiteX6" fmla="*/ 567309 w 2472309"/>
                <a:gd name="connsiteY6" fmla="*/ 211667 h 2573867"/>
                <a:gd name="connsiteX7" fmla="*/ 541909 w 2472309"/>
                <a:gd name="connsiteY7" fmla="*/ 220134 h 2573867"/>
                <a:gd name="connsiteX8" fmla="*/ 465709 w 2472309"/>
                <a:gd name="connsiteY8" fmla="*/ 262467 h 2573867"/>
                <a:gd name="connsiteX9" fmla="*/ 431842 w 2472309"/>
                <a:gd name="connsiteY9" fmla="*/ 287867 h 2573867"/>
                <a:gd name="connsiteX10" fmla="*/ 389509 w 2472309"/>
                <a:gd name="connsiteY10" fmla="*/ 313267 h 2573867"/>
                <a:gd name="connsiteX11" fmla="*/ 355642 w 2472309"/>
                <a:gd name="connsiteY11" fmla="*/ 338667 h 2573867"/>
                <a:gd name="connsiteX12" fmla="*/ 330242 w 2472309"/>
                <a:gd name="connsiteY12" fmla="*/ 355600 h 2573867"/>
                <a:gd name="connsiteX13" fmla="*/ 296375 w 2472309"/>
                <a:gd name="connsiteY13" fmla="*/ 372534 h 2573867"/>
                <a:gd name="connsiteX14" fmla="*/ 254042 w 2472309"/>
                <a:gd name="connsiteY14" fmla="*/ 406400 h 2573867"/>
                <a:gd name="connsiteX15" fmla="*/ 237109 w 2472309"/>
                <a:gd name="connsiteY15" fmla="*/ 423334 h 2573867"/>
                <a:gd name="connsiteX16" fmla="*/ 203242 w 2472309"/>
                <a:gd name="connsiteY16" fmla="*/ 440267 h 2573867"/>
                <a:gd name="connsiteX17" fmla="*/ 135509 w 2472309"/>
                <a:gd name="connsiteY17" fmla="*/ 491067 h 2573867"/>
                <a:gd name="connsiteX18" fmla="*/ 101642 w 2472309"/>
                <a:gd name="connsiteY18" fmla="*/ 508000 h 2573867"/>
                <a:gd name="connsiteX19" fmla="*/ 76242 w 2472309"/>
                <a:gd name="connsiteY19" fmla="*/ 524934 h 2573867"/>
                <a:gd name="connsiteX20" fmla="*/ 50842 w 2472309"/>
                <a:gd name="connsiteY20" fmla="*/ 533400 h 2573867"/>
                <a:gd name="connsiteX21" fmla="*/ 42 w 2472309"/>
                <a:gd name="connsiteY21" fmla="*/ 575734 h 2573867"/>
                <a:gd name="connsiteX22" fmla="*/ 33909 w 2472309"/>
                <a:gd name="connsiteY22" fmla="*/ 601134 h 2573867"/>
                <a:gd name="connsiteX23" fmla="*/ 76242 w 2472309"/>
                <a:gd name="connsiteY23" fmla="*/ 609600 h 2573867"/>
                <a:gd name="connsiteX24" fmla="*/ 177842 w 2472309"/>
                <a:gd name="connsiteY24" fmla="*/ 635000 h 2573867"/>
                <a:gd name="connsiteX25" fmla="*/ 304842 w 2472309"/>
                <a:gd name="connsiteY25" fmla="*/ 668867 h 2573867"/>
                <a:gd name="connsiteX26" fmla="*/ 330242 w 2472309"/>
                <a:gd name="connsiteY26" fmla="*/ 677334 h 2573867"/>
                <a:gd name="connsiteX27" fmla="*/ 364109 w 2472309"/>
                <a:gd name="connsiteY27" fmla="*/ 685800 h 2573867"/>
                <a:gd name="connsiteX28" fmla="*/ 482642 w 2472309"/>
                <a:gd name="connsiteY28" fmla="*/ 702734 h 2573867"/>
                <a:gd name="connsiteX29" fmla="*/ 524975 w 2472309"/>
                <a:gd name="connsiteY29" fmla="*/ 711200 h 2573867"/>
                <a:gd name="connsiteX30" fmla="*/ 618109 w 2472309"/>
                <a:gd name="connsiteY30" fmla="*/ 736600 h 2573867"/>
                <a:gd name="connsiteX31" fmla="*/ 584242 w 2472309"/>
                <a:gd name="connsiteY31" fmla="*/ 778934 h 2573867"/>
                <a:gd name="connsiteX32" fmla="*/ 558842 w 2472309"/>
                <a:gd name="connsiteY32" fmla="*/ 812800 h 2573867"/>
                <a:gd name="connsiteX33" fmla="*/ 541909 w 2472309"/>
                <a:gd name="connsiteY33" fmla="*/ 829734 h 2573867"/>
                <a:gd name="connsiteX34" fmla="*/ 499575 w 2472309"/>
                <a:gd name="connsiteY34" fmla="*/ 880534 h 2573867"/>
                <a:gd name="connsiteX35" fmla="*/ 465709 w 2472309"/>
                <a:gd name="connsiteY35" fmla="*/ 931334 h 2573867"/>
                <a:gd name="connsiteX36" fmla="*/ 414909 w 2472309"/>
                <a:gd name="connsiteY36" fmla="*/ 1016000 h 2573867"/>
                <a:gd name="connsiteX37" fmla="*/ 381042 w 2472309"/>
                <a:gd name="connsiteY37" fmla="*/ 1058334 h 2573867"/>
                <a:gd name="connsiteX38" fmla="*/ 372575 w 2472309"/>
                <a:gd name="connsiteY38" fmla="*/ 1083734 h 2573867"/>
                <a:gd name="connsiteX39" fmla="*/ 338709 w 2472309"/>
                <a:gd name="connsiteY39" fmla="*/ 1134534 h 2573867"/>
                <a:gd name="connsiteX40" fmla="*/ 330242 w 2472309"/>
                <a:gd name="connsiteY40" fmla="*/ 1159934 h 2573867"/>
                <a:gd name="connsiteX41" fmla="*/ 304842 w 2472309"/>
                <a:gd name="connsiteY41" fmla="*/ 1185334 h 2573867"/>
                <a:gd name="connsiteX42" fmla="*/ 245575 w 2472309"/>
                <a:gd name="connsiteY42" fmla="*/ 1176867 h 2573867"/>
                <a:gd name="connsiteX43" fmla="*/ 186309 w 2472309"/>
                <a:gd name="connsiteY43" fmla="*/ 1159934 h 2573867"/>
                <a:gd name="connsiteX44" fmla="*/ 76242 w 2472309"/>
                <a:gd name="connsiteY44" fmla="*/ 1168400 h 2573867"/>
                <a:gd name="connsiteX45" fmla="*/ 59309 w 2472309"/>
                <a:gd name="connsiteY45" fmla="*/ 1193800 h 2573867"/>
                <a:gd name="connsiteX46" fmla="*/ 50842 w 2472309"/>
                <a:gd name="connsiteY46" fmla="*/ 1219200 h 2573867"/>
                <a:gd name="connsiteX47" fmla="*/ 33909 w 2472309"/>
                <a:gd name="connsiteY47" fmla="*/ 1295400 h 2573867"/>
                <a:gd name="connsiteX48" fmla="*/ 42375 w 2472309"/>
                <a:gd name="connsiteY48" fmla="*/ 1430867 h 2573867"/>
                <a:gd name="connsiteX49" fmla="*/ 110109 w 2472309"/>
                <a:gd name="connsiteY49" fmla="*/ 1490134 h 2573867"/>
                <a:gd name="connsiteX50" fmla="*/ 228642 w 2472309"/>
                <a:gd name="connsiteY50" fmla="*/ 1515534 h 2573867"/>
                <a:gd name="connsiteX51" fmla="*/ 389509 w 2472309"/>
                <a:gd name="connsiteY51" fmla="*/ 1540934 h 2573867"/>
                <a:gd name="connsiteX52" fmla="*/ 499575 w 2472309"/>
                <a:gd name="connsiteY52" fmla="*/ 1532467 h 2573867"/>
                <a:gd name="connsiteX53" fmla="*/ 524975 w 2472309"/>
                <a:gd name="connsiteY53" fmla="*/ 1498600 h 2573867"/>
                <a:gd name="connsiteX54" fmla="*/ 541909 w 2472309"/>
                <a:gd name="connsiteY54" fmla="*/ 1481667 h 2573867"/>
                <a:gd name="connsiteX55" fmla="*/ 575775 w 2472309"/>
                <a:gd name="connsiteY55" fmla="*/ 1422400 h 2573867"/>
                <a:gd name="connsiteX56" fmla="*/ 567309 w 2472309"/>
                <a:gd name="connsiteY56" fmla="*/ 1236134 h 2573867"/>
                <a:gd name="connsiteX57" fmla="*/ 550375 w 2472309"/>
                <a:gd name="connsiteY57" fmla="*/ 1210734 h 2573867"/>
                <a:gd name="connsiteX58" fmla="*/ 508042 w 2472309"/>
                <a:gd name="connsiteY58" fmla="*/ 1185334 h 2573867"/>
                <a:gd name="connsiteX59" fmla="*/ 491109 w 2472309"/>
                <a:gd name="connsiteY59" fmla="*/ 1168400 h 2573867"/>
                <a:gd name="connsiteX60" fmla="*/ 448775 w 2472309"/>
                <a:gd name="connsiteY60" fmla="*/ 1151467 h 2573867"/>
                <a:gd name="connsiteX61" fmla="*/ 423375 w 2472309"/>
                <a:gd name="connsiteY61" fmla="*/ 1134534 h 2573867"/>
                <a:gd name="connsiteX62" fmla="*/ 372575 w 2472309"/>
                <a:gd name="connsiteY62" fmla="*/ 1117600 h 2573867"/>
                <a:gd name="connsiteX63" fmla="*/ 474175 w 2472309"/>
                <a:gd name="connsiteY63" fmla="*/ 1126067 h 2573867"/>
                <a:gd name="connsiteX64" fmla="*/ 524975 w 2472309"/>
                <a:gd name="connsiteY64" fmla="*/ 1185334 h 2573867"/>
                <a:gd name="connsiteX65" fmla="*/ 541909 w 2472309"/>
                <a:gd name="connsiteY65" fmla="*/ 1202267 h 2573867"/>
                <a:gd name="connsiteX66" fmla="*/ 567309 w 2472309"/>
                <a:gd name="connsiteY66" fmla="*/ 1253067 h 2573867"/>
                <a:gd name="connsiteX67" fmla="*/ 558842 w 2472309"/>
                <a:gd name="connsiteY67" fmla="*/ 1490134 h 2573867"/>
                <a:gd name="connsiteX68" fmla="*/ 550375 w 2472309"/>
                <a:gd name="connsiteY68" fmla="*/ 1524000 h 2573867"/>
                <a:gd name="connsiteX69" fmla="*/ 533442 w 2472309"/>
                <a:gd name="connsiteY69" fmla="*/ 1540934 h 2573867"/>
                <a:gd name="connsiteX70" fmla="*/ 524975 w 2472309"/>
                <a:gd name="connsiteY70" fmla="*/ 1566334 h 2573867"/>
                <a:gd name="connsiteX71" fmla="*/ 499575 w 2472309"/>
                <a:gd name="connsiteY71" fmla="*/ 1574800 h 2573867"/>
                <a:gd name="connsiteX72" fmla="*/ 338709 w 2472309"/>
                <a:gd name="connsiteY72" fmla="*/ 1557867 h 2573867"/>
                <a:gd name="connsiteX73" fmla="*/ 321775 w 2472309"/>
                <a:gd name="connsiteY73" fmla="*/ 1540934 h 2573867"/>
                <a:gd name="connsiteX74" fmla="*/ 296375 w 2472309"/>
                <a:gd name="connsiteY74" fmla="*/ 1549400 h 2573867"/>
                <a:gd name="connsiteX75" fmla="*/ 152442 w 2472309"/>
                <a:gd name="connsiteY75" fmla="*/ 1566334 h 2573867"/>
                <a:gd name="connsiteX76" fmla="*/ 143975 w 2472309"/>
                <a:gd name="connsiteY76" fmla="*/ 1591734 h 2573867"/>
                <a:gd name="connsiteX77" fmla="*/ 152442 w 2472309"/>
                <a:gd name="connsiteY77" fmla="*/ 1659467 h 2573867"/>
                <a:gd name="connsiteX78" fmla="*/ 169375 w 2472309"/>
                <a:gd name="connsiteY78" fmla="*/ 1693334 h 2573867"/>
                <a:gd name="connsiteX79" fmla="*/ 228642 w 2472309"/>
                <a:gd name="connsiteY79" fmla="*/ 1769534 h 2573867"/>
                <a:gd name="connsiteX80" fmla="*/ 177842 w 2472309"/>
                <a:gd name="connsiteY80" fmla="*/ 1778000 h 2573867"/>
                <a:gd name="connsiteX81" fmla="*/ 169375 w 2472309"/>
                <a:gd name="connsiteY81" fmla="*/ 1811867 h 2573867"/>
                <a:gd name="connsiteX82" fmla="*/ 194775 w 2472309"/>
                <a:gd name="connsiteY82" fmla="*/ 1921934 h 2573867"/>
                <a:gd name="connsiteX83" fmla="*/ 220175 w 2472309"/>
                <a:gd name="connsiteY83" fmla="*/ 1938867 h 2573867"/>
                <a:gd name="connsiteX84" fmla="*/ 245575 w 2472309"/>
                <a:gd name="connsiteY84" fmla="*/ 2048934 h 2573867"/>
                <a:gd name="connsiteX85" fmla="*/ 270975 w 2472309"/>
                <a:gd name="connsiteY85" fmla="*/ 2065867 h 2573867"/>
                <a:gd name="connsiteX86" fmla="*/ 279442 w 2472309"/>
                <a:gd name="connsiteY86" fmla="*/ 2091267 h 2573867"/>
                <a:gd name="connsiteX87" fmla="*/ 287909 w 2472309"/>
                <a:gd name="connsiteY87" fmla="*/ 2150534 h 2573867"/>
                <a:gd name="connsiteX88" fmla="*/ 321775 w 2472309"/>
                <a:gd name="connsiteY88" fmla="*/ 2159000 h 2573867"/>
                <a:gd name="connsiteX89" fmla="*/ 313309 w 2472309"/>
                <a:gd name="connsiteY89" fmla="*/ 2209800 h 2573867"/>
                <a:gd name="connsiteX90" fmla="*/ 279442 w 2472309"/>
                <a:gd name="connsiteY90" fmla="*/ 2294467 h 2573867"/>
                <a:gd name="connsiteX91" fmla="*/ 270975 w 2472309"/>
                <a:gd name="connsiteY91" fmla="*/ 2336800 h 2573867"/>
                <a:gd name="connsiteX92" fmla="*/ 262509 w 2472309"/>
                <a:gd name="connsiteY92" fmla="*/ 2362200 h 2573867"/>
                <a:gd name="connsiteX93" fmla="*/ 237109 w 2472309"/>
                <a:gd name="connsiteY93" fmla="*/ 2446867 h 2573867"/>
                <a:gd name="connsiteX94" fmla="*/ 211709 w 2472309"/>
                <a:gd name="connsiteY94" fmla="*/ 2472267 h 2573867"/>
                <a:gd name="connsiteX95" fmla="*/ 203242 w 2472309"/>
                <a:gd name="connsiteY95" fmla="*/ 2506134 h 2573867"/>
                <a:gd name="connsiteX96" fmla="*/ 228642 w 2472309"/>
                <a:gd name="connsiteY96" fmla="*/ 2523067 h 2573867"/>
                <a:gd name="connsiteX97" fmla="*/ 448775 w 2472309"/>
                <a:gd name="connsiteY97" fmla="*/ 2531534 h 2573867"/>
                <a:gd name="connsiteX98" fmla="*/ 533442 w 2472309"/>
                <a:gd name="connsiteY98" fmla="*/ 2548467 h 2573867"/>
                <a:gd name="connsiteX99" fmla="*/ 609642 w 2472309"/>
                <a:gd name="connsiteY99" fmla="*/ 2573867 h 2573867"/>
                <a:gd name="connsiteX100" fmla="*/ 982175 w 2472309"/>
                <a:gd name="connsiteY100" fmla="*/ 2565400 h 2573867"/>
                <a:gd name="connsiteX101" fmla="*/ 1024509 w 2472309"/>
                <a:gd name="connsiteY101" fmla="*/ 2556934 h 2573867"/>
                <a:gd name="connsiteX102" fmla="*/ 1693375 w 2472309"/>
                <a:gd name="connsiteY102" fmla="*/ 2565400 h 2573867"/>
                <a:gd name="connsiteX103" fmla="*/ 1710309 w 2472309"/>
                <a:gd name="connsiteY103" fmla="*/ 2540000 h 2573867"/>
                <a:gd name="connsiteX104" fmla="*/ 1727242 w 2472309"/>
                <a:gd name="connsiteY104" fmla="*/ 2506134 h 2573867"/>
                <a:gd name="connsiteX105" fmla="*/ 1752642 w 2472309"/>
                <a:gd name="connsiteY105" fmla="*/ 2523067 h 2573867"/>
                <a:gd name="connsiteX106" fmla="*/ 2150575 w 2472309"/>
                <a:gd name="connsiteY106" fmla="*/ 2514600 h 2573867"/>
                <a:gd name="connsiteX107" fmla="*/ 2201375 w 2472309"/>
                <a:gd name="connsiteY107" fmla="*/ 2497667 h 2573867"/>
                <a:gd name="connsiteX108" fmla="*/ 2328375 w 2472309"/>
                <a:gd name="connsiteY108" fmla="*/ 2463800 h 2573867"/>
                <a:gd name="connsiteX109" fmla="*/ 2362242 w 2472309"/>
                <a:gd name="connsiteY109" fmla="*/ 2472267 h 2573867"/>
                <a:gd name="connsiteX110" fmla="*/ 2413042 w 2472309"/>
                <a:gd name="connsiteY110" fmla="*/ 2489200 h 2573867"/>
                <a:gd name="connsiteX111" fmla="*/ 2455375 w 2472309"/>
                <a:gd name="connsiteY111" fmla="*/ 2523067 h 2573867"/>
                <a:gd name="connsiteX112" fmla="*/ 2472309 w 2472309"/>
                <a:gd name="connsiteY112" fmla="*/ 2506134 h 2573867"/>
                <a:gd name="connsiteX113" fmla="*/ 2463842 w 2472309"/>
                <a:gd name="connsiteY113" fmla="*/ 2277534 h 2573867"/>
                <a:gd name="connsiteX114" fmla="*/ 2472309 w 2472309"/>
                <a:gd name="connsiteY114" fmla="*/ 2184400 h 2573867"/>
                <a:gd name="connsiteX115" fmla="*/ 2463842 w 2472309"/>
                <a:gd name="connsiteY115" fmla="*/ 1981200 h 2573867"/>
                <a:gd name="connsiteX116" fmla="*/ 2438442 w 2472309"/>
                <a:gd name="connsiteY116" fmla="*/ 1871134 h 2573867"/>
                <a:gd name="connsiteX117" fmla="*/ 2429975 w 2472309"/>
                <a:gd name="connsiteY117" fmla="*/ 1845734 h 2573867"/>
                <a:gd name="connsiteX118" fmla="*/ 2413042 w 2472309"/>
                <a:gd name="connsiteY118" fmla="*/ 1828800 h 2573867"/>
                <a:gd name="connsiteX119" fmla="*/ 2404575 w 2472309"/>
                <a:gd name="connsiteY119" fmla="*/ 1794934 h 2573867"/>
                <a:gd name="connsiteX120" fmla="*/ 2387642 w 2472309"/>
                <a:gd name="connsiteY120" fmla="*/ 1769534 h 2573867"/>
                <a:gd name="connsiteX121" fmla="*/ 2379175 w 2472309"/>
                <a:gd name="connsiteY121" fmla="*/ 1744134 h 2573867"/>
                <a:gd name="connsiteX122" fmla="*/ 2362242 w 2472309"/>
                <a:gd name="connsiteY122" fmla="*/ 1557867 h 2573867"/>
                <a:gd name="connsiteX123" fmla="*/ 2328375 w 2472309"/>
                <a:gd name="connsiteY123" fmla="*/ 1473200 h 2573867"/>
                <a:gd name="connsiteX124" fmla="*/ 2311442 w 2472309"/>
                <a:gd name="connsiteY124" fmla="*/ 1413934 h 2573867"/>
                <a:gd name="connsiteX125" fmla="*/ 2294509 w 2472309"/>
                <a:gd name="connsiteY125" fmla="*/ 1388534 h 2573867"/>
                <a:gd name="connsiteX126" fmla="*/ 2286042 w 2472309"/>
                <a:gd name="connsiteY126" fmla="*/ 1363134 h 2573867"/>
                <a:gd name="connsiteX127" fmla="*/ 2226775 w 2472309"/>
                <a:gd name="connsiteY127" fmla="*/ 1295400 h 2573867"/>
                <a:gd name="connsiteX128" fmla="*/ 2192909 w 2472309"/>
                <a:gd name="connsiteY128" fmla="*/ 1236134 h 2573867"/>
                <a:gd name="connsiteX129" fmla="*/ 2150575 w 2472309"/>
                <a:gd name="connsiteY129" fmla="*/ 1193800 h 2573867"/>
                <a:gd name="connsiteX130" fmla="*/ 2099775 w 2472309"/>
                <a:gd name="connsiteY130" fmla="*/ 1126067 h 2573867"/>
                <a:gd name="connsiteX131" fmla="*/ 2057442 w 2472309"/>
                <a:gd name="connsiteY131" fmla="*/ 1083734 h 2573867"/>
                <a:gd name="connsiteX132" fmla="*/ 2023575 w 2472309"/>
                <a:gd name="connsiteY132" fmla="*/ 1049867 h 2573867"/>
                <a:gd name="connsiteX133" fmla="*/ 1998175 w 2472309"/>
                <a:gd name="connsiteY133" fmla="*/ 1032934 h 2573867"/>
                <a:gd name="connsiteX134" fmla="*/ 1981242 w 2472309"/>
                <a:gd name="connsiteY134" fmla="*/ 1016000 h 2573867"/>
                <a:gd name="connsiteX135" fmla="*/ 1955842 w 2472309"/>
                <a:gd name="connsiteY135" fmla="*/ 1007534 h 2573867"/>
                <a:gd name="connsiteX136" fmla="*/ 1913509 w 2472309"/>
                <a:gd name="connsiteY136" fmla="*/ 982134 h 2573867"/>
                <a:gd name="connsiteX137" fmla="*/ 1854242 w 2472309"/>
                <a:gd name="connsiteY137" fmla="*/ 956734 h 2573867"/>
                <a:gd name="connsiteX138" fmla="*/ 1837309 w 2472309"/>
                <a:gd name="connsiteY138" fmla="*/ 939800 h 2573867"/>
                <a:gd name="connsiteX139" fmla="*/ 1811909 w 2472309"/>
                <a:gd name="connsiteY139" fmla="*/ 931334 h 2573867"/>
                <a:gd name="connsiteX140" fmla="*/ 1778042 w 2472309"/>
                <a:gd name="connsiteY140" fmla="*/ 914400 h 2573867"/>
                <a:gd name="connsiteX141" fmla="*/ 1769575 w 2472309"/>
                <a:gd name="connsiteY141" fmla="*/ 889000 h 2573867"/>
                <a:gd name="connsiteX142" fmla="*/ 1803442 w 2472309"/>
                <a:gd name="connsiteY142" fmla="*/ 880534 h 2573867"/>
                <a:gd name="connsiteX143" fmla="*/ 1828842 w 2472309"/>
                <a:gd name="connsiteY143" fmla="*/ 872067 h 2573867"/>
                <a:gd name="connsiteX144" fmla="*/ 1854242 w 2472309"/>
                <a:gd name="connsiteY144" fmla="*/ 855134 h 2573867"/>
                <a:gd name="connsiteX145" fmla="*/ 1896575 w 2472309"/>
                <a:gd name="connsiteY145" fmla="*/ 846667 h 2573867"/>
                <a:gd name="connsiteX146" fmla="*/ 1938909 w 2472309"/>
                <a:gd name="connsiteY146" fmla="*/ 829734 h 2573867"/>
                <a:gd name="connsiteX147" fmla="*/ 1964309 w 2472309"/>
                <a:gd name="connsiteY147" fmla="*/ 821267 h 2573867"/>
                <a:gd name="connsiteX148" fmla="*/ 1998175 w 2472309"/>
                <a:gd name="connsiteY148" fmla="*/ 812800 h 2573867"/>
                <a:gd name="connsiteX149" fmla="*/ 2023575 w 2472309"/>
                <a:gd name="connsiteY149" fmla="*/ 804334 h 2573867"/>
                <a:gd name="connsiteX150" fmla="*/ 2099775 w 2472309"/>
                <a:gd name="connsiteY150" fmla="*/ 787400 h 2573867"/>
                <a:gd name="connsiteX151" fmla="*/ 2252175 w 2472309"/>
                <a:gd name="connsiteY151" fmla="*/ 795867 h 2573867"/>
                <a:gd name="connsiteX152" fmla="*/ 2277575 w 2472309"/>
                <a:gd name="connsiteY152" fmla="*/ 804334 h 2573867"/>
                <a:gd name="connsiteX153" fmla="*/ 2353775 w 2472309"/>
                <a:gd name="connsiteY153" fmla="*/ 812800 h 2573867"/>
                <a:gd name="connsiteX154" fmla="*/ 2413042 w 2472309"/>
                <a:gd name="connsiteY154" fmla="*/ 812800 h 2573867"/>
                <a:gd name="connsiteX155" fmla="*/ 2387642 w 2472309"/>
                <a:gd name="connsiteY155" fmla="*/ 787400 h 2573867"/>
                <a:gd name="connsiteX156" fmla="*/ 2362242 w 2472309"/>
                <a:gd name="connsiteY156" fmla="*/ 753534 h 2573867"/>
                <a:gd name="connsiteX157" fmla="*/ 2336842 w 2472309"/>
                <a:gd name="connsiteY157" fmla="*/ 736600 h 2573867"/>
                <a:gd name="connsiteX158" fmla="*/ 2286042 w 2472309"/>
                <a:gd name="connsiteY158" fmla="*/ 694267 h 2573867"/>
                <a:gd name="connsiteX159" fmla="*/ 2243709 w 2472309"/>
                <a:gd name="connsiteY159" fmla="*/ 651934 h 2573867"/>
                <a:gd name="connsiteX160" fmla="*/ 2201375 w 2472309"/>
                <a:gd name="connsiteY160" fmla="*/ 626534 h 2573867"/>
                <a:gd name="connsiteX161" fmla="*/ 2150575 w 2472309"/>
                <a:gd name="connsiteY161" fmla="*/ 567267 h 2573867"/>
                <a:gd name="connsiteX162" fmla="*/ 2099775 w 2472309"/>
                <a:gd name="connsiteY162" fmla="*/ 550334 h 2573867"/>
                <a:gd name="connsiteX163" fmla="*/ 2040509 w 2472309"/>
                <a:gd name="connsiteY163" fmla="*/ 524934 h 2573867"/>
                <a:gd name="connsiteX164" fmla="*/ 1998175 w 2472309"/>
                <a:gd name="connsiteY164" fmla="*/ 499534 h 2573867"/>
                <a:gd name="connsiteX165" fmla="*/ 1938909 w 2472309"/>
                <a:gd name="connsiteY165" fmla="*/ 474134 h 2573867"/>
                <a:gd name="connsiteX166" fmla="*/ 1905042 w 2472309"/>
                <a:gd name="connsiteY166" fmla="*/ 457200 h 2573867"/>
                <a:gd name="connsiteX167" fmla="*/ 1862709 w 2472309"/>
                <a:gd name="connsiteY167" fmla="*/ 431800 h 2573867"/>
                <a:gd name="connsiteX168" fmla="*/ 1862709 w 2472309"/>
                <a:gd name="connsiteY168" fmla="*/ 423334 h 257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472309" h="2573867">
                  <a:moveTo>
                    <a:pt x="846709" y="0"/>
                  </a:moveTo>
                  <a:cubicBezTo>
                    <a:pt x="835420" y="14111"/>
                    <a:pt x="825620" y="29556"/>
                    <a:pt x="812842" y="42334"/>
                  </a:cubicBezTo>
                  <a:cubicBezTo>
                    <a:pt x="794055" y="61121"/>
                    <a:pt x="758137" y="79700"/>
                    <a:pt x="736642" y="93134"/>
                  </a:cubicBezTo>
                  <a:cubicBezTo>
                    <a:pt x="728013" y="98527"/>
                    <a:pt x="718900" y="103366"/>
                    <a:pt x="711242" y="110067"/>
                  </a:cubicBezTo>
                  <a:cubicBezTo>
                    <a:pt x="696224" y="123208"/>
                    <a:pt x="685258" y="140956"/>
                    <a:pt x="668909" y="152400"/>
                  </a:cubicBezTo>
                  <a:cubicBezTo>
                    <a:pt x="656458" y="161116"/>
                    <a:pt x="640169" y="162537"/>
                    <a:pt x="626575" y="169334"/>
                  </a:cubicBezTo>
                  <a:cubicBezTo>
                    <a:pt x="600358" y="182443"/>
                    <a:pt x="594167" y="196319"/>
                    <a:pt x="567309" y="211667"/>
                  </a:cubicBezTo>
                  <a:cubicBezTo>
                    <a:pt x="559560" y="216095"/>
                    <a:pt x="550376" y="217312"/>
                    <a:pt x="541909" y="220134"/>
                  </a:cubicBezTo>
                  <a:cubicBezTo>
                    <a:pt x="454706" y="285535"/>
                    <a:pt x="565493" y="207032"/>
                    <a:pt x="465709" y="262467"/>
                  </a:cubicBezTo>
                  <a:cubicBezTo>
                    <a:pt x="453374" y="269320"/>
                    <a:pt x="443583" y="280040"/>
                    <a:pt x="431842" y="287867"/>
                  </a:cubicBezTo>
                  <a:cubicBezTo>
                    <a:pt x="418150" y="296995"/>
                    <a:pt x="403201" y="304139"/>
                    <a:pt x="389509" y="313267"/>
                  </a:cubicBezTo>
                  <a:cubicBezTo>
                    <a:pt x="377768" y="321094"/>
                    <a:pt x="367125" y="330465"/>
                    <a:pt x="355642" y="338667"/>
                  </a:cubicBezTo>
                  <a:cubicBezTo>
                    <a:pt x="347362" y="344581"/>
                    <a:pt x="339077" y="350551"/>
                    <a:pt x="330242" y="355600"/>
                  </a:cubicBezTo>
                  <a:cubicBezTo>
                    <a:pt x="319283" y="361862"/>
                    <a:pt x="306877" y="365533"/>
                    <a:pt x="296375" y="372534"/>
                  </a:cubicBezTo>
                  <a:cubicBezTo>
                    <a:pt x="281339" y="382558"/>
                    <a:pt x="267762" y="394640"/>
                    <a:pt x="254042" y="406400"/>
                  </a:cubicBezTo>
                  <a:cubicBezTo>
                    <a:pt x="247981" y="411595"/>
                    <a:pt x="243751" y="418906"/>
                    <a:pt x="237109" y="423334"/>
                  </a:cubicBezTo>
                  <a:cubicBezTo>
                    <a:pt x="226607" y="430335"/>
                    <a:pt x="213744" y="433266"/>
                    <a:pt x="203242" y="440267"/>
                  </a:cubicBezTo>
                  <a:cubicBezTo>
                    <a:pt x="179760" y="455922"/>
                    <a:pt x="160752" y="478446"/>
                    <a:pt x="135509" y="491067"/>
                  </a:cubicBezTo>
                  <a:cubicBezTo>
                    <a:pt x="124220" y="496711"/>
                    <a:pt x="112600" y="501738"/>
                    <a:pt x="101642" y="508000"/>
                  </a:cubicBezTo>
                  <a:cubicBezTo>
                    <a:pt x="92807" y="513049"/>
                    <a:pt x="85344" y="520383"/>
                    <a:pt x="76242" y="524934"/>
                  </a:cubicBezTo>
                  <a:cubicBezTo>
                    <a:pt x="68260" y="528925"/>
                    <a:pt x="59309" y="530578"/>
                    <a:pt x="50842" y="533400"/>
                  </a:cubicBezTo>
                  <a:cubicBezTo>
                    <a:pt x="44565" y="537585"/>
                    <a:pt x="-1588" y="565956"/>
                    <a:pt x="42" y="575734"/>
                  </a:cubicBezTo>
                  <a:cubicBezTo>
                    <a:pt x="2362" y="589653"/>
                    <a:pt x="21014" y="595403"/>
                    <a:pt x="33909" y="601134"/>
                  </a:cubicBezTo>
                  <a:cubicBezTo>
                    <a:pt x="47059" y="606978"/>
                    <a:pt x="62359" y="605814"/>
                    <a:pt x="76242" y="609600"/>
                  </a:cubicBezTo>
                  <a:cubicBezTo>
                    <a:pt x="181665" y="638352"/>
                    <a:pt x="72564" y="617455"/>
                    <a:pt x="177842" y="635000"/>
                  </a:cubicBezTo>
                  <a:cubicBezTo>
                    <a:pt x="330544" y="685901"/>
                    <a:pt x="189023" y="643128"/>
                    <a:pt x="304842" y="668867"/>
                  </a:cubicBezTo>
                  <a:cubicBezTo>
                    <a:pt x="313554" y="670803"/>
                    <a:pt x="321661" y="674882"/>
                    <a:pt x="330242" y="677334"/>
                  </a:cubicBezTo>
                  <a:cubicBezTo>
                    <a:pt x="341431" y="680531"/>
                    <a:pt x="352699" y="683518"/>
                    <a:pt x="364109" y="685800"/>
                  </a:cubicBezTo>
                  <a:cubicBezTo>
                    <a:pt x="424433" y="697865"/>
                    <a:pt x="414999" y="692327"/>
                    <a:pt x="482642" y="702734"/>
                  </a:cubicBezTo>
                  <a:cubicBezTo>
                    <a:pt x="496865" y="704922"/>
                    <a:pt x="510953" y="707964"/>
                    <a:pt x="524975" y="711200"/>
                  </a:cubicBezTo>
                  <a:cubicBezTo>
                    <a:pt x="587034" y="725521"/>
                    <a:pt x="576127" y="722607"/>
                    <a:pt x="618109" y="736600"/>
                  </a:cubicBezTo>
                  <a:cubicBezTo>
                    <a:pt x="576242" y="799398"/>
                    <a:pt x="624455" y="730678"/>
                    <a:pt x="584242" y="778934"/>
                  </a:cubicBezTo>
                  <a:cubicBezTo>
                    <a:pt x="575208" y="789774"/>
                    <a:pt x="567876" y="801960"/>
                    <a:pt x="558842" y="812800"/>
                  </a:cubicBezTo>
                  <a:cubicBezTo>
                    <a:pt x="553732" y="818932"/>
                    <a:pt x="547019" y="823602"/>
                    <a:pt x="541909" y="829734"/>
                  </a:cubicBezTo>
                  <a:cubicBezTo>
                    <a:pt x="491599" y="890106"/>
                    <a:pt x="537869" y="842240"/>
                    <a:pt x="499575" y="880534"/>
                  </a:cubicBezTo>
                  <a:cubicBezTo>
                    <a:pt x="483384" y="929110"/>
                    <a:pt x="502704" y="883769"/>
                    <a:pt x="465709" y="931334"/>
                  </a:cubicBezTo>
                  <a:cubicBezTo>
                    <a:pt x="367749" y="1057282"/>
                    <a:pt x="476350" y="923840"/>
                    <a:pt x="414909" y="1016000"/>
                  </a:cubicBezTo>
                  <a:cubicBezTo>
                    <a:pt x="383408" y="1063251"/>
                    <a:pt x="411800" y="996819"/>
                    <a:pt x="381042" y="1058334"/>
                  </a:cubicBezTo>
                  <a:cubicBezTo>
                    <a:pt x="377051" y="1066316"/>
                    <a:pt x="376909" y="1075932"/>
                    <a:pt x="372575" y="1083734"/>
                  </a:cubicBezTo>
                  <a:cubicBezTo>
                    <a:pt x="362692" y="1101524"/>
                    <a:pt x="345145" y="1115227"/>
                    <a:pt x="338709" y="1134534"/>
                  </a:cubicBezTo>
                  <a:cubicBezTo>
                    <a:pt x="335887" y="1143001"/>
                    <a:pt x="335193" y="1152508"/>
                    <a:pt x="330242" y="1159934"/>
                  </a:cubicBezTo>
                  <a:cubicBezTo>
                    <a:pt x="323600" y="1169897"/>
                    <a:pt x="313309" y="1176867"/>
                    <a:pt x="304842" y="1185334"/>
                  </a:cubicBezTo>
                  <a:cubicBezTo>
                    <a:pt x="285086" y="1182512"/>
                    <a:pt x="265209" y="1180437"/>
                    <a:pt x="245575" y="1176867"/>
                  </a:cubicBezTo>
                  <a:cubicBezTo>
                    <a:pt x="222193" y="1172616"/>
                    <a:pt x="208067" y="1167186"/>
                    <a:pt x="186309" y="1159934"/>
                  </a:cubicBezTo>
                  <a:cubicBezTo>
                    <a:pt x="149620" y="1162756"/>
                    <a:pt x="111797" y="1158919"/>
                    <a:pt x="76242" y="1168400"/>
                  </a:cubicBezTo>
                  <a:cubicBezTo>
                    <a:pt x="66410" y="1171022"/>
                    <a:pt x="63860" y="1184699"/>
                    <a:pt x="59309" y="1193800"/>
                  </a:cubicBezTo>
                  <a:cubicBezTo>
                    <a:pt x="55318" y="1201782"/>
                    <a:pt x="53294" y="1210619"/>
                    <a:pt x="50842" y="1219200"/>
                  </a:cubicBezTo>
                  <a:cubicBezTo>
                    <a:pt x="42869" y="1247104"/>
                    <a:pt x="39729" y="1266296"/>
                    <a:pt x="33909" y="1295400"/>
                  </a:cubicBezTo>
                  <a:cubicBezTo>
                    <a:pt x="36731" y="1340556"/>
                    <a:pt x="31402" y="1386974"/>
                    <a:pt x="42375" y="1430867"/>
                  </a:cubicBezTo>
                  <a:cubicBezTo>
                    <a:pt x="44604" y="1439784"/>
                    <a:pt x="100253" y="1486028"/>
                    <a:pt x="110109" y="1490134"/>
                  </a:cubicBezTo>
                  <a:cubicBezTo>
                    <a:pt x="148523" y="1506140"/>
                    <a:pt x="188798" y="1506996"/>
                    <a:pt x="228642" y="1515534"/>
                  </a:cubicBezTo>
                  <a:cubicBezTo>
                    <a:pt x="354975" y="1542605"/>
                    <a:pt x="235213" y="1526907"/>
                    <a:pt x="389509" y="1540934"/>
                  </a:cubicBezTo>
                  <a:cubicBezTo>
                    <a:pt x="426198" y="1538112"/>
                    <a:pt x="464453" y="1543443"/>
                    <a:pt x="499575" y="1532467"/>
                  </a:cubicBezTo>
                  <a:cubicBezTo>
                    <a:pt x="513044" y="1528258"/>
                    <a:pt x="515941" y="1509440"/>
                    <a:pt x="524975" y="1498600"/>
                  </a:cubicBezTo>
                  <a:cubicBezTo>
                    <a:pt x="530085" y="1492468"/>
                    <a:pt x="536922" y="1487900"/>
                    <a:pt x="541909" y="1481667"/>
                  </a:cubicBezTo>
                  <a:cubicBezTo>
                    <a:pt x="557864" y="1461723"/>
                    <a:pt x="564188" y="1445575"/>
                    <a:pt x="575775" y="1422400"/>
                  </a:cubicBezTo>
                  <a:cubicBezTo>
                    <a:pt x="591776" y="1342401"/>
                    <a:pt x="592439" y="1361782"/>
                    <a:pt x="567309" y="1236134"/>
                  </a:cubicBezTo>
                  <a:cubicBezTo>
                    <a:pt x="565313" y="1226156"/>
                    <a:pt x="558101" y="1217356"/>
                    <a:pt x="550375" y="1210734"/>
                  </a:cubicBezTo>
                  <a:cubicBezTo>
                    <a:pt x="537881" y="1200025"/>
                    <a:pt x="521433" y="1194899"/>
                    <a:pt x="508042" y="1185334"/>
                  </a:cubicBezTo>
                  <a:cubicBezTo>
                    <a:pt x="501546" y="1180694"/>
                    <a:pt x="498040" y="1172360"/>
                    <a:pt x="491109" y="1168400"/>
                  </a:cubicBezTo>
                  <a:cubicBezTo>
                    <a:pt x="477913" y="1160860"/>
                    <a:pt x="462369" y="1158264"/>
                    <a:pt x="448775" y="1151467"/>
                  </a:cubicBezTo>
                  <a:cubicBezTo>
                    <a:pt x="439674" y="1146916"/>
                    <a:pt x="432674" y="1138667"/>
                    <a:pt x="423375" y="1134534"/>
                  </a:cubicBezTo>
                  <a:cubicBezTo>
                    <a:pt x="407064" y="1127285"/>
                    <a:pt x="354787" y="1116118"/>
                    <a:pt x="372575" y="1117600"/>
                  </a:cubicBezTo>
                  <a:lnTo>
                    <a:pt x="474175" y="1126067"/>
                  </a:lnTo>
                  <a:cubicBezTo>
                    <a:pt x="555710" y="1207602"/>
                    <a:pt x="473390" y="1120854"/>
                    <a:pt x="524975" y="1185334"/>
                  </a:cubicBezTo>
                  <a:cubicBezTo>
                    <a:pt x="529962" y="1191567"/>
                    <a:pt x="536922" y="1196034"/>
                    <a:pt x="541909" y="1202267"/>
                  </a:cubicBezTo>
                  <a:cubicBezTo>
                    <a:pt x="560665" y="1225712"/>
                    <a:pt x="558367" y="1226241"/>
                    <a:pt x="567309" y="1253067"/>
                  </a:cubicBezTo>
                  <a:cubicBezTo>
                    <a:pt x="564487" y="1332089"/>
                    <a:pt x="563775" y="1411215"/>
                    <a:pt x="558842" y="1490134"/>
                  </a:cubicBezTo>
                  <a:cubicBezTo>
                    <a:pt x="558116" y="1501747"/>
                    <a:pt x="555579" y="1513592"/>
                    <a:pt x="550375" y="1524000"/>
                  </a:cubicBezTo>
                  <a:cubicBezTo>
                    <a:pt x="546805" y="1531140"/>
                    <a:pt x="539086" y="1535289"/>
                    <a:pt x="533442" y="1540934"/>
                  </a:cubicBezTo>
                  <a:cubicBezTo>
                    <a:pt x="530620" y="1549401"/>
                    <a:pt x="531286" y="1560023"/>
                    <a:pt x="524975" y="1566334"/>
                  </a:cubicBezTo>
                  <a:cubicBezTo>
                    <a:pt x="518664" y="1572645"/>
                    <a:pt x="508490" y="1575205"/>
                    <a:pt x="499575" y="1574800"/>
                  </a:cubicBezTo>
                  <a:cubicBezTo>
                    <a:pt x="445712" y="1572352"/>
                    <a:pt x="392331" y="1563511"/>
                    <a:pt x="338709" y="1557867"/>
                  </a:cubicBezTo>
                  <a:cubicBezTo>
                    <a:pt x="333064" y="1552223"/>
                    <a:pt x="329603" y="1542500"/>
                    <a:pt x="321775" y="1540934"/>
                  </a:cubicBezTo>
                  <a:cubicBezTo>
                    <a:pt x="313024" y="1539184"/>
                    <a:pt x="305201" y="1548076"/>
                    <a:pt x="296375" y="1549400"/>
                  </a:cubicBezTo>
                  <a:cubicBezTo>
                    <a:pt x="248601" y="1556566"/>
                    <a:pt x="200420" y="1560689"/>
                    <a:pt x="152442" y="1566334"/>
                  </a:cubicBezTo>
                  <a:cubicBezTo>
                    <a:pt x="149620" y="1574801"/>
                    <a:pt x="143975" y="1582809"/>
                    <a:pt x="143975" y="1591734"/>
                  </a:cubicBezTo>
                  <a:cubicBezTo>
                    <a:pt x="143975" y="1614487"/>
                    <a:pt x="146923" y="1637393"/>
                    <a:pt x="152442" y="1659467"/>
                  </a:cubicBezTo>
                  <a:cubicBezTo>
                    <a:pt x="155503" y="1671712"/>
                    <a:pt x="162881" y="1682511"/>
                    <a:pt x="169375" y="1693334"/>
                  </a:cubicBezTo>
                  <a:cubicBezTo>
                    <a:pt x="199755" y="1743968"/>
                    <a:pt x="194810" y="1735702"/>
                    <a:pt x="228642" y="1769534"/>
                  </a:cubicBezTo>
                  <a:cubicBezTo>
                    <a:pt x="211709" y="1772356"/>
                    <a:pt x="191811" y="1768022"/>
                    <a:pt x="177842" y="1778000"/>
                  </a:cubicBezTo>
                  <a:cubicBezTo>
                    <a:pt x="168373" y="1784763"/>
                    <a:pt x="169375" y="1800231"/>
                    <a:pt x="169375" y="1811867"/>
                  </a:cubicBezTo>
                  <a:cubicBezTo>
                    <a:pt x="169375" y="1842833"/>
                    <a:pt x="171283" y="1893743"/>
                    <a:pt x="194775" y="1921934"/>
                  </a:cubicBezTo>
                  <a:cubicBezTo>
                    <a:pt x="201289" y="1929751"/>
                    <a:pt x="211708" y="1933223"/>
                    <a:pt x="220175" y="1938867"/>
                  </a:cubicBezTo>
                  <a:cubicBezTo>
                    <a:pt x="260478" y="2019471"/>
                    <a:pt x="258993" y="1981848"/>
                    <a:pt x="245575" y="2048934"/>
                  </a:cubicBezTo>
                  <a:cubicBezTo>
                    <a:pt x="254042" y="2054578"/>
                    <a:pt x="264618" y="2057921"/>
                    <a:pt x="270975" y="2065867"/>
                  </a:cubicBezTo>
                  <a:cubicBezTo>
                    <a:pt x="276550" y="2072836"/>
                    <a:pt x="277692" y="2082516"/>
                    <a:pt x="279442" y="2091267"/>
                  </a:cubicBezTo>
                  <a:cubicBezTo>
                    <a:pt x="283356" y="2110836"/>
                    <a:pt x="277332" y="2133611"/>
                    <a:pt x="287909" y="2150534"/>
                  </a:cubicBezTo>
                  <a:cubicBezTo>
                    <a:pt x="294076" y="2160401"/>
                    <a:pt x="310486" y="2156178"/>
                    <a:pt x="321775" y="2159000"/>
                  </a:cubicBezTo>
                  <a:cubicBezTo>
                    <a:pt x="318953" y="2175933"/>
                    <a:pt x="318429" y="2193415"/>
                    <a:pt x="313309" y="2209800"/>
                  </a:cubicBezTo>
                  <a:cubicBezTo>
                    <a:pt x="304243" y="2238813"/>
                    <a:pt x="285403" y="2264661"/>
                    <a:pt x="279442" y="2294467"/>
                  </a:cubicBezTo>
                  <a:cubicBezTo>
                    <a:pt x="276620" y="2308578"/>
                    <a:pt x="274465" y="2322839"/>
                    <a:pt x="270975" y="2336800"/>
                  </a:cubicBezTo>
                  <a:cubicBezTo>
                    <a:pt x="268811" y="2345458"/>
                    <a:pt x="264445" y="2353488"/>
                    <a:pt x="262509" y="2362200"/>
                  </a:cubicBezTo>
                  <a:cubicBezTo>
                    <a:pt x="253346" y="2403433"/>
                    <a:pt x="260705" y="2413832"/>
                    <a:pt x="237109" y="2446867"/>
                  </a:cubicBezTo>
                  <a:cubicBezTo>
                    <a:pt x="230150" y="2456610"/>
                    <a:pt x="220176" y="2463800"/>
                    <a:pt x="211709" y="2472267"/>
                  </a:cubicBezTo>
                  <a:cubicBezTo>
                    <a:pt x="208887" y="2483556"/>
                    <a:pt x="199562" y="2495095"/>
                    <a:pt x="203242" y="2506134"/>
                  </a:cubicBezTo>
                  <a:cubicBezTo>
                    <a:pt x="206460" y="2515787"/>
                    <a:pt x="218520" y="2522020"/>
                    <a:pt x="228642" y="2523067"/>
                  </a:cubicBezTo>
                  <a:cubicBezTo>
                    <a:pt x="301684" y="2530623"/>
                    <a:pt x="375397" y="2528712"/>
                    <a:pt x="448775" y="2531534"/>
                  </a:cubicBezTo>
                  <a:cubicBezTo>
                    <a:pt x="476997" y="2537178"/>
                    <a:pt x="506138" y="2539366"/>
                    <a:pt x="533442" y="2548467"/>
                  </a:cubicBezTo>
                  <a:lnTo>
                    <a:pt x="609642" y="2573867"/>
                  </a:lnTo>
                  <a:lnTo>
                    <a:pt x="982175" y="2565400"/>
                  </a:lnTo>
                  <a:cubicBezTo>
                    <a:pt x="996554" y="2564813"/>
                    <a:pt x="1010118" y="2556934"/>
                    <a:pt x="1024509" y="2556934"/>
                  </a:cubicBezTo>
                  <a:cubicBezTo>
                    <a:pt x="1247482" y="2556934"/>
                    <a:pt x="1470420" y="2562578"/>
                    <a:pt x="1693375" y="2565400"/>
                  </a:cubicBezTo>
                  <a:cubicBezTo>
                    <a:pt x="1699020" y="2556933"/>
                    <a:pt x="1708722" y="2550051"/>
                    <a:pt x="1710309" y="2540000"/>
                  </a:cubicBezTo>
                  <a:cubicBezTo>
                    <a:pt x="1745370" y="2317951"/>
                    <a:pt x="1696634" y="2399006"/>
                    <a:pt x="1727242" y="2506134"/>
                  </a:cubicBezTo>
                  <a:cubicBezTo>
                    <a:pt x="1730037" y="2515918"/>
                    <a:pt x="1744175" y="2517423"/>
                    <a:pt x="1752642" y="2523067"/>
                  </a:cubicBezTo>
                  <a:cubicBezTo>
                    <a:pt x="1885286" y="2520245"/>
                    <a:pt x="2018113" y="2522098"/>
                    <a:pt x="2150575" y="2514600"/>
                  </a:cubicBezTo>
                  <a:cubicBezTo>
                    <a:pt x="2168396" y="2513591"/>
                    <a:pt x="2201375" y="2497667"/>
                    <a:pt x="2201375" y="2497667"/>
                  </a:cubicBezTo>
                  <a:cubicBezTo>
                    <a:pt x="2217236" y="2418366"/>
                    <a:pt x="2196520" y="2449150"/>
                    <a:pt x="2328375" y="2463800"/>
                  </a:cubicBezTo>
                  <a:cubicBezTo>
                    <a:pt x="2339940" y="2465085"/>
                    <a:pt x="2351096" y="2468923"/>
                    <a:pt x="2362242" y="2472267"/>
                  </a:cubicBezTo>
                  <a:cubicBezTo>
                    <a:pt x="2379339" y="2477396"/>
                    <a:pt x="2413042" y="2489200"/>
                    <a:pt x="2413042" y="2489200"/>
                  </a:cubicBezTo>
                  <a:cubicBezTo>
                    <a:pt x="2420414" y="2496572"/>
                    <a:pt x="2444693" y="2523067"/>
                    <a:pt x="2455375" y="2523067"/>
                  </a:cubicBezTo>
                  <a:cubicBezTo>
                    <a:pt x="2463358" y="2523067"/>
                    <a:pt x="2466664" y="2511778"/>
                    <a:pt x="2472309" y="2506134"/>
                  </a:cubicBezTo>
                  <a:cubicBezTo>
                    <a:pt x="2469487" y="2429934"/>
                    <a:pt x="2463842" y="2353786"/>
                    <a:pt x="2463842" y="2277534"/>
                  </a:cubicBezTo>
                  <a:cubicBezTo>
                    <a:pt x="2463842" y="2246361"/>
                    <a:pt x="2472309" y="2215573"/>
                    <a:pt x="2472309" y="2184400"/>
                  </a:cubicBezTo>
                  <a:cubicBezTo>
                    <a:pt x="2472309" y="2116608"/>
                    <a:pt x="2468207" y="2048851"/>
                    <a:pt x="2463842" y="1981200"/>
                  </a:cubicBezTo>
                  <a:cubicBezTo>
                    <a:pt x="2460325" y="1926689"/>
                    <a:pt x="2455000" y="1920808"/>
                    <a:pt x="2438442" y="1871134"/>
                  </a:cubicBezTo>
                  <a:cubicBezTo>
                    <a:pt x="2435620" y="1862667"/>
                    <a:pt x="2436286" y="1852045"/>
                    <a:pt x="2429975" y="1845734"/>
                  </a:cubicBezTo>
                  <a:lnTo>
                    <a:pt x="2413042" y="1828800"/>
                  </a:lnTo>
                  <a:cubicBezTo>
                    <a:pt x="2410220" y="1817511"/>
                    <a:pt x="2409159" y="1805629"/>
                    <a:pt x="2404575" y="1794934"/>
                  </a:cubicBezTo>
                  <a:cubicBezTo>
                    <a:pt x="2400567" y="1785581"/>
                    <a:pt x="2392193" y="1778635"/>
                    <a:pt x="2387642" y="1769534"/>
                  </a:cubicBezTo>
                  <a:cubicBezTo>
                    <a:pt x="2383651" y="1761552"/>
                    <a:pt x="2381997" y="1752601"/>
                    <a:pt x="2379175" y="1744134"/>
                  </a:cubicBezTo>
                  <a:cubicBezTo>
                    <a:pt x="2374568" y="1670423"/>
                    <a:pt x="2376277" y="1623362"/>
                    <a:pt x="2362242" y="1557867"/>
                  </a:cubicBezTo>
                  <a:cubicBezTo>
                    <a:pt x="2346803" y="1485820"/>
                    <a:pt x="2360588" y="1505413"/>
                    <a:pt x="2328375" y="1473200"/>
                  </a:cubicBezTo>
                  <a:cubicBezTo>
                    <a:pt x="2325661" y="1462344"/>
                    <a:pt x="2317517" y="1426084"/>
                    <a:pt x="2311442" y="1413934"/>
                  </a:cubicBezTo>
                  <a:cubicBezTo>
                    <a:pt x="2306891" y="1404833"/>
                    <a:pt x="2299060" y="1397635"/>
                    <a:pt x="2294509" y="1388534"/>
                  </a:cubicBezTo>
                  <a:cubicBezTo>
                    <a:pt x="2290518" y="1380552"/>
                    <a:pt x="2290376" y="1370936"/>
                    <a:pt x="2286042" y="1363134"/>
                  </a:cubicBezTo>
                  <a:cubicBezTo>
                    <a:pt x="2256989" y="1310840"/>
                    <a:pt x="2263879" y="1320137"/>
                    <a:pt x="2226775" y="1295400"/>
                  </a:cubicBezTo>
                  <a:cubicBezTo>
                    <a:pt x="2216008" y="1263096"/>
                    <a:pt x="2220247" y="1266889"/>
                    <a:pt x="2192909" y="1236134"/>
                  </a:cubicBezTo>
                  <a:cubicBezTo>
                    <a:pt x="2179651" y="1221218"/>
                    <a:pt x="2150575" y="1193800"/>
                    <a:pt x="2150575" y="1193800"/>
                  </a:cubicBezTo>
                  <a:cubicBezTo>
                    <a:pt x="2128548" y="1127712"/>
                    <a:pt x="2164634" y="1223358"/>
                    <a:pt x="2099775" y="1126067"/>
                  </a:cubicBezTo>
                  <a:cubicBezTo>
                    <a:pt x="2067163" y="1077148"/>
                    <a:pt x="2101343" y="1121363"/>
                    <a:pt x="2057442" y="1083734"/>
                  </a:cubicBezTo>
                  <a:cubicBezTo>
                    <a:pt x="2045320" y="1073344"/>
                    <a:pt x="2036859" y="1058723"/>
                    <a:pt x="2023575" y="1049867"/>
                  </a:cubicBezTo>
                  <a:cubicBezTo>
                    <a:pt x="2015108" y="1044223"/>
                    <a:pt x="2006121" y="1039291"/>
                    <a:pt x="1998175" y="1032934"/>
                  </a:cubicBezTo>
                  <a:cubicBezTo>
                    <a:pt x="1991942" y="1027947"/>
                    <a:pt x="1988087" y="1020107"/>
                    <a:pt x="1981242" y="1016000"/>
                  </a:cubicBezTo>
                  <a:cubicBezTo>
                    <a:pt x="1973589" y="1011408"/>
                    <a:pt x="1964309" y="1010356"/>
                    <a:pt x="1955842" y="1007534"/>
                  </a:cubicBezTo>
                  <a:cubicBezTo>
                    <a:pt x="1927682" y="979373"/>
                    <a:pt x="1951978" y="998621"/>
                    <a:pt x="1913509" y="982134"/>
                  </a:cubicBezTo>
                  <a:cubicBezTo>
                    <a:pt x="1840273" y="950747"/>
                    <a:pt x="1913809" y="976588"/>
                    <a:pt x="1854242" y="956734"/>
                  </a:cubicBezTo>
                  <a:cubicBezTo>
                    <a:pt x="1848598" y="951089"/>
                    <a:pt x="1844154" y="943907"/>
                    <a:pt x="1837309" y="939800"/>
                  </a:cubicBezTo>
                  <a:cubicBezTo>
                    <a:pt x="1829656" y="935208"/>
                    <a:pt x="1820112" y="934850"/>
                    <a:pt x="1811909" y="931334"/>
                  </a:cubicBezTo>
                  <a:cubicBezTo>
                    <a:pt x="1800308" y="926362"/>
                    <a:pt x="1789331" y="920045"/>
                    <a:pt x="1778042" y="914400"/>
                  </a:cubicBezTo>
                  <a:cubicBezTo>
                    <a:pt x="1775220" y="905933"/>
                    <a:pt x="1764220" y="896140"/>
                    <a:pt x="1769575" y="889000"/>
                  </a:cubicBezTo>
                  <a:cubicBezTo>
                    <a:pt x="1776557" y="879691"/>
                    <a:pt x="1792253" y="883731"/>
                    <a:pt x="1803442" y="880534"/>
                  </a:cubicBezTo>
                  <a:cubicBezTo>
                    <a:pt x="1812023" y="878082"/>
                    <a:pt x="1820860" y="876058"/>
                    <a:pt x="1828842" y="872067"/>
                  </a:cubicBezTo>
                  <a:cubicBezTo>
                    <a:pt x="1837943" y="867516"/>
                    <a:pt x="1844714" y="858707"/>
                    <a:pt x="1854242" y="855134"/>
                  </a:cubicBezTo>
                  <a:cubicBezTo>
                    <a:pt x="1867716" y="850081"/>
                    <a:pt x="1882791" y="850802"/>
                    <a:pt x="1896575" y="846667"/>
                  </a:cubicBezTo>
                  <a:cubicBezTo>
                    <a:pt x="1911132" y="842300"/>
                    <a:pt x="1924678" y="835070"/>
                    <a:pt x="1938909" y="829734"/>
                  </a:cubicBezTo>
                  <a:cubicBezTo>
                    <a:pt x="1947265" y="826600"/>
                    <a:pt x="1955728" y="823719"/>
                    <a:pt x="1964309" y="821267"/>
                  </a:cubicBezTo>
                  <a:cubicBezTo>
                    <a:pt x="1975497" y="818070"/>
                    <a:pt x="1986987" y="815997"/>
                    <a:pt x="1998175" y="812800"/>
                  </a:cubicBezTo>
                  <a:cubicBezTo>
                    <a:pt x="2006756" y="810348"/>
                    <a:pt x="2014994" y="806786"/>
                    <a:pt x="2023575" y="804334"/>
                  </a:cubicBezTo>
                  <a:cubicBezTo>
                    <a:pt x="2051479" y="796362"/>
                    <a:pt x="2070671" y="793221"/>
                    <a:pt x="2099775" y="787400"/>
                  </a:cubicBezTo>
                  <a:cubicBezTo>
                    <a:pt x="2150575" y="790222"/>
                    <a:pt x="2201526" y="791043"/>
                    <a:pt x="2252175" y="795867"/>
                  </a:cubicBezTo>
                  <a:cubicBezTo>
                    <a:pt x="2261059" y="796713"/>
                    <a:pt x="2268772" y="802867"/>
                    <a:pt x="2277575" y="804334"/>
                  </a:cubicBezTo>
                  <a:cubicBezTo>
                    <a:pt x="2302784" y="808535"/>
                    <a:pt x="2328375" y="809978"/>
                    <a:pt x="2353775" y="812800"/>
                  </a:cubicBezTo>
                  <a:cubicBezTo>
                    <a:pt x="2361990" y="815538"/>
                    <a:pt x="2407317" y="835699"/>
                    <a:pt x="2413042" y="812800"/>
                  </a:cubicBezTo>
                  <a:cubicBezTo>
                    <a:pt x="2415946" y="801184"/>
                    <a:pt x="2395434" y="796491"/>
                    <a:pt x="2387642" y="787400"/>
                  </a:cubicBezTo>
                  <a:cubicBezTo>
                    <a:pt x="2378459" y="776686"/>
                    <a:pt x="2372220" y="763512"/>
                    <a:pt x="2362242" y="753534"/>
                  </a:cubicBezTo>
                  <a:cubicBezTo>
                    <a:pt x="2355047" y="746339"/>
                    <a:pt x="2344659" y="743114"/>
                    <a:pt x="2336842" y="736600"/>
                  </a:cubicBezTo>
                  <a:cubicBezTo>
                    <a:pt x="2271659" y="682280"/>
                    <a:pt x="2349099" y="736304"/>
                    <a:pt x="2286042" y="694267"/>
                  </a:cubicBezTo>
                  <a:cubicBezTo>
                    <a:pt x="2257014" y="650724"/>
                    <a:pt x="2284027" y="684188"/>
                    <a:pt x="2243709" y="651934"/>
                  </a:cubicBezTo>
                  <a:cubicBezTo>
                    <a:pt x="2210503" y="625369"/>
                    <a:pt x="2245485" y="641236"/>
                    <a:pt x="2201375" y="626534"/>
                  </a:cubicBezTo>
                  <a:cubicBezTo>
                    <a:pt x="2190541" y="610283"/>
                    <a:pt x="2168174" y="573133"/>
                    <a:pt x="2150575" y="567267"/>
                  </a:cubicBezTo>
                  <a:cubicBezTo>
                    <a:pt x="2133642" y="561623"/>
                    <a:pt x="2115740" y="558317"/>
                    <a:pt x="2099775" y="550334"/>
                  </a:cubicBezTo>
                  <a:cubicBezTo>
                    <a:pt x="2057927" y="529409"/>
                    <a:pt x="2077883" y="537391"/>
                    <a:pt x="2040509" y="524934"/>
                  </a:cubicBezTo>
                  <a:cubicBezTo>
                    <a:pt x="2007432" y="491857"/>
                    <a:pt x="2042141" y="521517"/>
                    <a:pt x="1998175" y="499534"/>
                  </a:cubicBezTo>
                  <a:cubicBezTo>
                    <a:pt x="1939703" y="470298"/>
                    <a:pt x="2009394" y="491754"/>
                    <a:pt x="1938909" y="474134"/>
                  </a:cubicBezTo>
                  <a:cubicBezTo>
                    <a:pt x="1927620" y="468489"/>
                    <a:pt x="1916643" y="462172"/>
                    <a:pt x="1905042" y="457200"/>
                  </a:cubicBezTo>
                  <a:cubicBezTo>
                    <a:pt x="1881263" y="447009"/>
                    <a:pt x="1877729" y="454330"/>
                    <a:pt x="1862709" y="431800"/>
                  </a:cubicBezTo>
                  <a:cubicBezTo>
                    <a:pt x="1861144" y="429452"/>
                    <a:pt x="1862709" y="426156"/>
                    <a:pt x="1862709" y="423334"/>
                  </a:cubicBezTo>
                </a:path>
              </a:pathLst>
            </a:custGeom>
            <a:solidFill>
              <a:schemeClr val="tx1"/>
            </a:solidFill>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nvGrpSpPr>
            <p:cNvPr id="16" name="Group 32">
              <a:extLst>
                <a:ext uri="{FF2B5EF4-FFF2-40B4-BE49-F238E27FC236}">
                  <a16:creationId xmlns:a16="http://schemas.microsoft.com/office/drawing/2014/main" id="{CDD87152-B141-8353-9BA1-5CDA338B1F07}"/>
                </a:ext>
              </a:extLst>
            </p:cNvPr>
            <p:cNvGrpSpPr/>
            <p:nvPr/>
          </p:nvGrpSpPr>
          <p:grpSpPr>
            <a:xfrm>
              <a:off x="6200217" y="1409198"/>
              <a:ext cx="1341418" cy="1252195"/>
              <a:chOff x="4864876" y="2236061"/>
              <a:chExt cx="1341418" cy="1252195"/>
            </a:xfrm>
          </p:grpSpPr>
          <p:sp>
            <p:nvSpPr>
              <p:cNvPr id="24" name="Freeform 23">
                <a:extLst>
                  <a:ext uri="{FF2B5EF4-FFF2-40B4-BE49-F238E27FC236}">
                    <a16:creationId xmlns:a16="http://schemas.microsoft.com/office/drawing/2014/main" id="{A68B07CB-D975-053C-E7E7-B92085A7633B}"/>
                  </a:ext>
                </a:extLst>
              </p:cNvPr>
              <p:cNvSpPr/>
              <p:nvPr/>
            </p:nvSpPr>
            <p:spPr>
              <a:xfrm>
                <a:off x="4864876" y="2236061"/>
                <a:ext cx="357712" cy="554543"/>
              </a:xfrm>
              <a:custGeom>
                <a:avLst/>
                <a:gdLst>
                  <a:gd name="connsiteX0" fmla="*/ 357712 w 357712"/>
                  <a:gd name="connsiteY0" fmla="*/ 339882 h 554543"/>
                  <a:gd name="connsiteX1" fmla="*/ 321941 w 357712"/>
                  <a:gd name="connsiteY1" fmla="*/ 250439 h 554543"/>
                  <a:gd name="connsiteX2" fmla="*/ 286169 w 357712"/>
                  <a:gd name="connsiteY2" fmla="*/ 214662 h 554543"/>
                  <a:gd name="connsiteX3" fmla="*/ 196742 w 357712"/>
                  <a:gd name="connsiteY3" fmla="*/ 125220 h 554543"/>
                  <a:gd name="connsiteX4" fmla="*/ 160970 w 357712"/>
                  <a:gd name="connsiteY4" fmla="*/ 89443 h 554543"/>
                  <a:gd name="connsiteX5" fmla="*/ 0 w 357712"/>
                  <a:gd name="connsiteY5" fmla="*/ 0 h 554543"/>
                  <a:gd name="connsiteX6" fmla="*/ 35771 w 357712"/>
                  <a:gd name="connsiteY6" fmla="*/ 178885 h 554543"/>
                  <a:gd name="connsiteX7" fmla="*/ 53657 w 357712"/>
                  <a:gd name="connsiteY7" fmla="*/ 232551 h 554543"/>
                  <a:gd name="connsiteX8" fmla="*/ 89428 w 357712"/>
                  <a:gd name="connsiteY8" fmla="*/ 411436 h 554543"/>
                  <a:gd name="connsiteX9" fmla="*/ 196742 w 357712"/>
                  <a:gd name="connsiteY9" fmla="*/ 518767 h 554543"/>
                  <a:gd name="connsiteX10" fmla="*/ 232513 w 357712"/>
                  <a:gd name="connsiteY10" fmla="*/ 554543 h 55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712" h="554543">
                    <a:moveTo>
                      <a:pt x="357712" y="339882"/>
                    </a:moveTo>
                    <a:cubicBezTo>
                      <a:pt x="345788" y="310068"/>
                      <a:pt x="337870" y="278320"/>
                      <a:pt x="321941" y="250439"/>
                    </a:cubicBezTo>
                    <a:cubicBezTo>
                      <a:pt x="313575" y="235796"/>
                      <a:pt x="296703" y="227832"/>
                      <a:pt x="286169" y="214662"/>
                    </a:cubicBezTo>
                    <a:cubicBezTo>
                      <a:pt x="190778" y="95405"/>
                      <a:pt x="315979" y="220625"/>
                      <a:pt x="196742" y="125220"/>
                    </a:cubicBezTo>
                    <a:cubicBezTo>
                      <a:pt x="183574" y="114684"/>
                      <a:pt x="174461" y="99563"/>
                      <a:pt x="160970" y="89443"/>
                    </a:cubicBezTo>
                    <a:cubicBezTo>
                      <a:pt x="62570" y="15631"/>
                      <a:pt x="83656" y="27891"/>
                      <a:pt x="0" y="0"/>
                    </a:cubicBezTo>
                    <a:cubicBezTo>
                      <a:pt x="14053" y="84329"/>
                      <a:pt x="14428" y="104173"/>
                      <a:pt x="35771" y="178885"/>
                    </a:cubicBezTo>
                    <a:cubicBezTo>
                      <a:pt x="40950" y="197016"/>
                      <a:pt x="49567" y="214144"/>
                      <a:pt x="53657" y="232551"/>
                    </a:cubicBezTo>
                    <a:cubicBezTo>
                      <a:pt x="60483" y="263274"/>
                      <a:pt x="72984" y="373059"/>
                      <a:pt x="89428" y="411436"/>
                    </a:cubicBezTo>
                    <a:cubicBezTo>
                      <a:pt x="116229" y="473983"/>
                      <a:pt x="143368" y="474282"/>
                      <a:pt x="196742" y="518767"/>
                    </a:cubicBezTo>
                    <a:cubicBezTo>
                      <a:pt x="209696" y="529564"/>
                      <a:pt x="220589" y="542618"/>
                      <a:pt x="232513" y="554543"/>
                    </a:cubicBezTo>
                  </a:path>
                </a:pathLst>
              </a:custGeom>
              <a:solidFill>
                <a:srgbClr val="D99694"/>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25" name="Freeform 24">
                <a:extLst>
                  <a:ext uri="{FF2B5EF4-FFF2-40B4-BE49-F238E27FC236}">
                    <a16:creationId xmlns:a16="http://schemas.microsoft.com/office/drawing/2014/main" id="{ABBE980B-D839-70B7-1CE3-676E601A952E}"/>
                  </a:ext>
                </a:extLst>
              </p:cNvPr>
              <p:cNvSpPr/>
              <p:nvPr/>
            </p:nvSpPr>
            <p:spPr>
              <a:xfrm>
                <a:off x="5794926" y="2790604"/>
                <a:ext cx="411368" cy="482990"/>
              </a:xfrm>
              <a:custGeom>
                <a:avLst/>
                <a:gdLst>
                  <a:gd name="connsiteX0" fmla="*/ 17886 w 411368"/>
                  <a:gd name="connsiteY0" fmla="*/ 0 h 482990"/>
                  <a:gd name="connsiteX1" fmla="*/ 268284 w 411368"/>
                  <a:gd name="connsiteY1" fmla="*/ 35777 h 482990"/>
                  <a:gd name="connsiteX2" fmla="*/ 375597 w 411368"/>
                  <a:gd name="connsiteY2" fmla="*/ 107331 h 482990"/>
                  <a:gd name="connsiteX3" fmla="*/ 411368 w 411368"/>
                  <a:gd name="connsiteY3" fmla="*/ 160997 h 482990"/>
                  <a:gd name="connsiteX4" fmla="*/ 321941 w 411368"/>
                  <a:gd name="connsiteY4" fmla="*/ 268328 h 482990"/>
                  <a:gd name="connsiteX5" fmla="*/ 250398 w 411368"/>
                  <a:gd name="connsiteY5" fmla="*/ 339882 h 482990"/>
                  <a:gd name="connsiteX6" fmla="*/ 125199 w 411368"/>
                  <a:gd name="connsiteY6" fmla="*/ 429324 h 482990"/>
                  <a:gd name="connsiteX7" fmla="*/ 0 w 411368"/>
                  <a:gd name="connsiteY7" fmla="*/ 482990 h 4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68" h="482990">
                    <a:moveTo>
                      <a:pt x="17886" y="0"/>
                    </a:moveTo>
                    <a:cubicBezTo>
                      <a:pt x="23657" y="577"/>
                      <a:pt x="219661" y="11462"/>
                      <a:pt x="268284" y="35777"/>
                    </a:cubicBezTo>
                    <a:cubicBezTo>
                      <a:pt x="306737" y="55007"/>
                      <a:pt x="375597" y="107331"/>
                      <a:pt x="375597" y="107331"/>
                    </a:cubicBezTo>
                    <a:cubicBezTo>
                      <a:pt x="387521" y="125220"/>
                      <a:pt x="411368" y="139499"/>
                      <a:pt x="411368" y="160997"/>
                    </a:cubicBezTo>
                    <a:cubicBezTo>
                      <a:pt x="411368" y="221518"/>
                      <a:pt x="361197" y="242153"/>
                      <a:pt x="321941" y="268328"/>
                    </a:cubicBezTo>
                    <a:cubicBezTo>
                      <a:pt x="287872" y="370549"/>
                      <a:pt x="332164" y="285363"/>
                      <a:pt x="250398" y="339882"/>
                    </a:cubicBezTo>
                    <a:cubicBezTo>
                      <a:pt x="120756" y="426323"/>
                      <a:pt x="279585" y="367559"/>
                      <a:pt x="125199" y="429324"/>
                    </a:cubicBezTo>
                    <a:cubicBezTo>
                      <a:pt x="-2926" y="480583"/>
                      <a:pt x="47412" y="435570"/>
                      <a:pt x="0" y="482990"/>
                    </a:cubicBezTo>
                  </a:path>
                </a:pathLst>
              </a:custGeom>
              <a:solidFill>
                <a:schemeClr val="accent2">
                  <a:lumMod val="60000"/>
                  <a:lumOff val="40000"/>
                </a:schemeClr>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26" name="Freeform 25">
                <a:extLst>
                  <a:ext uri="{FF2B5EF4-FFF2-40B4-BE49-F238E27FC236}">
                    <a16:creationId xmlns:a16="http://schemas.microsoft.com/office/drawing/2014/main" id="{0E6B5288-7A68-F435-DDE0-9D2AA7E950AB}"/>
                  </a:ext>
                </a:extLst>
              </p:cNvPr>
              <p:cNvSpPr/>
              <p:nvPr/>
            </p:nvSpPr>
            <p:spPr>
              <a:xfrm>
                <a:off x="5006633" y="2540070"/>
                <a:ext cx="895607" cy="948186"/>
              </a:xfrm>
              <a:custGeom>
                <a:avLst/>
                <a:gdLst>
                  <a:gd name="connsiteX0" fmla="*/ 502124 w 895607"/>
                  <a:gd name="connsiteY0" fmla="*/ 96 h 948186"/>
                  <a:gd name="connsiteX1" fmla="*/ 215955 w 895607"/>
                  <a:gd name="connsiteY1" fmla="*/ 35873 h 948186"/>
                  <a:gd name="connsiteX2" fmla="*/ 108641 w 895607"/>
                  <a:gd name="connsiteY2" fmla="*/ 89538 h 948186"/>
                  <a:gd name="connsiteX3" fmla="*/ 72870 w 895607"/>
                  <a:gd name="connsiteY3" fmla="*/ 143204 h 948186"/>
                  <a:gd name="connsiteX4" fmla="*/ 19213 w 895607"/>
                  <a:gd name="connsiteY4" fmla="*/ 214758 h 948186"/>
                  <a:gd name="connsiteX5" fmla="*/ 1328 w 895607"/>
                  <a:gd name="connsiteY5" fmla="*/ 304200 h 948186"/>
                  <a:gd name="connsiteX6" fmla="*/ 54985 w 895607"/>
                  <a:gd name="connsiteY6" fmla="*/ 697747 h 948186"/>
                  <a:gd name="connsiteX7" fmla="*/ 108641 w 895607"/>
                  <a:gd name="connsiteY7" fmla="*/ 751412 h 948186"/>
                  <a:gd name="connsiteX8" fmla="*/ 162298 w 895607"/>
                  <a:gd name="connsiteY8" fmla="*/ 787189 h 948186"/>
                  <a:gd name="connsiteX9" fmla="*/ 323268 w 895607"/>
                  <a:gd name="connsiteY9" fmla="*/ 912409 h 948186"/>
                  <a:gd name="connsiteX10" fmla="*/ 376925 w 895607"/>
                  <a:gd name="connsiteY10" fmla="*/ 948186 h 948186"/>
                  <a:gd name="connsiteX11" fmla="*/ 716751 w 895607"/>
                  <a:gd name="connsiteY11" fmla="*/ 912409 h 948186"/>
                  <a:gd name="connsiteX12" fmla="*/ 788293 w 895607"/>
                  <a:gd name="connsiteY12" fmla="*/ 858743 h 948186"/>
                  <a:gd name="connsiteX13" fmla="*/ 877721 w 895607"/>
                  <a:gd name="connsiteY13" fmla="*/ 715635 h 948186"/>
                  <a:gd name="connsiteX14" fmla="*/ 895607 w 895607"/>
                  <a:gd name="connsiteY14" fmla="*/ 644081 h 948186"/>
                  <a:gd name="connsiteX15" fmla="*/ 877721 w 895607"/>
                  <a:gd name="connsiteY15" fmla="*/ 393642 h 948186"/>
                  <a:gd name="connsiteX16" fmla="*/ 859835 w 895607"/>
                  <a:gd name="connsiteY16" fmla="*/ 339977 h 948186"/>
                  <a:gd name="connsiteX17" fmla="*/ 752522 w 895607"/>
                  <a:gd name="connsiteY17" fmla="*/ 232646 h 948186"/>
                  <a:gd name="connsiteX18" fmla="*/ 698865 w 895607"/>
                  <a:gd name="connsiteY18" fmla="*/ 161092 h 948186"/>
                  <a:gd name="connsiteX19" fmla="*/ 645209 w 895607"/>
                  <a:gd name="connsiteY19" fmla="*/ 125315 h 948186"/>
                  <a:gd name="connsiteX20" fmla="*/ 520010 w 895607"/>
                  <a:gd name="connsiteY20" fmla="*/ 35873 h 948186"/>
                  <a:gd name="connsiteX21" fmla="*/ 376925 w 895607"/>
                  <a:gd name="connsiteY21" fmla="*/ 96 h 9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5607" h="948186">
                    <a:moveTo>
                      <a:pt x="502124" y="96"/>
                    </a:moveTo>
                    <a:cubicBezTo>
                      <a:pt x="476271" y="2251"/>
                      <a:pt x="284118" y="6655"/>
                      <a:pt x="215955" y="35873"/>
                    </a:cubicBezTo>
                    <a:cubicBezTo>
                      <a:pt x="-26713" y="139892"/>
                      <a:pt x="334702" y="14174"/>
                      <a:pt x="108641" y="89538"/>
                    </a:cubicBezTo>
                    <a:cubicBezTo>
                      <a:pt x="96717" y="107427"/>
                      <a:pt x="85364" y="125709"/>
                      <a:pt x="72870" y="143204"/>
                    </a:cubicBezTo>
                    <a:cubicBezTo>
                      <a:pt x="55544" y="167465"/>
                      <a:pt x="31319" y="187514"/>
                      <a:pt x="19213" y="214758"/>
                    </a:cubicBezTo>
                    <a:cubicBezTo>
                      <a:pt x="6866" y="242542"/>
                      <a:pt x="7290" y="274386"/>
                      <a:pt x="1328" y="304200"/>
                    </a:cubicBezTo>
                    <a:cubicBezTo>
                      <a:pt x="8477" y="432906"/>
                      <a:pt x="-25825" y="584595"/>
                      <a:pt x="54985" y="697747"/>
                    </a:cubicBezTo>
                    <a:cubicBezTo>
                      <a:pt x="69686" y="718332"/>
                      <a:pt x="89210" y="735216"/>
                      <a:pt x="108641" y="751412"/>
                    </a:cubicBezTo>
                    <a:cubicBezTo>
                      <a:pt x="125154" y="765175"/>
                      <a:pt x="145785" y="773426"/>
                      <a:pt x="162298" y="787189"/>
                    </a:cubicBezTo>
                    <a:cubicBezTo>
                      <a:pt x="330410" y="927305"/>
                      <a:pt x="52045" y="731564"/>
                      <a:pt x="323268" y="912409"/>
                    </a:cubicBezTo>
                    <a:lnTo>
                      <a:pt x="376925" y="948186"/>
                    </a:lnTo>
                    <a:cubicBezTo>
                      <a:pt x="490200" y="936260"/>
                      <a:pt x="605450" y="936609"/>
                      <a:pt x="716751" y="912409"/>
                    </a:cubicBezTo>
                    <a:cubicBezTo>
                      <a:pt x="745881" y="906075"/>
                      <a:pt x="767215" y="879824"/>
                      <a:pt x="788293" y="858743"/>
                    </a:cubicBezTo>
                    <a:cubicBezTo>
                      <a:pt x="822059" y="824971"/>
                      <a:pt x="860720" y="760979"/>
                      <a:pt x="877721" y="715635"/>
                    </a:cubicBezTo>
                    <a:cubicBezTo>
                      <a:pt x="886352" y="692615"/>
                      <a:pt x="889645" y="667932"/>
                      <a:pt x="895607" y="644081"/>
                    </a:cubicBezTo>
                    <a:cubicBezTo>
                      <a:pt x="889645" y="560601"/>
                      <a:pt x="887498" y="476761"/>
                      <a:pt x="877721" y="393642"/>
                    </a:cubicBezTo>
                    <a:cubicBezTo>
                      <a:pt x="875518" y="374915"/>
                      <a:pt x="869189" y="356349"/>
                      <a:pt x="859835" y="339977"/>
                    </a:cubicBezTo>
                    <a:cubicBezTo>
                      <a:pt x="781894" y="203559"/>
                      <a:pt x="839195" y="319332"/>
                      <a:pt x="752522" y="232646"/>
                    </a:cubicBezTo>
                    <a:cubicBezTo>
                      <a:pt x="731443" y="211564"/>
                      <a:pt x="719944" y="182174"/>
                      <a:pt x="698865" y="161092"/>
                    </a:cubicBezTo>
                    <a:cubicBezTo>
                      <a:pt x="683666" y="145890"/>
                      <a:pt x="662701" y="137811"/>
                      <a:pt x="645209" y="125315"/>
                    </a:cubicBezTo>
                    <a:cubicBezTo>
                      <a:pt x="634337" y="117548"/>
                      <a:pt x="542319" y="45790"/>
                      <a:pt x="520010" y="35873"/>
                    </a:cubicBezTo>
                    <a:cubicBezTo>
                      <a:pt x="431041" y="-3675"/>
                      <a:pt x="441025" y="96"/>
                      <a:pt x="376925" y="96"/>
                    </a:cubicBezTo>
                  </a:path>
                </a:pathLst>
              </a:custGeom>
              <a:solidFill>
                <a:srgbClr val="D99694"/>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27" name="Freeform 26">
                <a:extLst>
                  <a:ext uri="{FF2B5EF4-FFF2-40B4-BE49-F238E27FC236}">
                    <a16:creationId xmlns:a16="http://schemas.microsoft.com/office/drawing/2014/main" id="{20610B18-12DC-979F-92EC-F539C676845C}"/>
                  </a:ext>
                </a:extLst>
              </p:cNvPr>
              <p:cNvSpPr/>
              <p:nvPr/>
            </p:nvSpPr>
            <p:spPr>
              <a:xfrm>
                <a:off x="5129048" y="2981237"/>
                <a:ext cx="628285" cy="320763"/>
              </a:xfrm>
              <a:custGeom>
                <a:avLst/>
                <a:gdLst>
                  <a:gd name="connsiteX0" fmla="*/ 4112 w 633049"/>
                  <a:gd name="connsiteY0" fmla="*/ 6141 h 399688"/>
                  <a:gd name="connsiteX1" fmla="*/ 57769 w 633049"/>
                  <a:gd name="connsiteY1" fmla="*/ 149249 h 399688"/>
                  <a:gd name="connsiteX2" fmla="*/ 75654 w 633049"/>
                  <a:gd name="connsiteY2" fmla="*/ 220803 h 399688"/>
                  <a:gd name="connsiteX3" fmla="*/ 236624 w 633049"/>
                  <a:gd name="connsiteY3" fmla="*/ 363911 h 399688"/>
                  <a:gd name="connsiteX4" fmla="*/ 308167 w 633049"/>
                  <a:gd name="connsiteY4" fmla="*/ 381799 h 399688"/>
                  <a:gd name="connsiteX5" fmla="*/ 361823 w 633049"/>
                  <a:gd name="connsiteY5" fmla="*/ 399688 h 399688"/>
                  <a:gd name="connsiteX6" fmla="*/ 540679 w 633049"/>
                  <a:gd name="connsiteY6" fmla="*/ 381799 h 399688"/>
                  <a:gd name="connsiteX7" fmla="*/ 558565 w 633049"/>
                  <a:gd name="connsiteY7" fmla="*/ 328134 h 399688"/>
                  <a:gd name="connsiteX8" fmla="*/ 612221 w 633049"/>
                  <a:gd name="connsiteY8" fmla="*/ 292357 h 399688"/>
                  <a:gd name="connsiteX9" fmla="*/ 630107 w 633049"/>
                  <a:gd name="connsiteY9" fmla="*/ 220803 h 399688"/>
                  <a:gd name="connsiteX10" fmla="*/ 558565 w 633049"/>
                  <a:gd name="connsiteY10" fmla="*/ 185026 h 399688"/>
                  <a:gd name="connsiteX11" fmla="*/ 326052 w 633049"/>
                  <a:gd name="connsiteY11" fmla="*/ 167137 h 399688"/>
                  <a:gd name="connsiteX12" fmla="*/ 218739 w 633049"/>
                  <a:gd name="connsiteY12" fmla="*/ 113472 h 399688"/>
                  <a:gd name="connsiteX13" fmla="*/ 147196 w 633049"/>
                  <a:gd name="connsiteY13" fmla="*/ 77695 h 399688"/>
                  <a:gd name="connsiteX14" fmla="*/ 93540 w 633049"/>
                  <a:gd name="connsiteY14" fmla="*/ 41918 h 399688"/>
                  <a:gd name="connsiteX15" fmla="*/ 4112 w 633049"/>
                  <a:gd name="connsiteY15" fmla="*/ 6141 h 39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049" h="399688">
                    <a:moveTo>
                      <a:pt x="4112" y="6141"/>
                    </a:moveTo>
                    <a:cubicBezTo>
                      <a:pt x="-1850" y="24029"/>
                      <a:pt x="-11315" y="-11972"/>
                      <a:pt x="57769" y="149249"/>
                    </a:cubicBezTo>
                    <a:cubicBezTo>
                      <a:pt x="67452" y="171847"/>
                      <a:pt x="61557" y="200661"/>
                      <a:pt x="75654" y="220803"/>
                    </a:cubicBezTo>
                    <a:cubicBezTo>
                      <a:pt x="92005" y="244165"/>
                      <a:pt x="185983" y="342205"/>
                      <a:pt x="236624" y="363911"/>
                    </a:cubicBezTo>
                    <a:cubicBezTo>
                      <a:pt x="259218" y="373596"/>
                      <a:pt x="284531" y="375045"/>
                      <a:pt x="308167" y="381799"/>
                    </a:cubicBezTo>
                    <a:cubicBezTo>
                      <a:pt x="326295" y="386979"/>
                      <a:pt x="343938" y="393725"/>
                      <a:pt x="361823" y="399688"/>
                    </a:cubicBezTo>
                    <a:cubicBezTo>
                      <a:pt x="421442" y="393725"/>
                      <a:pt x="484371" y="402278"/>
                      <a:pt x="540679" y="381799"/>
                    </a:cubicBezTo>
                    <a:cubicBezTo>
                      <a:pt x="558399" y="375354"/>
                      <a:pt x="546787" y="342859"/>
                      <a:pt x="558565" y="328134"/>
                    </a:cubicBezTo>
                    <a:cubicBezTo>
                      <a:pt x="571993" y="311347"/>
                      <a:pt x="594336" y="304283"/>
                      <a:pt x="612221" y="292357"/>
                    </a:cubicBezTo>
                    <a:cubicBezTo>
                      <a:pt x="618183" y="268506"/>
                      <a:pt x="641100" y="242793"/>
                      <a:pt x="630107" y="220803"/>
                    </a:cubicBezTo>
                    <a:cubicBezTo>
                      <a:pt x="618185" y="196954"/>
                      <a:pt x="584822" y="189660"/>
                      <a:pt x="558565" y="185026"/>
                    </a:cubicBezTo>
                    <a:cubicBezTo>
                      <a:pt x="482015" y="171515"/>
                      <a:pt x="403556" y="173100"/>
                      <a:pt x="326052" y="167137"/>
                    </a:cubicBezTo>
                    <a:cubicBezTo>
                      <a:pt x="227676" y="134340"/>
                      <a:pt x="315819" y="168955"/>
                      <a:pt x="218739" y="113472"/>
                    </a:cubicBezTo>
                    <a:cubicBezTo>
                      <a:pt x="195590" y="100242"/>
                      <a:pt x="170345" y="90925"/>
                      <a:pt x="147196" y="77695"/>
                    </a:cubicBezTo>
                    <a:cubicBezTo>
                      <a:pt x="128532" y="67028"/>
                      <a:pt x="112767" y="51533"/>
                      <a:pt x="93540" y="41918"/>
                    </a:cubicBezTo>
                    <a:cubicBezTo>
                      <a:pt x="34226" y="12256"/>
                      <a:pt x="10074" y="-11747"/>
                      <a:pt x="4112" y="6141"/>
                    </a:cubicBezTo>
                    <a:close/>
                  </a:path>
                </a:pathLst>
              </a:cu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27">
                <a:extLst>
                  <a:ext uri="{FF2B5EF4-FFF2-40B4-BE49-F238E27FC236}">
                    <a16:creationId xmlns:a16="http://schemas.microsoft.com/office/drawing/2014/main" id="{B4944993-6EB0-02D1-B539-8C2E27E73036}"/>
                  </a:ext>
                </a:extLst>
              </p:cNvPr>
              <p:cNvSpPr/>
              <p:nvPr/>
            </p:nvSpPr>
            <p:spPr>
              <a:xfrm>
                <a:off x="5120715" y="2734733"/>
                <a:ext cx="272552" cy="127000"/>
              </a:xfrm>
              <a:custGeom>
                <a:avLst/>
                <a:gdLst>
                  <a:gd name="connsiteX0" fmla="*/ 10085 w 272552"/>
                  <a:gd name="connsiteY0" fmla="*/ 127000 h 127000"/>
                  <a:gd name="connsiteX1" fmla="*/ 43952 w 272552"/>
                  <a:gd name="connsiteY1" fmla="*/ 84667 h 127000"/>
                  <a:gd name="connsiteX2" fmla="*/ 52418 w 272552"/>
                  <a:gd name="connsiteY2" fmla="*/ 59267 h 127000"/>
                  <a:gd name="connsiteX3" fmla="*/ 77818 w 272552"/>
                  <a:gd name="connsiteY3" fmla="*/ 42334 h 127000"/>
                  <a:gd name="connsiteX4" fmla="*/ 94752 w 272552"/>
                  <a:gd name="connsiteY4" fmla="*/ 25400 h 127000"/>
                  <a:gd name="connsiteX5" fmla="*/ 145552 w 272552"/>
                  <a:gd name="connsiteY5" fmla="*/ 0 h 127000"/>
                  <a:gd name="connsiteX6" fmla="*/ 221752 w 272552"/>
                  <a:gd name="connsiteY6" fmla="*/ 8467 h 127000"/>
                  <a:gd name="connsiteX7" fmla="*/ 272552 w 272552"/>
                  <a:gd name="connsiteY7" fmla="*/ 67734 h 127000"/>
                  <a:gd name="connsiteX8" fmla="*/ 52418 w 272552"/>
                  <a:gd name="connsiteY8" fmla="*/ 67734 h 127000"/>
                  <a:gd name="connsiteX9" fmla="*/ 18552 w 272552"/>
                  <a:gd name="connsiteY9" fmla="*/ 59267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52" h="127000">
                    <a:moveTo>
                      <a:pt x="10085" y="127000"/>
                    </a:moveTo>
                    <a:cubicBezTo>
                      <a:pt x="21374" y="112889"/>
                      <a:pt x="34374" y="99991"/>
                      <a:pt x="43952" y="84667"/>
                    </a:cubicBezTo>
                    <a:cubicBezTo>
                      <a:pt x="48682" y="77099"/>
                      <a:pt x="46843" y="66236"/>
                      <a:pt x="52418" y="59267"/>
                    </a:cubicBezTo>
                    <a:cubicBezTo>
                      <a:pt x="58775" y="51321"/>
                      <a:pt x="69872" y="48691"/>
                      <a:pt x="77818" y="42334"/>
                    </a:cubicBezTo>
                    <a:cubicBezTo>
                      <a:pt x="84052" y="37347"/>
                      <a:pt x="88518" y="30387"/>
                      <a:pt x="94752" y="25400"/>
                    </a:cubicBezTo>
                    <a:cubicBezTo>
                      <a:pt x="118198" y="6643"/>
                      <a:pt x="118725" y="8943"/>
                      <a:pt x="145552" y="0"/>
                    </a:cubicBezTo>
                    <a:cubicBezTo>
                      <a:pt x="170952" y="2822"/>
                      <a:pt x="197507" y="385"/>
                      <a:pt x="221752" y="8467"/>
                    </a:cubicBezTo>
                    <a:cubicBezTo>
                      <a:pt x="233545" y="12398"/>
                      <a:pt x="267763" y="61349"/>
                      <a:pt x="272552" y="67734"/>
                    </a:cubicBezTo>
                    <a:cubicBezTo>
                      <a:pt x="187794" y="95985"/>
                      <a:pt x="239464" y="82122"/>
                      <a:pt x="52418" y="67734"/>
                    </a:cubicBezTo>
                    <a:cubicBezTo>
                      <a:pt x="-69257" y="58375"/>
                      <a:pt x="65539" y="59267"/>
                      <a:pt x="18552" y="59267"/>
                    </a:cubicBezTo>
                  </a:path>
                </a:pathLst>
              </a:custGeom>
              <a:solidFill>
                <a:srgbClr val="FFFFFF"/>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29" name="Freeform 28">
                <a:extLst>
                  <a:ext uri="{FF2B5EF4-FFF2-40B4-BE49-F238E27FC236}">
                    <a16:creationId xmlns:a16="http://schemas.microsoft.com/office/drawing/2014/main" id="{317D17C4-AFE5-9C65-799A-7EA738BFF45A}"/>
                  </a:ext>
                </a:extLst>
              </p:cNvPr>
              <p:cNvSpPr/>
              <p:nvPr/>
            </p:nvSpPr>
            <p:spPr>
              <a:xfrm>
                <a:off x="5531123" y="2834336"/>
                <a:ext cx="226210" cy="213664"/>
              </a:xfrm>
              <a:custGeom>
                <a:avLst/>
                <a:gdLst>
                  <a:gd name="connsiteX0" fmla="*/ 226210 w 226210"/>
                  <a:gd name="connsiteY0" fmla="*/ 213664 h 213664"/>
                  <a:gd name="connsiteX1" fmla="*/ 200810 w 226210"/>
                  <a:gd name="connsiteY1" fmla="*/ 137464 h 213664"/>
                  <a:gd name="connsiteX2" fmla="*/ 192344 w 226210"/>
                  <a:gd name="connsiteY2" fmla="*/ 112064 h 213664"/>
                  <a:gd name="connsiteX3" fmla="*/ 175410 w 226210"/>
                  <a:gd name="connsiteY3" fmla="*/ 86664 h 213664"/>
                  <a:gd name="connsiteX4" fmla="*/ 133077 w 226210"/>
                  <a:gd name="connsiteY4" fmla="*/ 18931 h 213664"/>
                  <a:gd name="connsiteX5" fmla="*/ 82277 w 226210"/>
                  <a:gd name="connsiteY5" fmla="*/ 1997 h 213664"/>
                  <a:gd name="connsiteX6" fmla="*/ 6077 w 226210"/>
                  <a:gd name="connsiteY6" fmla="*/ 10464 h 213664"/>
                  <a:gd name="connsiteX7" fmla="*/ 14544 w 226210"/>
                  <a:gd name="connsiteY7" fmla="*/ 78197 h 213664"/>
                  <a:gd name="connsiteX8" fmla="*/ 31477 w 226210"/>
                  <a:gd name="connsiteY8" fmla="*/ 95131 h 213664"/>
                  <a:gd name="connsiteX9" fmla="*/ 56877 w 226210"/>
                  <a:gd name="connsiteY9" fmla="*/ 112064 h 213664"/>
                  <a:gd name="connsiteX10" fmla="*/ 141544 w 226210"/>
                  <a:gd name="connsiteY10" fmla="*/ 128997 h 213664"/>
                  <a:gd name="connsiteX11" fmla="*/ 166944 w 226210"/>
                  <a:gd name="connsiteY11" fmla="*/ 137464 h 21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10" h="213664">
                    <a:moveTo>
                      <a:pt x="226210" y="213664"/>
                    </a:moveTo>
                    <a:lnTo>
                      <a:pt x="200810" y="137464"/>
                    </a:lnTo>
                    <a:cubicBezTo>
                      <a:pt x="197988" y="128997"/>
                      <a:pt x="197295" y="119490"/>
                      <a:pt x="192344" y="112064"/>
                    </a:cubicBezTo>
                    <a:lnTo>
                      <a:pt x="175410" y="86664"/>
                    </a:lnTo>
                    <a:cubicBezTo>
                      <a:pt x="161398" y="44628"/>
                      <a:pt x="169829" y="35265"/>
                      <a:pt x="133077" y="18931"/>
                    </a:cubicBezTo>
                    <a:cubicBezTo>
                      <a:pt x="116766" y="11682"/>
                      <a:pt x="82277" y="1997"/>
                      <a:pt x="82277" y="1997"/>
                    </a:cubicBezTo>
                    <a:cubicBezTo>
                      <a:pt x="56877" y="4819"/>
                      <a:pt x="23056" y="-8637"/>
                      <a:pt x="6077" y="10464"/>
                    </a:cubicBezTo>
                    <a:cubicBezTo>
                      <a:pt x="-9039" y="27470"/>
                      <a:pt x="8006" y="56403"/>
                      <a:pt x="14544" y="78197"/>
                    </a:cubicBezTo>
                    <a:cubicBezTo>
                      <a:pt x="16838" y="85843"/>
                      <a:pt x="25244" y="90144"/>
                      <a:pt x="31477" y="95131"/>
                    </a:cubicBezTo>
                    <a:cubicBezTo>
                      <a:pt x="39423" y="101488"/>
                      <a:pt x="47776" y="107513"/>
                      <a:pt x="56877" y="112064"/>
                    </a:cubicBezTo>
                    <a:cubicBezTo>
                      <a:pt x="80523" y="123887"/>
                      <a:pt x="119697" y="125876"/>
                      <a:pt x="141544" y="128997"/>
                    </a:cubicBezTo>
                    <a:lnTo>
                      <a:pt x="166944" y="137464"/>
                    </a:lnTo>
                  </a:path>
                </a:pathLst>
              </a:custGeom>
              <a:solidFill>
                <a:srgbClr val="FFFFFF"/>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0" name="Freeform 29">
                <a:extLst>
                  <a:ext uri="{FF2B5EF4-FFF2-40B4-BE49-F238E27FC236}">
                    <a16:creationId xmlns:a16="http://schemas.microsoft.com/office/drawing/2014/main" id="{6F7E339A-1AF5-179E-F457-DFE1AD6C4FCC}"/>
                  </a:ext>
                </a:extLst>
              </p:cNvPr>
              <p:cNvSpPr/>
              <p:nvPr/>
            </p:nvSpPr>
            <p:spPr>
              <a:xfrm>
                <a:off x="5257800" y="2395711"/>
                <a:ext cx="663514" cy="389822"/>
              </a:xfrm>
              <a:custGeom>
                <a:avLst/>
                <a:gdLst>
                  <a:gd name="connsiteX0" fmla="*/ 0 w 663514"/>
                  <a:gd name="connsiteY0" fmla="*/ 144289 h 389822"/>
                  <a:gd name="connsiteX1" fmla="*/ 101600 w 663514"/>
                  <a:gd name="connsiteY1" fmla="*/ 68089 h 389822"/>
                  <a:gd name="connsiteX2" fmla="*/ 135467 w 663514"/>
                  <a:gd name="connsiteY2" fmla="*/ 59622 h 389822"/>
                  <a:gd name="connsiteX3" fmla="*/ 245533 w 663514"/>
                  <a:gd name="connsiteY3" fmla="*/ 76556 h 389822"/>
                  <a:gd name="connsiteX4" fmla="*/ 262467 w 663514"/>
                  <a:gd name="connsiteY4" fmla="*/ 93489 h 389822"/>
                  <a:gd name="connsiteX5" fmla="*/ 313267 w 663514"/>
                  <a:gd name="connsiteY5" fmla="*/ 85022 h 389822"/>
                  <a:gd name="connsiteX6" fmla="*/ 330200 w 663514"/>
                  <a:gd name="connsiteY6" fmla="*/ 51156 h 389822"/>
                  <a:gd name="connsiteX7" fmla="*/ 347133 w 663514"/>
                  <a:gd name="connsiteY7" fmla="*/ 34222 h 389822"/>
                  <a:gd name="connsiteX8" fmla="*/ 372533 w 663514"/>
                  <a:gd name="connsiteY8" fmla="*/ 34222 h 389822"/>
                  <a:gd name="connsiteX9" fmla="*/ 389467 w 663514"/>
                  <a:gd name="connsiteY9" fmla="*/ 85022 h 389822"/>
                  <a:gd name="connsiteX10" fmla="*/ 397933 w 663514"/>
                  <a:gd name="connsiteY10" fmla="*/ 110422 h 389822"/>
                  <a:gd name="connsiteX11" fmla="*/ 406400 w 663514"/>
                  <a:gd name="connsiteY11" fmla="*/ 144289 h 389822"/>
                  <a:gd name="connsiteX12" fmla="*/ 457200 w 663514"/>
                  <a:gd name="connsiteY12" fmla="*/ 161222 h 389822"/>
                  <a:gd name="connsiteX13" fmla="*/ 516467 w 663514"/>
                  <a:gd name="connsiteY13" fmla="*/ 212022 h 389822"/>
                  <a:gd name="connsiteX14" fmla="*/ 567267 w 663514"/>
                  <a:gd name="connsiteY14" fmla="*/ 245889 h 389822"/>
                  <a:gd name="connsiteX15" fmla="*/ 592667 w 663514"/>
                  <a:gd name="connsiteY15" fmla="*/ 271289 h 389822"/>
                  <a:gd name="connsiteX16" fmla="*/ 618067 w 663514"/>
                  <a:gd name="connsiteY16" fmla="*/ 279756 h 389822"/>
                  <a:gd name="connsiteX17" fmla="*/ 643467 w 663514"/>
                  <a:gd name="connsiteY17" fmla="*/ 296689 h 389822"/>
                  <a:gd name="connsiteX18" fmla="*/ 651933 w 663514"/>
                  <a:gd name="connsiteY18" fmla="*/ 364422 h 389822"/>
                  <a:gd name="connsiteX19" fmla="*/ 626533 w 663514"/>
                  <a:gd name="connsiteY19" fmla="*/ 372889 h 389822"/>
                  <a:gd name="connsiteX20" fmla="*/ 567267 w 663514"/>
                  <a:gd name="connsiteY20" fmla="*/ 389822 h 38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3514" h="389822">
                    <a:moveTo>
                      <a:pt x="0" y="144289"/>
                    </a:moveTo>
                    <a:cubicBezTo>
                      <a:pt x="12944" y="133502"/>
                      <a:pt x="81847" y="73027"/>
                      <a:pt x="101600" y="68089"/>
                    </a:cubicBezTo>
                    <a:lnTo>
                      <a:pt x="135467" y="59622"/>
                    </a:lnTo>
                    <a:cubicBezTo>
                      <a:pt x="140415" y="60172"/>
                      <a:pt x="224581" y="66080"/>
                      <a:pt x="245533" y="76556"/>
                    </a:cubicBezTo>
                    <a:cubicBezTo>
                      <a:pt x="252673" y="80126"/>
                      <a:pt x="256822" y="87845"/>
                      <a:pt x="262467" y="93489"/>
                    </a:cubicBezTo>
                    <a:cubicBezTo>
                      <a:pt x="279400" y="90667"/>
                      <a:pt x="298709" y="94120"/>
                      <a:pt x="313267" y="85022"/>
                    </a:cubicBezTo>
                    <a:cubicBezTo>
                      <a:pt x="323970" y="78333"/>
                      <a:pt x="323199" y="61657"/>
                      <a:pt x="330200" y="51156"/>
                    </a:cubicBezTo>
                    <a:cubicBezTo>
                      <a:pt x="334628" y="44514"/>
                      <a:pt x="341489" y="39867"/>
                      <a:pt x="347133" y="34222"/>
                    </a:cubicBezTo>
                    <a:cubicBezTo>
                      <a:pt x="357091" y="-5609"/>
                      <a:pt x="352099" y="-16862"/>
                      <a:pt x="372533" y="34222"/>
                    </a:cubicBezTo>
                    <a:cubicBezTo>
                      <a:pt x="379162" y="50795"/>
                      <a:pt x="383823" y="68089"/>
                      <a:pt x="389467" y="85022"/>
                    </a:cubicBezTo>
                    <a:cubicBezTo>
                      <a:pt x="392289" y="93489"/>
                      <a:pt x="395768" y="101764"/>
                      <a:pt x="397933" y="110422"/>
                    </a:cubicBezTo>
                    <a:cubicBezTo>
                      <a:pt x="400755" y="121711"/>
                      <a:pt x="397565" y="136716"/>
                      <a:pt x="406400" y="144289"/>
                    </a:cubicBezTo>
                    <a:cubicBezTo>
                      <a:pt x="419952" y="155905"/>
                      <a:pt x="457200" y="161222"/>
                      <a:pt x="457200" y="161222"/>
                    </a:cubicBezTo>
                    <a:cubicBezTo>
                      <a:pt x="535148" y="213189"/>
                      <a:pt x="413802" y="129891"/>
                      <a:pt x="516467" y="212022"/>
                    </a:cubicBezTo>
                    <a:cubicBezTo>
                      <a:pt x="532359" y="224735"/>
                      <a:pt x="552876" y="231498"/>
                      <a:pt x="567267" y="245889"/>
                    </a:cubicBezTo>
                    <a:cubicBezTo>
                      <a:pt x="575734" y="254356"/>
                      <a:pt x="582704" y="264647"/>
                      <a:pt x="592667" y="271289"/>
                    </a:cubicBezTo>
                    <a:cubicBezTo>
                      <a:pt x="600093" y="276240"/>
                      <a:pt x="610085" y="275765"/>
                      <a:pt x="618067" y="279756"/>
                    </a:cubicBezTo>
                    <a:cubicBezTo>
                      <a:pt x="627168" y="284307"/>
                      <a:pt x="635000" y="291045"/>
                      <a:pt x="643467" y="296689"/>
                    </a:cubicBezTo>
                    <a:cubicBezTo>
                      <a:pt x="659752" y="321116"/>
                      <a:pt x="674601" y="330420"/>
                      <a:pt x="651933" y="364422"/>
                    </a:cubicBezTo>
                    <a:cubicBezTo>
                      <a:pt x="646982" y="371848"/>
                      <a:pt x="635081" y="370324"/>
                      <a:pt x="626533" y="372889"/>
                    </a:cubicBezTo>
                    <a:cubicBezTo>
                      <a:pt x="606854" y="378793"/>
                      <a:pt x="567267" y="389822"/>
                      <a:pt x="567267" y="389822"/>
                    </a:cubicBezTo>
                  </a:path>
                </a:pathLst>
              </a:custGeom>
              <a:solidFill>
                <a:srgbClr val="000000"/>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1" name="Freeform 30">
                <a:extLst>
                  <a:ext uri="{FF2B5EF4-FFF2-40B4-BE49-F238E27FC236}">
                    <a16:creationId xmlns:a16="http://schemas.microsoft.com/office/drawing/2014/main" id="{21E89E6E-DA8E-32E3-A233-C9400DD15F12}"/>
                  </a:ext>
                </a:extLst>
              </p:cNvPr>
              <p:cNvSpPr/>
              <p:nvPr/>
            </p:nvSpPr>
            <p:spPr>
              <a:xfrm>
                <a:off x="5816600" y="2768600"/>
                <a:ext cx="186267" cy="397940"/>
              </a:xfrm>
              <a:custGeom>
                <a:avLst/>
                <a:gdLst>
                  <a:gd name="connsiteX0" fmla="*/ 0 w 186267"/>
                  <a:gd name="connsiteY0" fmla="*/ 25400 h 397940"/>
                  <a:gd name="connsiteX1" fmla="*/ 42333 w 186267"/>
                  <a:gd name="connsiteY1" fmla="*/ 16933 h 397940"/>
                  <a:gd name="connsiteX2" fmla="*/ 93133 w 186267"/>
                  <a:gd name="connsiteY2" fmla="*/ 0 h 397940"/>
                  <a:gd name="connsiteX3" fmla="*/ 127000 w 186267"/>
                  <a:gd name="connsiteY3" fmla="*/ 8467 h 397940"/>
                  <a:gd name="connsiteX4" fmla="*/ 160867 w 186267"/>
                  <a:gd name="connsiteY4" fmla="*/ 59267 h 397940"/>
                  <a:gd name="connsiteX5" fmla="*/ 177800 w 186267"/>
                  <a:gd name="connsiteY5" fmla="*/ 135467 h 397940"/>
                  <a:gd name="connsiteX6" fmla="*/ 186267 w 186267"/>
                  <a:gd name="connsiteY6" fmla="*/ 169333 h 397940"/>
                  <a:gd name="connsiteX7" fmla="*/ 177800 w 186267"/>
                  <a:gd name="connsiteY7" fmla="*/ 296333 h 397940"/>
                  <a:gd name="connsiteX8" fmla="*/ 160867 w 186267"/>
                  <a:gd name="connsiteY8" fmla="*/ 347133 h 397940"/>
                  <a:gd name="connsiteX9" fmla="*/ 135467 w 186267"/>
                  <a:gd name="connsiteY9" fmla="*/ 364067 h 397940"/>
                  <a:gd name="connsiteX10" fmla="*/ 118533 w 186267"/>
                  <a:gd name="connsiteY10" fmla="*/ 381000 h 397940"/>
                  <a:gd name="connsiteX11" fmla="*/ 59267 w 186267"/>
                  <a:gd name="connsiteY11" fmla="*/ 397933 h 3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267" h="397940">
                    <a:moveTo>
                      <a:pt x="0" y="25400"/>
                    </a:moveTo>
                    <a:cubicBezTo>
                      <a:pt x="14111" y="22578"/>
                      <a:pt x="28450" y="20719"/>
                      <a:pt x="42333" y="16933"/>
                    </a:cubicBezTo>
                    <a:cubicBezTo>
                      <a:pt x="59553" y="12237"/>
                      <a:pt x="93133" y="0"/>
                      <a:pt x="93133" y="0"/>
                    </a:cubicBezTo>
                    <a:cubicBezTo>
                      <a:pt x="104422" y="2822"/>
                      <a:pt x="118243" y="804"/>
                      <a:pt x="127000" y="8467"/>
                    </a:cubicBezTo>
                    <a:cubicBezTo>
                      <a:pt x="142316" y="21868"/>
                      <a:pt x="160867" y="59267"/>
                      <a:pt x="160867" y="59267"/>
                    </a:cubicBezTo>
                    <a:cubicBezTo>
                      <a:pt x="181523" y="141895"/>
                      <a:pt x="156292" y="38683"/>
                      <a:pt x="177800" y="135467"/>
                    </a:cubicBezTo>
                    <a:cubicBezTo>
                      <a:pt x="180324" y="146826"/>
                      <a:pt x="183445" y="158044"/>
                      <a:pt x="186267" y="169333"/>
                    </a:cubicBezTo>
                    <a:cubicBezTo>
                      <a:pt x="183445" y="211666"/>
                      <a:pt x="183800" y="254332"/>
                      <a:pt x="177800" y="296333"/>
                    </a:cubicBezTo>
                    <a:cubicBezTo>
                      <a:pt x="175276" y="314003"/>
                      <a:pt x="175718" y="337232"/>
                      <a:pt x="160867" y="347133"/>
                    </a:cubicBezTo>
                    <a:cubicBezTo>
                      <a:pt x="152400" y="352778"/>
                      <a:pt x="143413" y="357710"/>
                      <a:pt x="135467" y="364067"/>
                    </a:cubicBezTo>
                    <a:cubicBezTo>
                      <a:pt x="129234" y="369054"/>
                      <a:pt x="125673" y="377430"/>
                      <a:pt x="118533" y="381000"/>
                    </a:cubicBezTo>
                    <a:cubicBezTo>
                      <a:pt x="82881" y="398825"/>
                      <a:pt x="82764" y="397933"/>
                      <a:pt x="59267" y="397933"/>
                    </a:cubicBezTo>
                  </a:path>
                </a:pathLst>
              </a:custGeom>
              <a:solidFill>
                <a:srgbClr val="000000"/>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2" name="Freeform 31">
                <a:extLst>
                  <a:ext uri="{FF2B5EF4-FFF2-40B4-BE49-F238E27FC236}">
                    <a16:creationId xmlns:a16="http://schemas.microsoft.com/office/drawing/2014/main" id="{EE1C6CBA-3C5F-3D09-6412-F3AC021582E3}"/>
                  </a:ext>
                </a:extLst>
              </p:cNvPr>
              <p:cNvSpPr/>
              <p:nvPr/>
            </p:nvSpPr>
            <p:spPr>
              <a:xfrm>
                <a:off x="5012267" y="2463800"/>
                <a:ext cx="465887" cy="288910"/>
              </a:xfrm>
              <a:custGeom>
                <a:avLst/>
                <a:gdLst>
                  <a:gd name="connsiteX0" fmla="*/ 414866 w 465887"/>
                  <a:gd name="connsiteY0" fmla="*/ 76200 h 288910"/>
                  <a:gd name="connsiteX1" fmla="*/ 372533 w 465887"/>
                  <a:gd name="connsiteY1" fmla="*/ 50800 h 288910"/>
                  <a:gd name="connsiteX2" fmla="*/ 347133 w 465887"/>
                  <a:gd name="connsiteY2" fmla="*/ 33867 h 288910"/>
                  <a:gd name="connsiteX3" fmla="*/ 321733 w 465887"/>
                  <a:gd name="connsiteY3" fmla="*/ 25400 h 288910"/>
                  <a:gd name="connsiteX4" fmla="*/ 262466 w 465887"/>
                  <a:gd name="connsiteY4" fmla="*/ 0 h 288910"/>
                  <a:gd name="connsiteX5" fmla="*/ 127000 w 465887"/>
                  <a:gd name="connsiteY5" fmla="*/ 16933 h 288910"/>
                  <a:gd name="connsiteX6" fmla="*/ 84666 w 465887"/>
                  <a:gd name="connsiteY6" fmla="*/ 50800 h 288910"/>
                  <a:gd name="connsiteX7" fmla="*/ 59266 w 465887"/>
                  <a:gd name="connsiteY7" fmla="*/ 67733 h 288910"/>
                  <a:gd name="connsiteX8" fmla="*/ 25400 w 465887"/>
                  <a:gd name="connsiteY8" fmla="*/ 118533 h 288910"/>
                  <a:gd name="connsiteX9" fmla="*/ 8466 w 465887"/>
                  <a:gd name="connsiteY9" fmla="*/ 186267 h 288910"/>
                  <a:gd name="connsiteX10" fmla="*/ 0 w 465887"/>
                  <a:gd name="connsiteY10" fmla="*/ 262467 h 288910"/>
                  <a:gd name="connsiteX11" fmla="*/ 8466 w 465887"/>
                  <a:gd name="connsiteY11" fmla="*/ 287867 h 288910"/>
                  <a:gd name="connsiteX12" fmla="*/ 33866 w 465887"/>
                  <a:gd name="connsiteY12" fmla="*/ 279400 h 288910"/>
                  <a:gd name="connsiteX13" fmla="*/ 84666 w 465887"/>
                  <a:gd name="connsiteY13" fmla="*/ 237067 h 288910"/>
                  <a:gd name="connsiteX14" fmla="*/ 118533 w 465887"/>
                  <a:gd name="connsiteY14" fmla="*/ 186267 h 288910"/>
                  <a:gd name="connsiteX15" fmla="*/ 135466 w 465887"/>
                  <a:gd name="connsiteY15" fmla="*/ 143933 h 288910"/>
                  <a:gd name="connsiteX16" fmla="*/ 194733 w 465887"/>
                  <a:gd name="connsiteY16" fmla="*/ 67733 h 288910"/>
                  <a:gd name="connsiteX17" fmla="*/ 220133 w 465887"/>
                  <a:gd name="connsiteY17" fmla="*/ 59267 h 288910"/>
                  <a:gd name="connsiteX18" fmla="*/ 245533 w 465887"/>
                  <a:gd name="connsiteY18" fmla="*/ 42333 h 288910"/>
                  <a:gd name="connsiteX19" fmla="*/ 304800 w 465887"/>
                  <a:gd name="connsiteY19" fmla="*/ 25400 h 288910"/>
                  <a:gd name="connsiteX20" fmla="*/ 338666 w 465887"/>
                  <a:gd name="connsiteY20" fmla="*/ 8467 h 288910"/>
                  <a:gd name="connsiteX21" fmla="*/ 465666 w 465887"/>
                  <a:gd name="connsiteY21" fmla="*/ 50800 h 28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887" h="288910">
                    <a:moveTo>
                      <a:pt x="414866" y="76200"/>
                    </a:moveTo>
                    <a:cubicBezTo>
                      <a:pt x="400755" y="67733"/>
                      <a:pt x="386488" y="59522"/>
                      <a:pt x="372533" y="50800"/>
                    </a:cubicBezTo>
                    <a:cubicBezTo>
                      <a:pt x="363904" y="45407"/>
                      <a:pt x="356234" y="38418"/>
                      <a:pt x="347133" y="33867"/>
                    </a:cubicBezTo>
                    <a:cubicBezTo>
                      <a:pt x="339151" y="29876"/>
                      <a:pt x="329936" y="28916"/>
                      <a:pt x="321733" y="25400"/>
                    </a:cubicBezTo>
                    <a:cubicBezTo>
                      <a:pt x="248497" y="-5987"/>
                      <a:pt x="322034" y="19857"/>
                      <a:pt x="262466" y="0"/>
                    </a:cubicBezTo>
                    <a:cubicBezTo>
                      <a:pt x="253694" y="877"/>
                      <a:pt x="149502" y="9432"/>
                      <a:pt x="127000" y="16933"/>
                    </a:cubicBezTo>
                    <a:cubicBezTo>
                      <a:pt x="104667" y="24377"/>
                      <a:pt x="101179" y="37590"/>
                      <a:pt x="84666" y="50800"/>
                    </a:cubicBezTo>
                    <a:cubicBezTo>
                      <a:pt x="76720" y="57157"/>
                      <a:pt x="67733" y="62089"/>
                      <a:pt x="59266" y="67733"/>
                    </a:cubicBezTo>
                    <a:cubicBezTo>
                      <a:pt x="47977" y="84666"/>
                      <a:pt x="29391" y="98577"/>
                      <a:pt x="25400" y="118533"/>
                    </a:cubicBezTo>
                    <a:cubicBezTo>
                      <a:pt x="15183" y="169618"/>
                      <a:pt x="21484" y="147215"/>
                      <a:pt x="8466" y="186267"/>
                    </a:cubicBezTo>
                    <a:cubicBezTo>
                      <a:pt x="5644" y="211667"/>
                      <a:pt x="0" y="236911"/>
                      <a:pt x="0" y="262467"/>
                    </a:cubicBezTo>
                    <a:cubicBezTo>
                      <a:pt x="0" y="271392"/>
                      <a:pt x="484" y="283876"/>
                      <a:pt x="8466" y="287867"/>
                    </a:cubicBezTo>
                    <a:cubicBezTo>
                      <a:pt x="16448" y="291858"/>
                      <a:pt x="25884" y="283391"/>
                      <a:pt x="33866" y="279400"/>
                    </a:cubicBezTo>
                    <a:cubicBezTo>
                      <a:pt x="57442" y="267612"/>
                      <a:pt x="65940" y="255793"/>
                      <a:pt x="84666" y="237067"/>
                    </a:cubicBezTo>
                    <a:cubicBezTo>
                      <a:pt x="107051" y="169915"/>
                      <a:pt x="73230" y="258753"/>
                      <a:pt x="118533" y="186267"/>
                    </a:cubicBezTo>
                    <a:cubicBezTo>
                      <a:pt x="126588" y="173379"/>
                      <a:pt x="128188" y="157276"/>
                      <a:pt x="135466" y="143933"/>
                    </a:cubicBezTo>
                    <a:cubicBezTo>
                      <a:pt x="145077" y="126313"/>
                      <a:pt x="173121" y="82141"/>
                      <a:pt x="194733" y="67733"/>
                    </a:cubicBezTo>
                    <a:cubicBezTo>
                      <a:pt x="202159" y="62783"/>
                      <a:pt x="211666" y="62089"/>
                      <a:pt x="220133" y="59267"/>
                    </a:cubicBezTo>
                    <a:cubicBezTo>
                      <a:pt x="228600" y="53622"/>
                      <a:pt x="236431" y="46884"/>
                      <a:pt x="245533" y="42333"/>
                    </a:cubicBezTo>
                    <a:cubicBezTo>
                      <a:pt x="265992" y="32104"/>
                      <a:pt x="283111" y="33533"/>
                      <a:pt x="304800" y="25400"/>
                    </a:cubicBezTo>
                    <a:cubicBezTo>
                      <a:pt x="316618" y="20968"/>
                      <a:pt x="327377" y="14111"/>
                      <a:pt x="338666" y="8467"/>
                    </a:cubicBezTo>
                    <a:cubicBezTo>
                      <a:pt x="476930" y="17684"/>
                      <a:pt x="465666" y="-25494"/>
                      <a:pt x="465666" y="50800"/>
                    </a:cubicBezTo>
                  </a:path>
                </a:pathLst>
              </a:custGeom>
              <a:solidFill>
                <a:schemeClr val="tx1"/>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3" name="Freeform 32">
                <a:extLst>
                  <a:ext uri="{FF2B5EF4-FFF2-40B4-BE49-F238E27FC236}">
                    <a16:creationId xmlns:a16="http://schemas.microsoft.com/office/drawing/2014/main" id="{EAA5B773-AE08-694E-68A8-35A732B60F64}"/>
                  </a:ext>
                </a:extLst>
              </p:cNvPr>
              <p:cNvSpPr/>
              <p:nvPr/>
            </p:nvSpPr>
            <p:spPr>
              <a:xfrm>
                <a:off x="5587796" y="2853267"/>
                <a:ext cx="85992" cy="76200"/>
              </a:xfrm>
              <a:custGeom>
                <a:avLst/>
                <a:gdLst>
                  <a:gd name="connsiteX0" fmla="*/ 25604 w 85992"/>
                  <a:gd name="connsiteY0" fmla="*/ 0 h 76200"/>
                  <a:gd name="connsiteX1" fmla="*/ 204 w 85992"/>
                  <a:gd name="connsiteY1" fmla="*/ 42333 h 76200"/>
                  <a:gd name="connsiteX2" fmla="*/ 42537 w 85992"/>
                  <a:gd name="connsiteY2" fmla="*/ 76200 h 76200"/>
                  <a:gd name="connsiteX3" fmla="*/ 84871 w 85992"/>
                  <a:gd name="connsiteY3" fmla="*/ 50800 h 76200"/>
                  <a:gd name="connsiteX4" fmla="*/ 84871 w 85992"/>
                  <a:gd name="connsiteY4" fmla="*/ 3386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92" h="76200">
                    <a:moveTo>
                      <a:pt x="25604" y="0"/>
                    </a:moveTo>
                    <a:cubicBezTo>
                      <a:pt x="17137" y="14111"/>
                      <a:pt x="2245" y="26004"/>
                      <a:pt x="204" y="42333"/>
                    </a:cubicBezTo>
                    <a:cubicBezTo>
                      <a:pt x="-2860" y="66843"/>
                      <a:pt x="29364" y="71809"/>
                      <a:pt x="42537" y="76200"/>
                    </a:cubicBezTo>
                    <a:cubicBezTo>
                      <a:pt x="59916" y="70407"/>
                      <a:pt x="75574" y="69394"/>
                      <a:pt x="84871" y="50800"/>
                    </a:cubicBezTo>
                    <a:cubicBezTo>
                      <a:pt x="87395" y="45751"/>
                      <a:pt x="84871" y="39511"/>
                      <a:pt x="84871" y="33866"/>
                    </a:cubicBezTo>
                  </a:path>
                </a:pathLst>
              </a:custGeom>
              <a:solidFill>
                <a:schemeClr val="tx1"/>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4" name="Freeform 33">
                <a:extLst>
                  <a:ext uri="{FF2B5EF4-FFF2-40B4-BE49-F238E27FC236}">
                    <a16:creationId xmlns:a16="http://schemas.microsoft.com/office/drawing/2014/main" id="{5C696457-D021-5A8B-A74E-FB93DBDD5700}"/>
                  </a:ext>
                </a:extLst>
              </p:cNvPr>
              <p:cNvSpPr/>
              <p:nvPr/>
            </p:nvSpPr>
            <p:spPr>
              <a:xfrm flipH="1">
                <a:off x="5232399" y="2734733"/>
                <a:ext cx="104580" cy="101588"/>
              </a:xfrm>
              <a:custGeom>
                <a:avLst/>
                <a:gdLst>
                  <a:gd name="connsiteX0" fmla="*/ 25604 w 85992"/>
                  <a:gd name="connsiteY0" fmla="*/ 0 h 76200"/>
                  <a:gd name="connsiteX1" fmla="*/ 204 w 85992"/>
                  <a:gd name="connsiteY1" fmla="*/ 42333 h 76200"/>
                  <a:gd name="connsiteX2" fmla="*/ 42537 w 85992"/>
                  <a:gd name="connsiteY2" fmla="*/ 76200 h 76200"/>
                  <a:gd name="connsiteX3" fmla="*/ 84871 w 85992"/>
                  <a:gd name="connsiteY3" fmla="*/ 50800 h 76200"/>
                  <a:gd name="connsiteX4" fmla="*/ 84871 w 85992"/>
                  <a:gd name="connsiteY4" fmla="*/ 3386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92" h="76200">
                    <a:moveTo>
                      <a:pt x="25604" y="0"/>
                    </a:moveTo>
                    <a:cubicBezTo>
                      <a:pt x="17137" y="14111"/>
                      <a:pt x="2245" y="26004"/>
                      <a:pt x="204" y="42333"/>
                    </a:cubicBezTo>
                    <a:cubicBezTo>
                      <a:pt x="-2860" y="66843"/>
                      <a:pt x="29364" y="71809"/>
                      <a:pt x="42537" y="76200"/>
                    </a:cubicBezTo>
                    <a:cubicBezTo>
                      <a:pt x="59916" y="70407"/>
                      <a:pt x="75574" y="69394"/>
                      <a:pt x="84871" y="50800"/>
                    </a:cubicBezTo>
                    <a:cubicBezTo>
                      <a:pt x="87395" y="45751"/>
                      <a:pt x="84871" y="39511"/>
                      <a:pt x="84871" y="33866"/>
                    </a:cubicBezTo>
                  </a:path>
                </a:pathLst>
              </a:custGeom>
              <a:solidFill>
                <a:schemeClr val="tx1"/>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5" name="Freeform 34">
                <a:extLst>
                  <a:ext uri="{FF2B5EF4-FFF2-40B4-BE49-F238E27FC236}">
                    <a16:creationId xmlns:a16="http://schemas.microsoft.com/office/drawing/2014/main" id="{D6FF24EB-CB28-89AF-E3DD-E3FA9BE68639}"/>
                  </a:ext>
                </a:extLst>
              </p:cNvPr>
              <p:cNvSpPr/>
              <p:nvPr/>
            </p:nvSpPr>
            <p:spPr>
              <a:xfrm>
                <a:off x="5308600" y="3098800"/>
                <a:ext cx="287867" cy="203200"/>
              </a:xfrm>
              <a:custGeom>
                <a:avLst/>
                <a:gdLst>
                  <a:gd name="connsiteX0" fmla="*/ 0 w 287867"/>
                  <a:gd name="connsiteY0" fmla="*/ 0 h 203200"/>
                  <a:gd name="connsiteX1" fmla="*/ 8467 w 287867"/>
                  <a:gd name="connsiteY1" fmla="*/ 76200 h 203200"/>
                  <a:gd name="connsiteX2" fmla="*/ 16933 w 287867"/>
                  <a:gd name="connsiteY2" fmla="*/ 101600 h 203200"/>
                  <a:gd name="connsiteX3" fmla="*/ 50800 w 287867"/>
                  <a:gd name="connsiteY3" fmla="*/ 135467 h 203200"/>
                  <a:gd name="connsiteX4" fmla="*/ 76200 w 287867"/>
                  <a:gd name="connsiteY4" fmla="*/ 203200 h 203200"/>
                  <a:gd name="connsiteX5" fmla="*/ 84667 w 287867"/>
                  <a:gd name="connsiteY5" fmla="*/ 177800 h 203200"/>
                  <a:gd name="connsiteX6" fmla="*/ 110067 w 287867"/>
                  <a:gd name="connsiteY6" fmla="*/ 169333 h 203200"/>
                  <a:gd name="connsiteX7" fmla="*/ 135467 w 287867"/>
                  <a:gd name="connsiteY7" fmla="*/ 152400 h 203200"/>
                  <a:gd name="connsiteX8" fmla="*/ 160867 w 287867"/>
                  <a:gd name="connsiteY8" fmla="*/ 143933 h 203200"/>
                  <a:gd name="connsiteX9" fmla="*/ 220133 w 287867"/>
                  <a:gd name="connsiteY9" fmla="*/ 118533 h 203200"/>
                  <a:gd name="connsiteX10" fmla="*/ 237067 w 287867"/>
                  <a:gd name="connsiteY10" fmla="*/ 101600 h 203200"/>
                  <a:gd name="connsiteX11" fmla="*/ 262467 w 287867"/>
                  <a:gd name="connsiteY11" fmla="*/ 84667 h 203200"/>
                  <a:gd name="connsiteX12" fmla="*/ 287867 w 287867"/>
                  <a:gd name="connsiteY12" fmla="*/ 42333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867" h="203200">
                    <a:moveTo>
                      <a:pt x="0" y="0"/>
                    </a:moveTo>
                    <a:cubicBezTo>
                      <a:pt x="2822" y="25400"/>
                      <a:pt x="4266" y="50991"/>
                      <a:pt x="8467" y="76200"/>
                    </a:cubicBezTo>
                    <a:cubicBezTo>
                      <a:pt x="9934" y="85003"/>
                      <a:pt x="11746" y="94338"/>
                      <a:pt x="16933" y="101600"/>
                    </a:cubicBezTo>
                    <a:cubicBezTo>
                      <a:pt x="26212" y="114591"/>
                      <a:pt x="43660" y="121187"/>
                      <a:pt x="50800" y="135467"/>
                    </a:cubicBezTo>
                    <a:cubicBezTo>
                      <a:pt x="72937" y="179741"/>
                      <a:pt x="64672" y="157089"/>
                      <a:pt x="76200" y="203200"/>
                    </a:cubicBezTo>
                    <a:cubicBezTo>
                      <a:pt x="79022" y="194733"/>
                      <a:pt x="78356" y="184111"/>
                      <a:pt x="84667" y="177800"/>
                    </a:cubicBezTo>
                    <a:cubicBezTo>
                      <a:pt x="90978" y="171489"/>
                      <a:pt x="102085" y="173324"/>
                      <a:pt x="110067" y="169333"/>
                    </a:cubicBezTo>
                    <a:cubicBezTo>
                      <a:pt x="119168" y="164782"/>
                      <a:pt x="126366" y="156951"/>
                      <a:pt x="135467" y="152400"/>
                    </a:cubicBezTo>
                    <a:cubicBezTo>
                      <a:pt x="143449" y="148409"/>
                      <a:pt x="152664" y="147449"/>
                      <a:pt x="160867" y="143933"/>
                    </a:cubicBezTo>
                    <a:cubicBezTo>
                      <a:pt x="234102" y="112546"/>
                      <a:pt x="160565" y="138390"/>
                      <a:pt x="220133" y="118533"/>
                    </a:cubicBezTo>
                    <a:cubicBezTo>
                      <a:pt x="225778" y="112889"/>
                      <a:pt x="230834" y="106587"/>
                      <a:pt x="237067" y="101600"/>
                    </a:cubicBezTo>
                    <a:cubicBezTo>
                      <a:pt x="245013" y="95243"/>
                      <a:pt x="255272" y="91862"/>
                      <a:pt x="262467" y="84667"/>
                    </a:cubicBezTo>
                    <a:cubicBezTo>
                      <a:pt x="272683" y="74451"/>
                      <a:pt x="281186" y="55695"/>
                      <a:pt x="287867" y="42333"/>
                    </a:cubicBezTo>
                  </a:path>
                </a:pathLst>
              </a:custGeom>
              <a:solidFill>
                <a:schemeClr val="accent2"/>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6" name="Freeform 35">
                <a:extLst>
                  <a:ext uri="{FF2B5EF4-FFF2-40B4-BE49-F238E27FC236}">
                    <a16:creationId xmlns:a16="http://schemas.microsoft.com/office/drawing/2014/main" id="{C86E2CE2-B689-6022-3FBC-92F0B761FBA8}"/>
                  </a:ext>
                </a:extLst>
              </p:cNvPr>
              <p:cNvSpPr/>
              <p:nvPr/>
            </p:nvSpPr>
            <p:spPr>
              <a:xfrm>
                <a:off x="5362381" y="2785533"/>
                <a:ext cx="117815" cy="442493"/>
              </a:xfrm>
              <a:custGeom>
                <a:avLst/>
                <a:gdLst>
                  <a:gd name="connsiteX0" fmla="*/ 115552 w 117815"/>
                  <a:gd name="connsiteY0" fmla="*/ 0 h 442493"/>
                  <a:gd name="connsiteX1" fmla="*/ 81686 w 117815"/>
                  <a:gd name="connsiteY1" fmla="*/ 67734 h 442493"/>
                  <a:gd name="connsiteX2" fmla="*/ 64752 w 117815"/>
                  <a:gd name="connsiteY2" fmla="*/ 84667 h 442493"/>
                  <a:gd name="connsiteX3" fmla="*/ 13952 w 117815"/>
                  <a:gd name="connsiteY3" fmla="*/ 152400 h 442493"/>
                  <a:gd name="connsiteX4" fmla="*/ 13952 w 117815"/>
                  <a:gd name="connsiteY4" fmla="*/ 440267 h 442493"/>
                  <a:gd name="connsiteX5" fmla="*/ 30886 w 117815"/>
                  <a:gd name="connsiteY5" fmla="*/ 414867 h 442493"/>
                  <a:gd name="connsiteX6" fmla="*/ 56286 w 117815"/>
                  <a:gd name="connsiteY6" fmla="*/ 372534 h 442493"/>
                  <a:gd name="connsiteX7" fmla="*/ 81686 w 117815"/>
                  <a:gd name="connsiteY7" fmla="*/ 330200 h 442493"/>
                  <a:gd name="connsiteX8" fmla="*/ 90152 w 117815"/>
                  <a:gd name="connsiteY8" fmla="*/ 296334 h 442493"/>
                  <a:gd name="connsiteX9" fmla="*/ 107086 w 117815"/>
                  <a:gd name="connsiteY9" fmla="*/ 279400 h 442493"/>
                  <a:gd name="connsiteX10" fmla="*/ 115552 w 117815"/>
                  <a:gd name="connsiteY10" fmla="*/ 101600 h 44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815" h="442493">
                    <a:moveTo>
                      <a:pt x="115552" y="0"/>
                    </a:moveTo>
                    <a:cubicBezTo>
                      <a:pt x="102417" y="32838"/>
                      <a:pt x="101976" y="42372"/>
                      <a:pt x="81686" y="67734"/>
                    </a:cubicBezTo>
                    <a:cubicBezTo>
                      <a:pt x="76699" y="73967"/>
                      <a:pt x="69542" y="78281"/>
                      <a:pt x="64752" y="84667"/>
                    </a:cubicBezTo>
                    <a:cubicBezTo>
                      <a:pt x="7310" y="161256"/>
                      <a:pt x="52788" y="113567"/>
                      <a:pt x="13952" y="152400"/>
                    </a:cubicBezTo>
                    <a:cubicBezTo>
                      <a:pt x="-2245" y="265790"/>
                      <a:pt x="-6913" y="273351"/>
                      <a:pt x="13952" y="440267"/>
                    </a:cubicBezTo>
                    <a:cubicBezTo>
                      <a:pt x="15214" y="450364"/>
                      <a:pt x="25241" y="423334"/>
                      <a:pt x="30886" y="414867"/>
                    </a:cubicBezTo>
                    <a:cubicBezTo>
                      <a:pt x="54869" y="342914"/>
                      <a:pt x="21420" y="430643"/>
                      <a:pt x="56286" y="372534"/>
                    </a:cubicBezTo>
                    <a:cubicBezTo>
                      <a:pt x="89261" y="317576"/>
                      <a:pt x="38777" y="373109"/>
                      <a:pt x="81686" y="330200"/>
                    </a:cubicBezTo>
                    <a:cubicBezTo>
                      <a:pt x="84508" y="318911"/>
                      <a:pt x="84948" y="306742"/>
                      <a:pt x="90152" y="296334"/>
                    </a:cubicBezTo>
                    <a:cubicBezTo>
                      <a:pt x="93722" y="289194"/>
                      <a:pt x="103941" y="286737"/>
                      <a:pt x="107086" y="279400"/>
                    </a:cubicBezTo>
                    <a:cubicBezTo>
                      <a:pt x="124407" y="238984"/>
                      <a:pt x="115552" y="106500"/>
                      <a:pt x="115552" y="101600"/>
                    </a:cubicBezTo>
                  </a:path>
                </a:pathLst>
              </a:custGeom>
              <a:solidFill>
                <a:schemeClr val="accent2">
                  <a:lumMod val="60000"/>
                  <a:lumOff val="40000"/>
                </a:schemeClr>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7" name="Freeform 36">
                <a:extLst>
                  <a:ext uri="{FF2B5EF4-FFF2-40B4-BE49-F238E27FC236}">
                    <a16:creationId xmlns:a16="http://schemas.microsoft.com/office/drawing/2014/main" id="{F16B968D-85D2-0836-50C2-C2139E904404}"/>
                  </a:ext>
                </a:extLst>
              </p:cNvPr>
              <p:cNvSpPr/>
              <p:nvPr/>
            </p:nvSpPr>
            <p:spPr>
              <a:xfrm>
                <a:off x="5503333" y="3141134"/>
                <a:ext cx="71069" cy="160866"/>
              </a:xfrm>
              <a:custGeom>
                <a:avLst/>
                <a:gdLst>
                  <a:gd name="connsiteX0" fmla="*/ 0 w 71069"/>
                  <a:gd name="connsiteY0" fmla="*/ 50800 h 160866"/>
                  <a:gd name="connsiteX1" fmla="*/ 16934 w 71069"/>
                  <a:gd name="connsiteY1" fmla="*/ 143933 h 160866"/>
                  <a:gd name="connsiteX2" fmla="*/ 42334 w 71069"/>
                  <a:gd name="connsiteY2" fmla="*/ 160866 h 160866"/>
                  <a:gd name="connsiteX3" fmla="*/ 59267 w 71069"/>
                  <a:gd name="connsiteY3" fmla="*/ 135466 h 160866"/>
                  <a:gd name="connsiteX4" fmla="*/ 67734 w 71069"/>
                  <a:gd name="connsiteY4" fmla="*/ 0 h 16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9" h="160866">
                    <a:moveTo>
                      <a:pt x="0" y="50800"/>
                    </a:moveTo>
                    <a:cubicBezTo>
                      <a:pt x="38" y="51026"/>
                      <a:pt x="14149" y="139060"/>
                      <a:pt x="16934" y="143933"/>
                    </a:cubicBezTo>
                    <a:cubicBezTo>
                      <a:pt x="21983" y="152768"/>
                      <a:pt x="33867" y="155222"/>
                      <a:pt x="42334" y="160866"/>
                    </a:cubicBezTo>
                    <a:cubicBezTo>
                      <a:pt x="47978" y="152399"/>
                      <a:pt x="54716" y="144567"/>
                      <a:pt x="59267" y="135466"/>
                    </a:cubicBezTo>
                    <a:cubicBezTo>
                      <a:pt x="79336" y="95327"/>
                      <a:pt x="67734" y="36497"/>
                      <a:pt x="67734" y="0"/>
                    </a:cubicBezTo>
                  </a:path>
                </a:pathLst>
              </a:cu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8" name="Freeform 37">
                <a:extLst>
                  <a:ext uri="{FF2B5EF4-FFF2-40B4-BE49-F238E27FC236}">
                    <a16:creationId xmlns:a16="http://schemas.microsoft.com/office/drawing/2014/main" id="{C16EC2ED-17F3-2F64-EC95-343A1C4B7792}"/>
                  </a:ext>
                </a:extLst>
              </p:cNvPr>
              <p:cNvSpPr/>
              <p:nvPr/>
            </p:nvSpPr>
            <p:spPr>
              <a:xfrm>
                <a:off x="5275500" y="3031067"/>
                <a:ext cx="71069" cy="160866"/>
              </a:xfrm>
              <a:custGeom>
                <a:avLst/>
                <a:gdLst>
                  <a:gd name="connsiteX0" fmla="*/ 0 w 71069"/>
                  <a:gd name="connsiteY0" fmla="*/ 50800 h 160866"/>
                  <a:gd name="connsiteX1" fmla="*/ 16934 w 71069"/>
                  <a:gd name="connsiteY1" fmla="*/ 143933 h 160866"/>
                  <a:gd name="connsiteX2" fmla="*/ 42334 w 71069"/>
                  <a:gd name="connsiteY2" fmla="*/ 160866 h 160866"/>
                  <a:gd name="connsiteX3" fmla="*/ 59267 w 71069"/>
                  <a:gd name="connsiteY3" fmla="*/ 135466 h 160866"/>
                  <a:gd name="connsiteX4" fmla="*/ 67734 w 71069"/>
                  <a:gd name="connsiteY4" fmla="*/ 0 h 16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9" h="160866">
                    <a:moveTo>
                      <a:pt x="0" y="50800"/>
                    </a:moveTo>
                    <a:cubicBezTo>
                      <a:pt x="38" y="51026"/>
                      <a:pt x="14149" y="139060"/>
                      <a:pt x="16934" y="143933"/>
                    </a:cubicBezTo>
                    <a:cubicBezTo>
                      <a:pt x="21983" y="152768"/>
                      <a:pt x="33867" y="155222"/>
                      <a:pt x="42334" y="160866"/>
                    </a:cubicBezTo>
                    <a:cubicBezTo>
                      <a:pt x="47978" y="152399"/>
                      <a:pt x="54716" y="144567"/>
                      <a:pt x="59267" y="135466"/>
                    </a:cubicBezTo>
                    <a:cubicBezTo>
                      <a:pt x="79336" y="95327"/>
                      <a:pt x="67734" y="36497"/>
                      <a:pt x="67734" y="0"/>
                    </a:cubicBezTo>
                  </a:path>
                </a:pathLst>
              </a:cu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sp>
          <p:nvSpPr>
            <p:cNvPr id="18" name="Freeform 17">
              <a:extLst>
                <a:ext uri="{FF2B5EF4-FFF2-40B4-BE49-F238E27FC236}">
                  <a16:creationId xmlns:a16="http://schemas.microsoft.com/office/drawing/2014/main" id="{532E87D1-0E2D-CE36-34ED-366F58BC6AF3}"/>
                </a:ext>
              </a:extLst>
            </p:cNvPr>
            <p:cNvSpPr/>
            <p:nvPr/>
          </p:nvSpPr>
          <p:spPr>
            <a:xfrm>
              <a:off x="6557929" y="2661393"/>
              <a:ext cx="418604" cy="962340"/>
            </a:xfrm>
            <a:custGeom>
              <a:avLst/>
              <a:gdLst>
                <a:gd name="connsiteX0" fmla="*/ 635000 w 635000"/>
                <a:gd name="connsiteY0" fmla="*/ 118534 h 1092200"/>
                <a:gd name="connsiteX1" fmla="*/ 618067 w 635000"/>
                <a:gd name="connsiteY1" fmla="*/ 254000 h 1092200"/>
                <a:gd name="connsiteX2" fmla="*/ 601134 w 635000"/>
                <a:gd name="connsiteY2" fmla="*/ 355600 h 1092200"/>
                <a:gd name="connsiteX3" fmla="*/ 592667 w 635000"/>
                <a:gd name="connsiteY3" fmla="*/ 651934 h 1092200"/>
                <a:gd name="connsiteX4" fmla="*/ 584200 w 635000"/>
                <a:gd name="connsiteY4" fmla="*/ 719667 h 1092200"/>
                <a:gd name="connsiteX5" fmla="*/ 575734 w 635000"/>
                <a:gd name="connsiteY5" fmla="*/ 795867 h 1092200"/>
                <a:gd name="connsiteX6" fmla="*/ 558800 w 635000"/>
                <a:gd name="connsiteY6" fmla="*/ 905934 h 1092200"/>
                <a:gd name="connsiteX7" fmla="*/ 550334 w 635000"/>
                <a:gd name="connsiteY7" fmla="*/ 939800 h 1092200"/>
                <a:gd name="connsiteX8" fmla="*/ 541867 w 635000"/>
                <a:gd name="connsiteY8" fmla="*/ 1007534 h 1092200"/>
                <a:gd name="connsiteX9" fmla="*/ 533400 w 635000"/>
                <a:gd name="connsiteY9" fmla="*/ 1041400 h 1092200"/>
                <a:gd name="connsiteX10" fmla="*/ 516467 w 635000"/>
                <a:gd name="connsiteY10" fmla="*/ 1092200 h 1092200"/>
                <a:gd name="connsiteX11" fmla="*/ 508000 w 635000"/>
                <a:gd name="connsiteY11" fmla="*/ 1066800 h 1092200"/>
                <a:gd name="connsiteX12" fmla="*/ 440267 w 635000"/>
                <a:gd name="connsiteY12" fmla="*/ 999067 h 1092200"/>
                <a:gd name="connsiteX13" fmla="*/ 372534 w 635000"/>
                <a:gd name="connsiteY13" fmla="*/ 931334 h 1092200"/>
                <a:gd name="connsiteX14" fmla="*/ 338667 w 635000"/>
                <a:gd name="connsiteY14" fmla="*/ 905934 h 1092200"/>
                <a:gd name="connsiteX15" fmla="*/ 262467 w 635000"/>
                <a:gd name="connsiteY15" fmla="*/ 838200 h 1092200"/>
                <a:gd name="connsiteX16" fmla="*/ 220134 w 635000"/>
                <a:gd name="connsiteY16" fmla="*/ 787400 h 1092200"/>
                <a:gd name="connsiteX17" fmla="*/ 194734 w 635000"/>
                <a:gd name="connsiteY17" fmla="*/ 753534 h 1092200"/>
                <a:gd name="connsiteX18" fmla="*/ 160867 w 635000"/>
                <a:gd name="connsiteY18" fmla="*/ 728134 h 1092200"/>
                <a:gd name="connsiteX19" fmla="*/ 118534 w 635000"/>
                <a:gd name="connsiteY19" fmla="*/ 694267 h 1092200"/>
                <a:gd name="connsiteX20" fmla="*/ 93134 w 635000"/>
                <a:gd name="connsiteY20" fmla="*/ 651934 h 1092200"/>
                <a:gd name="connsiteX21" fmla="*/ 59267 w 635000"/>
                <a:gd name="connsiteY21" fmla="*/ 601134 h 1092200"/>
                <a:gd name="connsiteX22" fmla="*/ 42334 w 635000"/>
                <a:gd name="connsiteY22" fmla="*/ 550334 h 1092200"/>
                <a:gd name="connsiteX23" fmla="*/ 33867 w 635000"/>
                <a:gd name="connsiteY23" fmla="*/ 499534 h 1092200"/>
                <a:gd name="connsiteX24" fmla="*/ 25400 w 635000"/>
                <a:gd name="connsiteY24" fmla="*/ 440267 h 1092200"/>
                <a:gd name="connsiteX25" fmla="*/ 16934 w 635000"/>
                <a:gd name="connsiteY25" fmla="*/ 406400 h 1092200"/>
                <a:gd name="connsiteX26" fmla="*/ 0 w 635000"/>
                <a:gd name="connsiteY26" fmla="*/ 321734 h 1092200"/>
                <a:gd name="connsiteX27" fmla="*/ 8467 w 635000"/>
                <a:gd name="connsiteY27" fmla="*/ 296334 h 1092200"/>
                <a:gd name="connsiteX28" fmla="*/ 76200 w 635000"/>
                <a:gd name="connsiteY28" fmla="*/ 237067 h 1092200"/>
                <a:gd name="connsiteX29" fmla="*/ 135467 w 635000"/>
                <a:gd name="connsiteY29" fmla="*/ 169334 h 1092200"/>
                <a:gd name="connsiteX30" fmla="*/ 186267 w 635000"/>
                <a:gd name="connsiteY30" fmla="*/ 127000 h 1092200"/>
                <a:gd name="connsiteX31" fmla="*/ 203200 w 635000"/>
                <a:gd name="connsiteY31" fmla="*/ 76200 h 1092200"/>
                <a:gd name="connsiteX32" fmla="*/ 220134 w 635000"/>
                <a:gd name="connsiteY32" fmla="*/ 33867 h 1092200"/>
                <a:gd name="connsiteX33" fmla="*/ 228600 w 635000"/>
                <a:gd name="connsiteY33" fmla="*/ 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000" h="1092200">
                  <a:moveTo>
                    <a:pt x="635000" y="118534"/>
                  </a:moveTo>
                  <a:cubicBezTo>
                    <a:pt x="621283" y="269438"/>
                    <a:pt x="634471" y="161047"/>
                    <a:pt x="618067" y="254000"/>
                  </a:cubicBezTo>
                  <a:cubicBezTo>
                    <a:pt x="612100" y="287811"/>
                    <a:pt x="601134" y="355600"/>
                    <a:pt x="601134" y="355600"/>
                  </a:cubicBezTo>
                  <a:cubicBezTo>
                    <a:pt x="598312" y="454378"/>
                    <a:pt x="597258" y="553222"/>
                    <a:pt x="592667" y="651934"/>
                  </a:cubicBezTo>
                  <a:cubicBezTo>
                    <a:pt x="591610" y="674663"/>
                    <a:pt x="586858" y="697069"/>
                    <a:pt x="584200" y="719667"/>
                  </a:cubicBezTo>
                  <a:cubicBezTo>
                    <a:pt x="581214" y="745048"/>
                    <a:pt x="579187" y="770545"/>
                    <a:pt x="575734" y="795867"/>
                  </a:cubicBezTo>
                  <a:cubicBezTo>
                    <a:pt x="570719" y="832647"/>
                    <a:pt x="565251" y="869378"/>
                    <a:pt x="558800" y="905934"/>
                  </a:cubicBezTo>
                  <a:cubicBezTo>
                    <a:pt x="556778" y="917393"/>
                    <a:pt x="552247" y="928322"/>
                    <a:pt x="550334" y="939800"/>
                  </a:cubicBezTo>
                  <a:cubicBezTo>
                    <a:pt x="546593" y="962244"/>
                    <a:pt x="545608" y="985090"/>
                    <a:pt x="541867" y="1007534"/>
                  </a:cubicBezTo>
                  <a:cubicBezTo>
                    <a:pt x="539954" y="1019012"/>
                    <a:pt x="536744" y="1030255"/>
                    <a:pt x="533400" y="1041400"/>
                  </a:cubicBezTo>
                  <a:cubicBezTo>
                    <a:pt x="528271" y="1058496"/>
                    <a:pt x="516467" y="1092200"/>
                    <a:pt x="516467" y="1092200"/>
                  </a:cubicBezTo>
                  <a:cubicBezTo>
                    <a:pt x="513645" y="1083733"/>
                    <a:pt x="511991" y="1074782"/>
                    <a:pt x="508000" y="1066800"/>
                  </a:cubicBezTo>
                  <a:cubicBezTo>
                    <a:pt x="490042" y="1030884"/>
                    <a:pt x="474620" y="1030966"/>
                    <a:pt x="440267" y="999067"/>
                  </a:cubicBezTo>
                  <a:cubicBezTo>
                    <a:pt x="416869" y="977340"/>
                    <a:pt x="398078" y="950492"/>
                    <a:pt x="372534" y="931334"/>
                  </a:cubicBezTo>
                  <a:cubicBezTo>
                    <a:pt x="361245" y="922867"/>
                    <a:pt x="349214" y="915309"/>
                    <a:pt x="338667" y="905934"/>
                  </a:cubicBezTo>
                  <a:cubicBezTo>
                    <a:pt x="244506" y="822235"/>
                    <a:pt x="341891" y="897768"/>
                    <a:pt x="262467" y="838200"/>
                  </a:cubicBezTo>
                  <a:cubicBezTo>
                    <a:pt x="225045" y="782066"/>
                    <a:pt x="269023" y="844437"/>
                    <a:pt x="220134" y="787400"/>
                  </a:cubicBezTo>
                  <a:cubicBezTo>
                    <a:pt x="210951" y="776686"/>
                    <a:pt x="204712" y="763512"/>
                    <a:pt x="194734" y="753534"/>
                  </a:cubicBezTo>
                  <a:cubicBezTo>
                    <a:pt x="184756" y="743556"/>
                    <a:pt x="171707" y="737168"/>
                    <a:pt x="160867" y="728134"/>
                  </a:cubicBezTo>
                  <a:cubicBezTo>
                    <a:pt x="112608" y="687918"/>
                    <a:pt x="181336" y="736134"/>
                    <a:pt x="118534" y="694267"/>
                  </a:cubicBezTo>
                  <a:cubicBezTo>
                    <a:pt x="110067" y="680156"/>
                    <a:pt x="101969" y="665817"/>
                    <a:pt x="93134" y="651934"/>
                  </a:cubicBezTo>
                  <a:cubicBezTo>
                    <a:pt x="82208" y="634764"/>
                    <a:pt x="65703" y="620441"/>
                    <a:pt x="59267" y="601134"/>
                  </a:cubicBezTo>
                  <a:cubicBezTo>
                    <a:pt x="53623" y="584201"/>
                    <a:pt x="45269" y="567940"/>
                    <a:pt x="42334" y="550334"/>
                  </a:cubicBezTo>
                  <a:cubicBezTo>
                    <a:pt x="39512" y="533401"/>
                    <a:pt x="36477" y="516501"/>
                    <a:pt x="33867" y="499534"/>
                  </a:cubicBezTo>
                  <a:cubicBezTo>
                    <a:pt x="30832" y="479810"/>
                    <a:pt x="28970" y="459901"/>
                    <a:pt x="25400" y="440267"/>
                  </a:cubicBezTo>
                  <a:cubicBezTo>
                    <a:pt x="23318" y="428818"/>
                    <a:pt x="19372" y="417778"/>
                    <a:pt x="16934" y="406400"/>
                  </a:cubicBezTo>
                  <a:cubicBezTo>
                    <a:pt x="10904" y="378258"/>
                    <a:pt x="0" y="321734"/>
                    <a:pt x="0" y="321734"/>
                  </a:cubicBezTo>
                  <a:cubicBezTo>
                    <a:pt x="2822" y="313267"/>
                    <a:pt x="3280" y="303596"/>
                    <a:pt x="8467" y="296334"/>
                  </a:cubicBezTo>
                  <a:cubicBezTo>
                    <a:pt x="31469" y="264131"/>
                    <a:pt x="47984" y="261756"/>
                    <a:pt x="76200" y="237067"/>
                  </a:cubicBezTo>
                  <a:cubicBezTo>
                    <a:pt x="123869" y="195357"/>
                    <a:pt x="97108" y="214085"/>
                    <a:pt x="135467" y="169334"/>
                  </a:cubicBezTo>
                  <a:cubicBezTo>
                    <a:pt x="157197" y="143982"/>
                    <a:pt x="160138" y="144420"/>
                    <a:pt x="186267" y="127000"/>
                  </a:cubicBezTo>
                  <a:cubicBezTo>
                    <a:pt x="191911" y="110067"/>
                    <a:pt x="196571" y="92773"/>
                    <a:pt x="203200" y="76200"/>
                  </a:cubicBezTo>
                  <a:cubicBezTo>
                    <a:pt x="208845" y="62089"/>
                    <a:pt x="215328" y="48285"/>
                    <a:pt x="220134" y="33867"/>
                  </a:cubicBezTo>
                  <a:cubicBezTo>
                    <a:pt x="223814" y="22828"/>
                    <a:pt x="228600" y="0"/>
                    <a:pt x="228600" y="0"/>
                  </a:cubicBezTo>
                </a:path>
              </a:pathLst>
            </a:custGeom>
            <a:solidFill>
              <a:schemeClr val="bg1"/>
            </a:solidFill>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19" name="Freeform 18">
              <a:extLst>
                <a:ext uri="{FF2B5EF4-FFF2-40B4-BE49-F238E27FC236}">
                  <a16:creationId xmlns:a16="http://schemas.microsoft.com/office/drawing/2014/main" id="{8994B775-338C-9264-A141-9CC4D3E022A3}"/>
                </a:ext>
              </a:extLst>
            </p:cNvPr>
            <p:cNvSpPr/>
            <p:nvPr/>
          </p:nvSpPr>
          <p:spPr>
            <a:xfrm>
              <a:off x="6604000" y="2819400"/>
              <a:ext cx="357478" cy="778933"/>
            </a:xfrm>
            <a:custGeom>
              <a:avLst/>
              <a:gdLst>
                <a:gd name="connsiteX0" fmla="*/ 0 w 357478"/>
                <a:gd name="connsiteY0" fmla="*/ 558800 h 778933"/>
                <a:gd name="connsiteX1" fmla="*/ 42333 w 357478"/>
                <a:gd name="connsiteY1" fmla="*/ 474133 h 778933"/>
                <a:gd name="connsiteX2" fmla="*/ 59267 w 357478"/>
                <a:gd name="connsiteY2" fmla="*/ 440267 h 778933"/>
                <a:gd name="connsiteX3" fmla="*/ 84667 w 357478"/>
                <a:gd name="connsiteY3" fmla="*/ 397933 h 778933"/>
                <a:gd name="connsiteX4" fmla="*/ 135467 w 357478"/>
                <a:gd name="connsiteY4" fmla="*/ 287867 h 778933"/>
                <a:gd name="connsiteX5" fmla="*/ 160867 w 357478"/>
                <a:gd name="connsiteY5" fmla="*/ 254000 h 778933"/>
                <a:gd name="connsiteX6" fmla="*/ 194733 w 357478"/>
                <a:gd name="connsiteY6" fmla="*/ 194733 h 778933"/>
                <a:gd name="connsiteX7" fmla="*/ 228600 w 357478"/>
                <a:gd name="connsiteY7" fmla="*/ 169333 h 778933"/>
                <a:gd name="connsiteX8" fmla="*/ 270933 w 357478"/>
                <a:gd name="connsiteY8" fmla="*/ 101600 h 778933"/>
                <a:gd name="connsiteX9" fmla="*/ 313267 w 357478"/>
                <a:gd name="connsiteY9" fmla="*/ 50800 h 778933"/>
                <a:gd name="connsiteX10" fmla="*/ 347133 w 357478"/>
                <a:gd name="connsiteY10" fmla="*/ 0 h 778933"/>
                <a:gd name="connsiteX11" fmla="*/ 338667 w 357478"/>
                <a:gd name="connsiteY11" fmla="*/ 169333 h 778933"/>
                <a:gd name="connsiteX12" fmla="*/ 330200 w 357478"/>
                <a:gd name="connsiteY12" fmla="*/ 287867 h 778933"/>
                <a:gd name="connsiteX13" fmla="*/ 321733 w 357478"/>
                <a:gd name="connsiteY13" fmla="*/ 355600 h 778933"/>
                <a:gd name="connsiteX14" fmla="*/ 304800 w 357478"/>
                <a:gd name="connsiteY14" fmla="*/ 516467 h 778933"/>
                <a:gd name="connsiteX15" fmla="*/ 296333 w 357478"/>
                <a:gd name="connsiteY15" fmla="*/ 702733 h 778933"/>
                <a:gd name="connsiteX16" fmla="*/ 287867 w 357478"/>
                <a:gd name="connsiteY16" fmla="*/ 753533 h 778933"/>
                <a:gd name="connsiteX17" fmla="*/ 270933 w 357478"/>
                <a:gd name="connsiteY17" fmla="*/ 778933 h 778933"/>
                <a:gd name="connsiteX18" fmla="*/ 160867 w 357478"/>
                <a:gd name="connsiteY18" fmla="*/ 694267 h 778933"/>
                <a:gd name="connsiteX19" fmla="*/ 135467 w 357478"/>
                <a:gd name="connsiteY19" fmla="*/ 668867 h 778933"/>
                <a:gd name="connsiteX20" fmla="*/ 110067 w 357478"/>
                <a:gd name="connsiteY20" fmla="*/ 626533 h 778933"/>
                <a:gd name="connsiteX21" fmla="*/ 67733 w 357478"/>
                <a:gd name="connsiteY21" fmla="*/ 584200 h 778933"/>
                <a:gd name="connsiteX22" fmla="*/ 0 w 357478"/>
                <a:gd name="connsiteY22" fmla="*/ 558800 h 77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478" h="778933">
                  <a:moveTo>
                    <a:pt x="0" y="558800"/>
                  </a:moveTo>
                  <a:lnTo>
                    <a:pt x="42333" y="474133"/>
                  </a:lnTo>
                  <a:cubicBezTo>
                    <a:pt x="47977" y="462844"/>
                    <a:pt x="52773" y="451090"/>
                    <a:pt x="59267" y="440267"/>
                  </a:cubicBezTo>
                  <a:cubicBezTo>
                    <a:pt x="67734" y="426156"/>
                    <a:pt x="77308" y="412652"/>
                    <a:pt x="84667" y="397933"/>
                  </a:cubicBezTo>
                  <a:cubicBezTo>
                    <a:pt x="106225" y="354817"/>
                    <a:pt x="102692" y="331567"/>
                    <a:pt x="135467" y="287867"/>
                  </a:cubicBezTo>
                  <a:cubicBezTo>
                    <a:pt x="143934" y="276578"/>
                    <a:pt x="153388" y="265966"/>
                    <a:pt x="160867" y="254000"/>
                  </a:cubicBezTo>
                  <a:cubicBezTo>
                    <a:pt x="171934" y="236292"/>
                    <a:pt x="179197" y="210269"/>
                    <a:pt x="194733" y="194733"/>
                  </a:cubicBezTo>
                  <a:cubicBezTo>
                    <a:pt x="204711" y="184755"/>
                    <a:pt x="218622" y="179311"/>
                    <a:pt x="228600" y="169333"/>
                  </a:cubicBezTo>
                  <a:cubicBezTo>
                    <a:pt x="255583" y="142350"/>
                    <a:pt x="253047" y="132900"/>
                    <a:pt x="270933" y="101600"/>
                  </a:cubicBezTo>
                  <a:cubicBezTo>
                    <a:pt x="298859" y="52729"/>
                    <a:pt x="275552" y="99291"/>
                    <a:pt x="313267" y="50800"/>
                  </a:cubicBezTo>
                  <a:cubicBezTo>
                    <a:pt x="325761" y="34736"/>
                    <a:pt x="347133" y="0"/>
                    <a:pt x="347133" y="0"/>
                  </a:cubicBezTo>
                  <a:cubicBezTo>
                    <a:pt x="367309" y="80700"/>
                    <a:pt x="354418" y="11820"/>
                    <a:pt x="338667" y="169333"/>
                  </a:cubicBezTo>
                  <a:cubicBezTo>
                    <a:pt x="334725" y="208748"/>
                    <a:pt x="333786" y="248418"/>
                    <a:pt x="330200" y="287867"/>
                  </a:cubicBezTo>
                  <a:cubicBezTo>
                    <a:pt x="328140" y="310527"/>
                    <a:pt x="323997" y="332960"/>
                    <a:pt x="321733" y="355600"/>
                  </a:cubicBezTo>
                  <a:cubicBezTo>
                    <a:pt x="304859" y="524339"/>
                    <a:pt x="322037" y="395810"/>
                    <a:pt x="304800" y="516467"/>
                  </a:cubicBezTo>
                  <a:cubicBezTo>
                    <a:pt x="301978" y="578556"/>
                    <a:pt x="300761" y="640738"/>
                    <a:pt x="296333" y="702733"/>
                  </a:cubicBezTo>
                  <a:cubicBezTo>
                    <a:pt x="295110" y="719856"/>
                    <a:pt x="293296" y="737247"/>
                    <a:pt x="287867" y="753533"/>
                  </a:cubicBezTo>
                  <a:cubicBezTo>
                    <a:pt x="284649" y="763187"/>
                    <a:pt x="276578" y="770466"/>
                    <a:pt x="270933" y="778933"/>
                  </a:cubicBezTo>
                  <a:cubicBezTo>
                    <a:pt x="198954" y="750142"/>
                    <a:pt x="239347" y="772747"/>
                    <a:pt x="160867" y="694267"/>
                  </a:cubicBezTo>
                  <a:cubicBezTo>
                    <a:pt x="152400" y="685800"/>
                    <a:pt x="141627" y="679134"/>
                    <a:pt x="135467" y="668867"/>
                  </a:cubicBezTo>
                  <a:cubicBezTo>
                    <a:pt x="127000" y="654756"/>
                    <a:pt x="120347" y="639383"/>
                    <a:pt x="110067" y="626533"/>
                  </a:cubicBezTo>
                  <a:cubicBezTo>
                    <a:pt x="97600" y="610950"/>
                    <a:pt x="84338" y="595270"/>
                    <a:pt x="67733" y="584200"/>
                  </a:cubicBezTo>
                  <a:lnTo>
                    <a:pt x="0" y="558800"/>
                  </a:lnTo>
                  <a:close/>
                </a:path>
              </a:pathLst>
            </a:cu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19">
              <a:extLst>
                <a:ext uri="{FF2B5EF4-FFF2-40B4-BE49-F238E27FC236}">
                  <a16:creationId xmlns:a16="http://schemas.microsoft.com/office/drawing/2014/main" id="{BFD209C5-4B70-21D4-111E-DF72CC986727}"/>
                </a:ext>
              </a:extLst>
            </p:cNvPr>
            <p:cNvSpPr/>
            <p:nvPr/>
          </p:nvSpPr>
          <p:spPr>
            <a:xfrm>
              <a:off x="5714771" y="2339677"/>
              <a:ext cx="381229" cy="948266"/>
            </a:xfrm>
            <a:custGeom>
              <a:avLst/>
              <a:gdLst>
                <a:gd name="connsiteX0" fmla="*/ 229 w 381229"/>
                <a:gd name="connsiteY0" fmla="*/ 846666 h 948266"/>
                <a:gd name="connsiteX1" fmla="*/ 8695 w 381229"/>
                <a:gd name="connsiteY1" fmla="*/ 609600 h 948266"/>
                <a:gd name="connsiteX2" fmla="*/ 17162 w 381229"/>
                <a:gd name="connsiteY2" fmla="*/ 550333 h 948266"/>
                <a:gd name="connsiteX3" fmla="*/ 25629 w 381229"/>
                <a:gd name="connsiteY3" fmla="*/ 524933 h 948266"/>
                <a:gd name="connsiteX4" fmla="*/ 51029 w 381229"/>
                <a:gd name="connsiteY4" fmla="*/ 516466 h 948266"/>
                <a:gd name="connsiteX5" fmla="*/ 110295 w 381229"/>
                <a:gd name="connsiteY5" fmla="*/ 457200 h 948266"/>
                <a:gd name="connsiteX6" fmla="*/ 127229 w 381229"/>
                <a:gd name="connsiteY6" fmla="*/ 423333 h 948266"/>
                <a:gd name="connsiteX7" fmla="*/ 144162 w 381229"/>
                <a:gd name="connsiteY7" fmla="*/ 397933 h 948266"/>
                <a:gd name="connsiteX8" fmla="*/ 161095 w 381229"/>
                <a:gd name="connsiteY8" fmla="*/ 347133 h 948266"/>
                <a:gd name="connsiteX9" fmla="*/ 186495 w 381229"/>
                <a:gd name="connsiteY9" fmla="*/ 321733 h 948266"/>
                <a:gd name="connsiteX10" fmla="*/ 211895 w 381229"/>
                <a:gd name="connsiteY10" fmla="*/ 237066 h 948266"/>
                <a:gd name="connsiteX11" fmla="*/ 245762 w 381229"/>
                <a:gd name="connsiteY11" fmla="*/ 127000 h 948266"/>
                <a:gd name="connsiteX12" fmla="*/ 271162 w 381229"/>
                <a:gd name="connsiteY12" fmla="*/ 50800 h 948266"/>
                <a:gd name="connsiteX13" fmla="*/ 288095 w 381229"/>
                <a:gd name="connsiteY13" fmla="*/ 0 h 948266"/>
                <a:gd name="connsiteX14" fmla="*/ 338895 w 381229"/>
                <a:gd name="connsiteY14" fmla="*/ 59266 h 948266"/>
                <a:gd name="connsiteX15" fmla="*/ 372762 w 381229"/>
                <a:gd name="connsiteY15" fmla="*/ 118533 h 948266"/>
                <a:gd name="connsiteX16" fmla="*/ 381229 w 381229"/>
                <a:gd name="connsiteY16" fmla="*/ 152400 h 948266"/>
                <a:gd name="connsiteX17" fmla="*/ 372762 w 381229"/>
                <a:gd name="connsiteY17" fmla="*/ 254000 h 948266"/>
                <a:gd name="connsiteX18" fmla="*/ 338895 w 381229"/>
                <a:gd name="connsiteY18" fmla="*/ 304800 h 948266"/>
                <a:gd name="connsiteX19" fmla="*/ 321962 w 381229"/>
                <a:gd name="connsiteY19" fmla="*/ 330200 h 948266"/>
                <a:gd name="connsiteX20" fmla="*/ 313495 w 381229"/>
                <a:gd name="connsiteY20" fmla="*/ 355600 h 948266"/>
                <a:gd name="connsiteX21" fmla="*/ 288095 w 381229"/>
                <a:gd name="connsiteY21" fmla="*/ 372533 h 948266"/>
                <a:gd name="connsiteX22" fmla="*/ 245762 w 381229"/>
                <a:gd name="connsiteY22" fmla="*/ 465666 h 948266"/>
                <a:gd name="connsiteX23" fmla="*/ 237295 w 381229"/>
                <a:gd name="connsiteY23" fmla="*/ 516466 h 948266"/>
                <a:gd name="connsiteX24" fmla="*/ 220362 w 381229"/>
                <a:gd name="connsiteY24" fmla="*/ 575733 h 948266"/>
                <a:gd name="connsiteX25" fmla="*/ 279629 w 381229"/>
                <a:gd name="connsiteY25" fmla="*/ 626533 h 948266"/>
                <a:gd name="connsiteX26" fmla="*/ 321962 w 381229"/>
                <a:gd name="connsiteY26" fmla="*/ 660400 h 948266"/>
                <a:gd name="connsiteX27" fmla="*/ 338895 w 381229"/>
                <a:gd name="connsiteY27" fmla="*/ 685800 h 948266"/>
                <a:gd name="connsiteX28" fmla="*/ 355829 w 381229"/>
                <a:gd name="connsiteY28" fmla="*/ 702733 h 948266"/>
                <a:gd name="connsiteX29" fmla="*/ 372762 w 381229"/>
                <a:gd name="connsiteY29" fmla="*/ 736600 h 948266"/>
                <a:gd name="connsiteX30" fmla="*/ 338895 w 381229"/>
                <a:gd name="connsiteY30" fmla="*/ 787400 h 948266"/>
                <a:gd name="connsiteX31" fmla="*/ 271162 w 381229"/>
                <a:gd name="connsiteY31" fmla="*/ 804333 h 948266"/>
                <a:gd name="connsiteX32" fmla="*/ 194962 w 381229"/>
                <a:gd name="connsiteY32" fmla="*/ 787400 h 948266"/>
                <a:gd name="connsiteX33" fmla="*/ 178029 w 381229"/>
                <a:gd name="connsiteY33" fmla="*/ 770466 h 948266"/>
                <a:gd name="connsiteX34" fmla="*/ 211895 w 381229"/>
                <a:gd name="connsiteY34" fmla="*/ 753533 h 948266"/>
                <a:gd name="connsiteX35" fmla="*/ 279629 w 381229"/>
                <a:gd name="connsiteY35" fmla="*/ 812800 h 948266"/>
                <a:gd name="connsiteX36" fmla="*/ 271162 w 381229"/>
                <a:gd name="connsiteY36" fmla="*/ 846666 h 948266"/>
                <a:gd name="connsiteX37" fmla="*/ 321962 w 381229"/>
                <a:gd name="connsiteY37" fmla="*/ 897466 h 948266"/>
                <a:gd name="connsiteX38" fmla="*/ 338895 w 381229"/>
                <a:gd name="connsiteY38" fmla="*/ 922866 h 948266"/>
                <a:gd name="connsiteX39" fmla="*/ 237295 w 381229"/>
                <a:gd name="connsiteY39" fmla="*/ 880533 h 948266"/>
                <a:gd name="connsiteX40" fmla="*/ 203429 w 381229"/>
                <a:gd name="connsiteY40" fmla="*/ 855133 h 948266"/>
                <a:gd name="connsiteX41" fmla="*/ 186495 w 381229"/>
                <a:gd name="connsiteY41" fmla="*/ 838200 h 948266"/>
                <a:gd name="connsiteX42" fmla="*/ 254229 w 381229"/>
                <a:gd name="connsiteY42" fmla="*/ 880533 h 948266"/>
                <a:gd name="connsiteX43" fmla="*/ 271162 w 381229"/>
                <a:gd name="connsiteY43" fmla="*/ 905933 h 948266"/>
                <a:gd name="connsiteX44" fmla="*/ 245762 w 381229"/>
                <a:gd name="connsiteY44" fmla="*/ 922866 h 948266"/>
                <a:gd name="connsiteX45" fmla="*/ 144162 w 381229"/>
                <a:gd name="connsiteY45" fmla="*/ 939800 h 948266"/>
                <a:gd name="connsiteX46" fmla="*/ 84895 w 381229"/>
                <a:gd name="connsiteY46" fmla="*/ 948266 h 948266"/>
                <a:gd name="connsiteX47" fmla="*/ 34095 w 381229"/>
                <a:gd name="connsiteY47" fmla="*/ 897466 h 948266"/>
                <a:gd name="connsiteX48" fmla="*/ 17162 w 381229"/>
                <a:gd name="connsiteY48" fmla="*/ 872066 h 948266"/>
                <a:gd name="connsiteX49" fmla="*/ 229 w 381229"/>
                <a:gd name="connsiteY49" fmla="*/ 846666 h 9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229" h="948266">
                  <a:moveTo>
                    <a:pt x="229" y="846666"/>
                  </a:moveTo>
                  <a:cubicBezTo>
                    <a:pt x="-1182" y="802922"/>
                    <a:pt x="4184" y="688544"/>
                    <a:pt x="8695" y="609600"/>
                  </a:cubicBezTo>
                  <a:cubicBezTo>
                    <a:pt x="9833" y="589676"/>
                    <a:pt x="13248" y="569902"/>
                    <a:pt x="17162" y="550333"/>
                  </a:cubicBezTo>
                  <a:cubicBezTo>
                    <a:pt x="18912" y="541582"/>
                    <a:pt x="19318" y="531244"/>
                    <a:pt x="25629" y="524933"/>
                  </a:cubicBezTo>
                  <a:cubicBezTo>
                    <a:pt x="31940" y="518622"/>
                    <a:pt x="43047" y="520457"/>
                    <a:pt x="51029" y="516466"/>
                  </a:cubicBezTo>
                  <a:cubicBezTo>
                    <a:pt x="79064" y="502448"/>
                    <a:pt x="92095" y="484500"/>
                    <a:pt x="110295" y="457200"/>
                  </a:cubicBezTo>
                  <a:cubicBezTo>
                    <a:pt x="117296" y="446698"/>
                    <a:pt x="120967" y="434292"/>
                    <a:pt x="127229" y="423333"/>
                  </a:cubicBezTo>
                  <a:cubicBezTo>
                    <a:pt x="132278" y="414498"/>
                    <a:pt x="140029" y="407232"/>
                    <a:pt x="144162" y="397933"/>
                  </a:cubicBezTo>
                  <a:cubicBezTo>
                    <a:pt x="151411" y="381622"/>
                    <a:pt x="152427" y="362736"/>
                    <a:pt x="161095" y="347133"/>
                  </a:cubicBezTo>
                  <a:cubicBezTo>
                    <a:pt x="166910" y="336666"/>
                    <a:pt x="178028" y="330200"/>
                    <a:pt x="186495" y="321733"/>
                  </a:cubicBezTo>
                  <a:cubicBezTo>
                    <a:pt x="203769" y="252639"/>
                    <a:pt x="184414" y="326378"/>
                    <a:pt x="211895" y="237066"/>
                  </a:cubicBezTo>
                  <a:cubicBezTo>
                    <a:pt x="231161" y="174451"/>
                    <a:pt x="224566" y="185291"/>
                    <a:pt x="245762" y="127000"/>
                  </a:cubicBezTo>
                  <a:cubicBezTo>
                    <a:pt x="294265" y="-6388"/>
                    <a:pt x="238146" y="160852"/>
                    <a:pt x="271162" y="50800"/>
                  </a:cubicBezTo>
                  <a:cubicBezTo>
                    <a:pt x="276291" y="33704"/>
                    <a:pt x="288095" y="0"/>
                    <a:pt x="288095" y="0"/>
                  </a:cubicBezTo>
                  <a:cubicBezTo>
                    <a:pt x="313518" y="25422"/>
                    <a:pt x="309752" y="20408"/>
                    <a:pt x="338895" y="59266"/>
                  </a:cubicBezTo>
                  <a:cubicBezTo>
                    <a:pt x="351180" y="75645"/>
                    <a:pt x="365729" y="99778"/>
                    <a:pt x="372762" y="118533"/>
                  </a:cubicBezTo>
                  <a:cubicBezTo>
                    <a:pt x="376848" y="129429"/>
                    <a:pt x="378407" y="141111"/>
                    <a:pt x="381229" y="152400"/>
                  </a:cubicBezTo>
                  <a:cubicBezTo>
                    <a:pt x="378407" y="186267"/>
                    <a:pt x="381858" y="221256"/>
                    <a:pt x="372762" y="254000"/>
                  </a:cubicBezTo>
                  <a:cubicBezTo>
                    <a:pt x="367315" y="273609"/>
                    <a:pt x="350184" y="287867"/>
                    <a:pt x="338895" y="304800"/>
                  </a:cubicBezTo>
                  <a:cubicBezTo>
                    <a:pt x="333251" y="313267"/>
                    <a:pt x="325180" y="320547"/>
                    <a:pt x="321962" y="330200"/>
                  </a:cubicBezTo>
                  <a:cubicBezTo>
                    <a:pt x="319140" y="338667"/>
                    <a:pt x="319070" y="348631"/>
                    <a:pt x="313495" y="355600"/>
                  </a:cubicBezTo>
                  <a:cubicBezTo>
                    <a:pt x="307138" y="363546"/>
                    <a:pt x="296562" y="366889"/>
                    <a:pt x="288095" y="372533"/>
                  </a:cubicBezTo>
                  <a:cubicBezTo>
                    <a:pt x="278155" y="392414"/>
                    <a:pt x="252341" y="436060"/>
                    <a:pt x="245762" y="465666"/>
                  </a:cubicBezTo>
                  <a:cubicBezTo>
                    <a:pt x="242038" y="482424"/>
                    <a:pt x="240662" y="499632"/>
                    <a:pt x="237295" y="516466"/>
                  </a:cubicBezTo>
                  <a:cubicBezTo>
                    <a:pt x="231978" y="543052"/>
                    <a:pt x="228434" y="551519"/>
                    <a:pt x="220362" y="575733"/>
                  </a:cubicBezTo>
                  <a:cubicBezTo>
                    <a:pt x="270210" y="592350"/>
                    <a:pt x="225397" y="572301"/>
                    <a:pt x="279629" y="626533"/>
                  </a:cubicBezTo>
                  <a:cubicBezTo>
                    <a:pt x="292407" y="639311"/>
                    <a:pt x="309184" y="647622"/>
                    <a:pt x="321962" y="660400"/>
                  </a:cubicBezTo>
                  <a:cubicBezTo>
                    <a:pt x="329157" y="667595"/>
                    <a:pt x="332538" y="677854"/>
                    <a:pt x="338895" y="685800"/>
                  </a:cubicBezTo>
                  <a:cubicBezTo>
                    <a:pt x="343882" y="692033"/>
                    <a:pt x="350184" y="697089"/>
                    <a:pt x="355829" y="702733"/>
                  </a:cubicBezTo>
                  <a:cubicBezTo>
                    <a:pt x="361473" y="714022"/>
                    <a:pt x="371197" y="724076"/>
                    <a:pt x="372762" y="736600"/>
                  </a:cubicBezTo>
                  <a:cubicBezTo>
                    <a:pt x="376477" y="766326"/>
                    <a:pt x="361165" y="776265"/>
                    <a:pt x="338895" y="787400"/>
                  </a:cubicBezTo>
                  <a:cubicBezTo>
                    <a:pt x="321543" y="796076"/>
                    <a:pt x="287256" y="801114"/>
                    <a:pt x="271162" y="804333"/>
                  </a:cubicBezTo>
                  <a:cubicBezTo>
                    <a:pt x="245762" y="798689"/>
                    <a:pt x="219415" y="796292"/>
                    <a:pt x="194962" y="787400"/>
                  </a:cubicBezTo>
                  <a:cubicBezTo>
                    <a:pt x="187460" y="784672"/>
                    <a:pt x="174459" y="777606"/>
                    <a:pt x="178029" y="770466"/>
                  </a:cubicBezTo>
                  <a:cubicBezTo>
                    <a:pt x="183673" y="759177"/>
                    <a:pt x="200606" y="759177"/>
                    <a:pt x="211895" y="753533"/>
                  </a:cubicBezTo>
                  <a:cubicBezTo>
                    <a:pt x="261424" y="803061"/>
                    <a:pt x="237625" y="784796"/>
                    <a:pt x="279629" y="812800"/>
                  </a:cubicBezTo>
                  <a:cubicBezTo>
                    <a:pt x="276807" y="824089"/>
                    <a:pt x="268638" y="835307"/>
                    <a:pt x="271162" y="846666"/>
                  </a:cubicBezTo>
                  <a:cubicBezTo>
                    <a:pt x="280759" y="889855"/>
                    <a:pt x="292010" y="887483"/>
                    <a:pt x="321962" y="897466"/>
                  </a:cubicBezTo>
                  <a:cubicBezTo>
                    <a:pt x="327606" y="905933"/>
                    <a:pt x="347996" y="918315"/>
                    <a:pt x="338895" y="922866"/>
                  </a:cubicBezTo>
                  <a:cubicBezTo>
                    <a:pt x="308920" y="937854"/>
                    <a:pt x="253893" y="892151"/>
                    <a:pt x="237295" y="880533"/>
                  </a:cubicBezTo>
                  <a:cubicBezTo>
                    <a:pt x="225735" y="872441"/>
                    <a:pt x="214269" y="864167"/>
                    <a:pt x="203429" y="855133"/>
                  </a:cubicBezTo>
                  <a:cubicBezTo>
                    <a:pt x="197297" y="850023"/>
                    <a:pt x="178751" y="836264"/>
                    <a:pt x="186495" y="838200"/>
                  </a:cubicBezTo>
                  <a:cubicBezTo>
                    <a:pt x="211969" y="844569"/>
                    <a:pt x="237597" y="859743"/>
                    <a:pt x="254229" y="880533"/>
                  </a:cubicBezTo>
                  <a:cubicBezTo>
                    <a:pt x="260586" y="888479"/>
                    <a:pt x="265518" y="897466"/>
                    <a:pt x="271162" y="905933"/>
                  </a:cubicBezTo>
                  <a:cubicBezTo>
                    <a:pt x="262695" y="911577"/>
                    <a:pt x="255115" y="918858"/>
                    <a:pt x="245762" y="922866"/>
                  </a:cubicBezTo>
                  <a:cubicBezTo>
                    <a:pt x="222511" y="932831"/>
                    <a:pt x="159521" y="937752"/>
                    <a:pt x="144162" y="939800"/>
                  </a:cubicBezTo>
                  <a:lnTo>
                    <a:pt x="84895" y="948266"/>
                  </a:lnTo>
                  <a:cubicBezTo>
                    <a:pt x="67962" y="931333"/>
                    <a:pt x="47378" y="917392"/>
                    <a:pt x="34095" y="897466"/>
                  </a:cubicBezTo>
                  <a:cubicBezTo>
                    <a:pt x="28451" y="888999"/>
                    <a:pt x="21713" y="881167"/>
                    <a:pt x="17162" y="872066"/>
                  </a:cubicBezTo>
                  <a:cubicBezTo>
                    <a:pt x="13171" y="864084"/>
                    <a:pt x="1640" y="890410"/>
                    <a:pt x="229" y="846666"/>
                  </a:cubicBezTo>
                  <a:close/>
                </a:path>
              </a:pathLst>
            </a:cu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20">
              <a:extLst>
                <a:ext uri="{FF2B5EF4-FFF2-40B4-BE49-F238E27FC236}">
                  <a16:creationId xmlns:a16="http://schemas.microsoft.com/office/drawing/2014/main" id="{9A551E3D-8CBA-8100-E025-F19DB106AAD8}"/>
                </a:ext>
              </a:extLst>
            </p:cNvPr>
            <p:cNvSpPr/>
            <p:nvPr/>
          </p:nvSpPr>
          <p:spPr>
            <a:xfrm>
              <a:off x="6767852" y="3756662"/>
              <a:ext cx="496548" cy="502071"/>
            </a:xfrm>
            <a:custGeom>
              <a:avLst/>
              <a:gdLst>
                <a:gd name="connsiteX0" fmla="*/ 437281 w 496548"/>
                <a:gd name="connsiteY0" fmla="*/ 36405 h 502071"/>
                <a:gd name="connsiteX1" fmla="*/ 344148 w 496548"/>
                <a:gd name="connsiteY1" fmla="*/ 27938 h 502071"/>
                <a:gd name="connsiteX2" fmla="*/ 301815 w 496548"/>
                <a:gd name="connsiteY2" fmla="*/ 19471 h 502071"/>
                <a:gd name="connsiteX3" fmla="*/ 225615 w 496548"/>
                <a:gd name="connsiteY3" fmla="*/ 11005 h 502071"/>
                <a:gd name="connsiteX4" fmla="*/ 157881 w 496548"/>
                <a:gd name="connsiteY4" fmla="*/ 2538 h 502071"/>
                <a:gd name="connsiteX5" fmla="*/ 5481 w 496548"/>
                <a:gd name="connsiteY5" fmla="*/ 11005 h 502071"/>
                <a:gd name="connsiteX6" fmla="*/ 22415 w 496548"/>
                <a:gd name="connsiteY6" fmla="*/ 61805 h 502071"/>
                <a:gd name="connsiteX7" fmla="*/ 81681 w 496548"/>
                <a:gd name="connsiteY7" fmla="*/ 112605 h 502071"/>
                <a:gd name="connsiteX8" fmla="*/ 107081 w 496548"/>
                <a:gd name="connsiteY8" fmla="*/ 138005 h 502071"/>
                <a:gd name="connsiteX9" fmla="*/ 259481 w 496548"/>
                <a:gd name="connsiteY9" fmla="*/ 180338 h 502071"/>
                <a:gd name="connsiteX10" fmla="*/ 378015 w 496548"/>
                <a:gd name="connsiteY10" fmla="*/ 188805 h 502071"/>
                <a:gd name="connsiteX11" fmla="*/ 183281 w 496548"/>
                <a:gd name="connsiteY11" fmla="*/ 205738 h 502071"/>
                <a:gd name="connsiteX12" fmla="*/ 132481 w 496548"/>
                <a:gd name="connsiteY12" fmla="*/ 214205 h 502071"/>
                <a:gd name="connsiteX13" fmla="*/ 174815 w 496548"/>
                <a:gd name="connsiteY13" fmla="*/ 231138 h 502071"/>
                <a:gd name="connsiteX14" fmla="*/ 378015 w 496548"/>
                <a:gd name="connsiteY14" fmla="*/ 222671 h 502071"/>
                <a:gd name="connsiteX15" fmla="*/ 208681 w 496548"/>
                <a:gd name="connsiteY15" fmla="*/ 265005 h 502071"/>
                <a:gd name="connsiteX16" fmla="*/ 157881 w 496548"/>
                <a:gd name="connsiteY16" fmla="*/ 281938 h 502071"/>
                <a:gd name="connsiteX17" fmla="*/ 90148 w 496548"/>
                <a:gd name="connsiteY17" fmla="*/ 307338 h 502071"/>
                <a:gd name="connsiteX18" fmla="*/ 56281 w 496548"/>
                <a:gd name="connsiteY18" fmla="*/ 315805 h 502071"/>
                <a:gd name="connsiteX19" fmla="*/ 30881 w 496548"/>
                <a:gd name="connsiteY19" fmla="*/ 341205 h 502071"/>
                <a:gd name="connsiteX20" fmla="*/ 5481 w 496548"/>
                <a:gd name="connsiteY20" fmla="*/ 349671 h 502071"/>
                <a:gd name="connsiteX21" fmla="*/ 30881 w 496548"/>
                <a:gd name="connsiteY21" fmla="*/ 442805 h 502071"/>
                <a:gd name="connsiteX22" fmla="*/ 90148 w 496548"/>
                <a:gd name="connsiteY22" fmla="*/ 451271 h 502071"/>
                <a:gd name="connsiteX23" fmla="*/ 267948 w 496548"/>
                <a:gd name="connsiteY23" fmla="*/ 425871 h 502071"/>
                <a:gd name="connsiteX24" fmla="*/ 352615 w 496548"/>
                <a:gd name="connsiteY24" fmla="*/ 375071 h 502071"/>
                <a:gd name="connsiteX25" fmla="*/ 276415 w 496548"/>
                <a:gd name="connsiteY25" fmla="*/ 375071 h 502071"/>
                <a:gd name="connsiteX26" fmla="*/ 225615 w 496548"/>
                <a:gd name="connsiteY26" fmla="*/ 392005 h 502071"/>
                <a:gd name="connsiteX27" fmla="*/ 157881 w 496548"/>
                <a:gd name="connsiteY27" fmla="*/ 417405 h 502071"/>
                <a:gd name="connsiteX28" fmla="*/ 149415 w 496548"/>
                <a:gd name="connsiteY28" fmla="*/ 485138 h 502071"/>
                <a:gd name="connsiteX29" fmla="*/ 191748 w 496548"/>
                <a:gd name="connsiteY29" fmla="*/ 502071 h 502071"/>
                <a:gd name="connsiteX30" fmla="*/ 251015 w 496548"/>
                <a:gd name="connsiteY30" fmla="*/ 493605 h 502071"/>
                <a:gd name="connsiteX31" fmla="*/ 369548 w 496548"/>
                <a:gd name="connsiteY31" fmla="*/ 408938 h 502071"/>
                <a:gd name="connsiteX32" fmla="*/ 454215 w 496548"/>
                <a:gd name="connsiteY32" fmla="*/ 366605 h 502071"/>
                <a:gd name="connsiteX33" fmla="*/ 479615 w 496548"/>
                <a:gd name="connsiteY33" fmla="*/ 349671 h 502071"/>
                <a:gd name="connsiteX34" fmla="*/ 496548 w 496548"/>
                <a:gd name="connsiteY34" fmla="*/ 341205 h 50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6548" h="502071">
                  <a:moveTo>
                    <a:pt x="437281" y="36405"/>
                  </a:moveTo>
                  <a:cubicBezTo>
                    <a:pt x="406237" y="33583"/>
                    <a:pt x="375080" y="31805"/>
                    <a:pt x="344148" y="27938"/>
                  </a:cubicBezTo>
                  <a:cubicBezTo>
                    <a:pt x="329869" y="26153"/>
                    <a:pt x="316061" y="21506"/>
                    <a:pt x="301815" y="19471"/>
                  </a:cubicBezTo>
                  <a:cubicBezTo>
                    <a:pt x="276516" y="15857"/>
                    <a:pt x="250996" y="13991"/>
                    <a:pt x="225615" y="11005"/>
                  </a:cubicBezTo>
                  <a:lnTo>
                    <a:pt x="157881" y="2538"/>
                  </a:lnTo>
                  <a:cubicBezTo>
                    <a:pt x="107081" y="5360"/>
                    <a:pt x="52093" y="-9388"/>
                    <a:pt x="5481" y="11005"/>
                  </a:cubicBezTo>
                  <a:cubicBezTo>
                    <a:pt x="-10872" y="18159"/>
                    <a:pt x="13746" y="46202"/>
                    <a:pt x="22415" y="61805"/>
                  </a:cubicBezTo>
                  <a:cubicBezTo>
                    <a:pt x="31964" y="78993"/>
                    <a:pt x="68675" y="101457"/>
                    <a:pt x="81681" y="112605"/>
                  </a:cubicBezTo>
                  <a:cubicBezTo>
                    <a:pt x="90772" y="120397"/>
                    <a:pt x="96231" y="132942"/>
                    <a:pt x="107081" y="138005"/>
                  </a:cubicBezTo>
                  <a:cubicBezTo>
                    <a:pt x="149575" y="157835"/>
                    <a:pt x="209723" y="175362"/>
                    <a:pt x="259481" y="180338"/>
                  </a:cubicBezTo>
                  <a:cubicBezTo>
                    <a:pt x="298896" y="184280"/>
                    <a:pt x="338504" y="185983"/>
                    <a:pt x="378015" y="188805"/>
                  </a:cubicBezTo>
                  <a:cubicBezTo>
                    <a:pt x="286036" y="211798"/>
                    <a:pt x="383542" y="189716"/>
                    <a:pt x="183281" y="205738"/>
                  </a:cubicBezTo>
                  <a:cubicBezTo>
                    <a:pt x="166169" y="207107"/>
                    <a:pt x="149414" y="211383"/>
                    <a:pt x="132481" y="214205"/>
                  </a:cubicBezTo>
                  <a:cubicBezTo>
                    <a:pt x="146592" y="219849"/>
                    <a:pt x="159626" y="230614"/>
                    <a:pt x="174815" y="231138"/>
                  </a:cubicBezTo>
                  <a:cubicBezTo>
                    <a:pt x="242567" y="233474"/>
                    <a:pt x="330079" y="174734"/>
                    <a:pt x="378015" y="222671"/>
                  </a:cubicBezTo>
                  <a:cubicBezTo>
                    <a:pt x="419155" y="263812"/>
                    <a:pt x="263877" y="246607"/>
                    <a:pt x="208681" y="265005"/>
                  </a:cubicBezTo>
                  <a:cubicBezTo>
                    <a:pt x="191748" y="270649"/>
                    <a:pt x="174690" y="275935"/>
                    <a:pt x="157881" y="281938"/>
                  </a:cubicBezTo>
                  <a:cubicBezTo>
                    <a:pt x="135173" y="290048"/>
                    <a:pt x="113024" y="299713"/>
                    <a:pt x="90148" y="307338"/>
                  </a:cubicBezTo>
                  <a:cubicBezTo>
                    <a:pt x="79109" y="311018"/>
                    <a:pt x="67570" y="312983"/>
                    <a:pt x="56281" y="315805"/>
                  </a:cubicBezTo>
                  <a:cubicBezTo>
                    <a:pt x="47814" y="324272"/>
                    <a:pt x="40844" y="334563"/>
                    <a:pt x="30881" y="341205"/>
                  </a:cubicBezTo>
                  <a:cubicBezTo>
                    <a:pt x="23455" y="346155"/>
                    <a:pt x="7231" y="340920"/>
                    <a:pt x="5481" y="349671"/>
                  </a:cubicBezTo>
                  <a:cubicBezTo>
                    <a:pt x="4300" y="355578"/>
                    <a:pt x="-833" y="432234"/>
                    <a:pt x="30881" y="442805"/>
                  </a:cubicBezTo>
                  <a:cubicBezTo>
                    <a:pt x="49813" y="449116"/>
                    <a:pt x="70392" y="448449"/>
                    <a:pt x="90148" y="451271"/>
                  </a:cubicBezTo>
                  <a:cubicBezTo>
                    <a:pt x="149415" y="442804"/>
                    <a:pt x="209157" y="437177"/>
                    <a:pt x="267948" y="425871"/>
                  </a:cubicBezTo>
                  <a:cubicBezTo>
                    <a:pt x="325152" y="414870"/>
                    <a:pt x="300682" y="403398"/>
                    <a:pt x="352615" y="375071"/>
                  </a:cubicBezTo>
                  <a:cubicBezTo>
                    <a:pt x="396930" y="350900"/>
                    <a:pt x="533569" y="340784"/>
                    <a:pt x="276415" y="375071"/>
                  </a:cubicBezTo>
                  <a:cubicBezTo>
                    <a:pt x="259482" y="380716"/>
                    <a:pt x="242390" y="385905"/>
                    <a:pt x="225615" y="392005"/>
                  </a:cubicBezTo>
                  <a:cubicBezTo>
                    <a:pt x="114251" y="432501"/>
                    <a:pt x="233369" y="392241"/>
                    <a:pt x="157881" y="417405"/>
                  </a:cubicBezTo>
                  <a:cubicBezTo>
                    <a:pt x="143600" y="438827"/>
                    <a:pt x="123913" y="455386"/>
                    <a:pt x="149415" y="485138"/>
                  </a:cubicBezTo>
                  <a:cubicBezTo>
                    <a:pt x="159306" y="496677"/>
                    <a:pt x="177637" y="496427"/>
                    <a:pt x="191748" y="502071"/>
                  </a:cubicBezTo>
                  <a:cubicBezTo>
                    <a:pt x="211504" y="499249"/>
                    <a:pt x="232221" y="500317"/>
                    <a:pt x="251015" y="493605"/>
                  </a:cubicBezTo>
                  <a:cubicBezTo>
                    <a:pt x="306474" y="473798"/>
                    <a:pt x="323193" y="443704"/>
                    <a:pt x="369548" y="408938"/>
                  </a:cubicBezTo>
                  <a:cubicBezTo>
                    <a:pt x="416651" y="373611"/>
                    <a:pt x="404232" y="391596"/>
                    <a:pt x="454215" y="366605"/>
                  </a:cubicBezTo>
                  <a:cubicBezTo>
                    <a:pt x="463317" y="362054"/>
                    <a:pt x="470889" y="354906"/>
                    <a:pt x="479615" y="349671"/>
                  </a:cubicBezTo>
                  <a:cubicBezTo>
                    <a:pt x="485026" y="346424"/>
                    <a:pt x="490904" y="344027"/>
                    <a:pt x="496548" y="341205"/>
                  </a:cubicBezTo>
                </a:path>
              </a:pathLst>
            </a:custGeom>
            <a:solidFill>
              <a:srgbClr val="D99694"/>
            </a:solidFill>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22" name="Freeform 21">
              <a:extLst>
                <a:ext uri="{FF2B5EF4-FFF2-40B4-BE49-F238E27FC236}">
                  <a16:creationId xmlns:a16="http://schemas.microsoft.com/office/drawing/2014/main" id="{1AED0BD8-D862-72D5-3AC8-F82F005A206A}"/>
                </a:ext>
              </a:extLst>
            </p:cNvPr>
            <p:cNvSpPr/>
            <p:nvPr/>
          </p:nvSpPr>
          <p:spPr>
            <a:xfrm>
              <a:off x="7210144" y="3742267"/>
              <a:ext cx="258244" cy="431800"/>
            </a:xfrm>
            <a:custGeom>
              <a:avLst/>
              <a:gdLst>
                <a:gd name="connsiteX0" fmla="*/ 3456 w 258244"/>
                <a:gd name="connsiteY0" fmla="*/ 33866 h 431800"/>
                <a:gd name="connsiteX1" fmla="*/ 11923 w 258244"/>
                <a:gd name="connsiteY1" fmla="*/ 177800 h 431800"/>
                <a:gd name="connsiteX2" fmla="*/ 37323 w 258244"/>
                <a:gd name="connsiteY2" fmla="*/ 287866 h 431800"/>
                <a:gd name="connsiteX3" fmla="*/ 62723 w 258244"/>
                <a:gd name="connsiteY3" fmla="*/ 431800 h 431800"/>
                <a:gd name="connsiteX4" fmla="*/ 189723 w 258244"/>
                <a:gd name="connsiteY4" fmla="*/ 423333 h 431800"/>
                <a:gd name="connsiteX5" fmla="*/ 240523 w 258244"/>
                <a:gd name="connsiteY5" fmla="*/ 406400 h 431800"/>
                <a:gd name="connsiteX6" fmla="*/ 257456 w 258244"/>
                <a:gd name="connsiteY6" fmla="*/ 389466 h 431800"/>
                <a:gd name="connsiteX7" fmla="*/ 248989 w 258244"/>
                <a:gd name="connsiteY7" fmla="*/ 211666 h 431800"/>
                <a:gd name="connsiteX8" fmla="*/ 232056 w 258244"/>
                <a:gd name="connsiteY8" fmla="*/ 177800 h 431800"/>
                <a:gd name="connsiteX9" fmla="*/ 215123 w 258244"/>
                <a:gd name="connsiteY9" fmla="*/ 152400 h 431800"/>
                <a:gd name="connsiteX10" fmla="*/ 181256 w 258244"/>
                <a:gd name="connsiteY10" fmla="*/ 110066 h 431800"/>
                <a:gd name="connsiteX11" fmla="*/ 164323 w 258244"/>
                <a:gd name="connsiteY11" fmla="*/ 59266 h 431800"/>
                <a:gd name="connsiteX12" fmla="*/ 155856 w 258244"/>
                <a:gd name="connsiteY12" fmla="*/ 33866 h 431800"/>
                <a:gd name="connsiteX13" fmla="*/ 130456 w 258244"/>
                <a:gd name="connsiteY13" fmla="*/ 16933 h 431800"/>
                <a:gd name="connsiteX14" fmla="*/ 71189 w 258244"/>
                <a:gd name="connsiteY14" fmla="*/ 0 h 431800"/>
                <a:gd name="connsiteX15" fmla="*/ 3456 w 258244"/>
                <a:gd name="connsiteY15" fmla="*/ 33866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8244" h="431800">
                  <a:moveTo>
                    <a:pt x="3456" y="33866"/>
                  </a:moveTo>
                  <a:cubicBezTo>
                    <a:pt x="-6422" y="63499"/>
                    <a:pt x="7572" y="129936"/>
                    <a:pt x="11923" y="177800"/>
                  </a:cubicBezTo>
                  <a:cubicBezTo>
                    <a:pt x="14370" y="204718"/>
                    <a:pt x="34013" y="268008"/>
                    <a:pt x="37323" y="287866"/>
                  </a:cubicBezTo>
                  <a:cubicBezTo>
                    <a:pt x="56622" y="403661"/>
                    <a:pt x="47522" y="355799"/>
                    <a:pt x="62723" y="431800"/>
                  </a:cubicBezTo>
                  <a:cubicBezTo>
                    <a:pt x="105056" y="428978"/>
                    <a:pt x="147722" y="429333"/>
                    <a:pt x="189723" y="423333"/>
                  </a:cubicBezTo>
                  <a:cubicBezTo>
                    <a:pt x="207393" y="420809"/>
                    <a:pt x="240523" y="406400"/>
                    <a:pt x="240523" y="406400"/>
                  </a:cubicBezTo>
                  <a:cubicBezTo>
                    <a:pt x="246167" y="400755"/>
                    <a:pt x="257109" y="397441"/>
                    <a:pt x="257456" y="389466"/>
                  </a:cubicBezTo>
                  <a:cubicBezTo>
                    <a:pt x="260033" y="330188"/>
                    <a:pt x="256058" y="270577"/>
                    <a:pt x="248989" y="211666"/>
                  </a:cubicBezTo>
                  <a:cubicBezTo>
                    <a:pt x="247485" y="199135"/>
                    <a:pt x="238318" y="188758"/>
                    <a:pt x="232056" y="177800"/>
                  </a:cubicBezTo>
                  <a:cubicBezTo>
                    <a:pt x="227008" y="168965"/>
                    <a:pt x="221480" y="160346"/>
                    <a:pt x="215123" y="152400"/>
                  </a:cubicBezTo>
                  <a:cubicBezTo>
                    <a:pt x="197530" y="130408"/>
                    <a:pt x="194286" y="139384"/>
                    <a:pt x="181256" y="110066"/>
                  </a:cubicBezTo>
                  <a:cubicBezTo>
                    <a:pt x="174007" y="93755"/>
                    <a:pt x="169967" y="76199"/>
                    <a:pt x="164323" y="59266"/>
                  </a:cubicBezTo>
                  <a:cubicBezTo>
                    <a:pt x="161501" y="50799"/>
                    <a:pt x="163282" y="38816"/>
                    <a:pt x="155856" y="33866"/>
                  </a:cubicBezTo>
                  <a:cubicBezTo>
                    <a:pt x="147389" y="28222"/>
                    <a:pt x="139557" y="21484"/>
                    <a:pt x="130456" y="16933"/>
                  </a:cubicBezTo>
                  <a:cubicBezTo>
                    <a:pt x="118306" y="10858"/>
                    <a:pt x="82046" y="2714"/>
                    <a:pt x="71189" y="0"/>
                  </a:cubicBezTo>
                  <a:cubicBezTo>
                    <a:pt x="-36700" y="8990"/>
                    <a:pt x="13334" y="4233"/>
                    <a:pt x="3456" y="33866"/>
                  </a:cubicBezTo>
                  <a:close/>
                </a:path>
              </a:pathLst>
            </a:cu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22">
              <a:extLst>
                <a:ext uri="{FF2B5EF4-FFF2-40B4-BE49-F238E27FC236}">
                  <a16:creationId xmlns:a16="http://schemas.microsoft.com/office/drawing/2014/main" id="{95D8222B-D539-B9F8-890E-C92F96D8E1EC}"/>
                </a:ext>
              </a:extLst>
            </p:cNvPr>
            <p:cNvSpPr/>
            <p:nvPr/>
          </p:nvSpPr>
          <p:spPr>
            <a:xfrm>
              <a:off x="5562600" y="2971800"/>
              <a:ext cx="414866" cy="393512"/>
            </a:xfrm>
            <a:custGeom>
              <a:avLst/>
              <a:gdLst>
                <a:gd name="connsiteX0" fmla="*/ 76200 w 414866"/>
                <a:gd name="connsiteY0" fmla="*/ 59266 h 393512"/>
                <a:gd name="connsiteX1" fmla="*/ 50800 w 414866"/>
                <a:gd name="connsiteY1" fmla="*/ 101600 h 393512"/>
                <a:gd name="connsiteX2" fmla="*/ 16933 w 414866"/>
                <a:gd name="connsiteY2" fmla="*/ 160866 h 393512"/>
                <a:gd name="connsiteX3" fmla="*/ 0 w 414866"/>
                <a:gd name="connsiteY3" fmla="*/ 177800 h 393512"/>
                <a:gd name="connsiteX4" fmla="*/ 16933 w 414866"/>
                <a:gd name="connsiteY4" fmla="*/ 211666 h 393512"/>
                <a:gd name="connsiteX5" fmla="*/ 33866 w 414866"/>
                <a:gd name="connsiteY5" fmla="*/ 279400 h 393512"/>
                <a:gd name="connsiteX6" fmla="*/ 67733 w 414866"/>
                <a:gd name="connsiteY6" fmla="*/ 330200 h 393512"/>
                <a:gd name="connsiteX7" fmla="*/ 84666 w 414866"/>
                <a:gd name="connsiteY7" fmla="*/ 355600 h 393512"/>
                <a:gd name="connsiteX8" fmla="*/ 160866 w 414866"/>
                <a:gd name="connsiteY8" fmla="*/ 389466 h 393512"/>
                <a:gd name="connsiteX9" fmla="*/ 381000 w 414866"/>
                <a:gd name="connsiteY9" fmla="*/ 381000 h 393512"/>
                <a:gd name="connsiteX10" fmla="*/ 414866 w 414866"/>
                <a:gd name="connsiteY10" fmla="*/ 270933 h 393512"/>
                <a:gd name="connsiteX11" fmla="*/ 330200 w 414866"/>
                <a:gd name="connsiteY11" fmla="*/ 254000 h 393512"/>
                <a:gd name="connsiteX12" fmla="*/ 304800 w 414866"/>
                <a:gd name="connsiteY12" fmla="*/ 245533 h 393512"/>
                <a:gd name="connsiteX13" fmla="*/ 237066 w 414866"/>
                <a:gd name="connsiteY13" fmla="*/ 228600 h 393512"/>
                <a:gd name="connsiteX14" fmla="*/ 186266 w 414866"/>
                <a:gd name="connsiteY14" fmla="*/ 160866 h 393512"/>
                <a:gd name="connsiteX15" fmla="*/ 152400 w 414866"/>
                <a:gd name="connsiteY15" fmla="*/ 84666 h 393512"/>
                <a:gd name="connsiteX16" fmla="*/ 135466 w 414866"/>
                <a:gd name="connsiteY16" fmla="*/ 67733 h 393512"/>
                <a:gd name="connsiteX17" fmla="*/ 127000 w 414866"/>
                <a:gd name="connsiteY17" fmla="*/ 33866 h 393512"/>
                <a:gd name="connsiteX18" fmla="*/ 84666 w 414866"/>
                <a:gd name="connsiteY18" fmla="*/ 0 h 393512"/>
                <a:gd name="connsiteX19" fmla="*/ 59266 w 414866"/>
                <a:gd name="connsiteY19" fmla="*/ 42333 h 393512"/>
                <a:gd name="connsiteX20" fmla="*/ 25400 w 414866"/>
                <a:gd name="connsiteY20" fmla="*/ 84666 h 393512"/>
                <a:gd name="connsiteX21" fmla="*/ 16933 w 414866"/>
                <a:gd name="connsiteY21" fmla="*/ 110066 h 39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4866" h="393512">
                  <a:moveTo>
                    <a:pt x="76200" y="59266"/>
                  </a:moveTo>
                  <a:cubicBezTo>
                    <a:pt x="67733" y="73377"/>
                    <a:pt x="58792" y="87215"/>
                    <a:pt x="50800" y="101600"/>
                  </a:cubicBezTo>
                  <a:cubicBezTo>
                    <a:pt x="35000" y="130040"/>
                    <a:pt x="36284" y="136677"/>
                    <a:pt x="16933" y="160866"/>
                  </a:cubicBezTo>
                  <a:cubicBezTo>
                    <a:pt x="11946" y="167099"/>
                    <a:pt x="5644" y="172155"/>
                    <a:pt x="0" y="177800"/>
                  </a:cubicBezTo>
                  <a:cubicBezTo>
                    <a:pt x="5644" y="189089"/>
                    <a:pt x="12942" y="199693"/>
                    <a:pt x="16933" y="211666"/>
                  </a:cubicBezTo>
                  <a:cubicBezTo>
                    <a:pt x="23185" y="230423"/>
                    <a:pt x="23308" y="260396"/>
                    <a:pt x="33866" y="279400"/>
                  </a:cubicBezTo>
                  <a:cubicBezTo>
                    <a:pt x="43749" y="297190"/>
                    <a:pt x="56444" y="313267"/>
                    <a:pt x="67733" y="330200"/>
                  </a:cubicBezTo>
                  <a:cubicBezTo>
                    <a:pt x="73377" y="338667"/>
                    <a:pt x="75013" y="352382"/>
                    <a:pt x="84666" y="355600"/>
                  </a:cubicBezTo>
                  <a:cubicBezTo>
                    <a:pt x="145119" y="375751"/>
                    <a:pt x="120614" y="362632"/>
                    <a:pt x="160866" y="389466"/>
                  </a:cubicBezTo>
                  <a:cubicBezTo>
                    <a:pt x="234244" y="386644"/>
                    <a:pt x="311579" y="404938"/>
                    <a:pt x="381000" y="381000"/>
                  </a:cubicBezTo>
                  <a:cubicBezTo>
                    <a:pt x="388958" y="378256"/>
                    <a:pt x="409087" y="294052"/>
                    <a:pt x="414866" y="270933"/>
                  </a:cubicBezTo>
                  <a:cubicBezTo>
                    <a:pt x="357481" y="251804"/>
                    <a:pt x="427487" y="273457"/>
                    <a:pt x="330200" y="254000"/>
                  </a:cubicBezTo>
                  <a:cubicBezTo>
                    <a:pt x="321449" y="252250"/>
                    <a:pt x="313410" y="247881"/>
                    <a:pt x="304800" y="245533"/>
                  </a:cubicBezTo>
                  <a:cubicBezTo>
                    <a:pt x="282347" y="239410"/>
                    <a:pt x="237066" y="228600"/>
                    <a:pt x="237066" y="228600"/>
                  </a:cubicBezTo>
                  <a:cubicBezTo>
                    <a:pt x="198772" y="171158"/>
                    <a:pt x="217590" y="192190"/>
                    <a:pt x="186266" y="160866"/>
                  </a:cubicBezTo>
                  <a:cubicBezTo>
                    <a:pt x="172841" y="120589"/>
                    <a:pt x="175400" y="113415"/>
                    <a:pt x="152400" y="84666"/>
                  </a:cubicBezTo>
                  <a:cubicBezTo>
                    <a:pt x="147413" y="78433"/>
                    <a:pt x="141111" y="73377"/>
                    <a:pt x="135466" y="67733"/>
                  </a:cubicBezTo>
                  <a:cubicBezTo>
                    <a:pt x="132644" y="56444"/>
                    <a:pt x="132204" y="44274"/>
                    <a:pt x="127000" y="33866"/>
                  </a:cubicBezTo>
                  <a:cubicBezTo>
                    <a:pt x="120969" y="21803"/>
                    <a:pt x="93638" y="5981"/>
                    <a:pt x="84666" y="0"/>
                  </a:cubicBezTo>
                  <a:cubicBezTo>
                    <a:pt x="60683" y="71953"/>
                    <a:pt x="94132" y="-15776"/>
                    <a:pt x="59266" y="42333"/>
                  </a:cubicBezTo>
                  <a:cubicBezTo>
                    <a:pt x="32001" y="87774"/>
                    <a:pt x="75991" y="50939"/>
                    <a:pt x="25400" y="84666"/>
                  </a:cubicBezTo>
                  <a:lnTo>
                    <a:pt x="16933" y="110066"/>
                  </a:lnTo>
                </a:path>
              </a:pathLst>
            </a:custGeom>
            <a:solidFill>
              <a:srgbClr val="FFFFFF"/>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sp>
        <p:nvSpPr>
          <p:cNvPr id="42" name="TextBox 41">
            <a:extLst>
              <a:ext uri="{FF2B5EF4-FFF2-40B4-BE49-F238E27FC236}">
                <a16:creationId xmlns:a16="http://schemas.microsoft.com/office/drawing/2014/main" id="{D2F2B2AA-EFD7-2D72-62C6-3F7F04137C11}"/>
              </a:ext>
            </a:extLst>
          </p:cNvPr>
          <p:cNvSpPr txBox="1"/>
          <p:nvPr/>
        </p:nvSpPr>
        <p:spPr>
          <a:xfrm>
            <a:off x="606248" y="3491286"/>
            <a:ext cx="2978170" cy="892552"/>
          </a:xfrm>
          <a:prstGeom prst="rect">
            <a:avLst/>
          </a:prstGeom>
          <a:noFill/>
        </p:spPr>
        <p:txBody>
          <a:bodyPr wrap="square">
            <a:spAutoFit/>
          </a:bodyPr>
          <a:lstStyle/>
          <a:p>
            <a:pPr algn="l">
              <a:spcBef>
                <a:spcPct val="20000"/>
              </a:spcBef>
              <a:buFontTx/>
              <a:buNone/>
              <a:defRPr/>
            </a:pPr>
            <a:r>
              <a:rPr lang="en-US" sz="2600" b="0" i="1" dirty="0">
                <a:latin typeface="+mn-lt"/>
              </a:rPr>
              <a:t>Define Security of </a:t>
            </a:r>
            <a:br>
              <a:rPr lang="en-US" sz="2600" b="0" i="1" dirty="0">
                <a:latin typeface="+mn-lt"/>
              </a:rPr>
            </a:br>
            <a:r>
              <a:rPr lang="en-US" sz="2600" b="0" i="1" dirty="0">
                <a:latin typeface="+mn-lt"/>
              </a:rPr>
              <a:t>a Solution</a:t>
            </a:r>
          </a:p>
        </p:txBody>
      </p:sp>
    </p:spTree>
    <p:extLst>
      <p:ext uri="{BB962C8B-B14F-4D97-AF65-F5344CB8AC3E}">
        <p14:creationId xmlns:p14="http://schemas.microsoft.com/office/powerpoint/2010/main" val="471483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FE8C1E-A262-4A75-CAF1-E5E61D38EBFB}"/>
              </a:ext>
            </a:extLst>
          </p:cNvPr>
          <p:cNvSpPr/>
          <p:nvPr/>
        </p:nvSpPr>
        <p:spPr>
          <a:xfrm>
            <a:off x="259882" y="308008"/>
            <a:ext cx="8624236" cy="615375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F218F-D8C5-49DD-92E3-787DCC90F190}"/>
              </a:ext>
            </a:extLst>
          </p:cNvPr>
          <p:cNvSpPr>
            <a:spLocks noGrp="1"/>
          </p:cNvSpPr>
          <p:nvPr>
            <p:ph type="title"/>
          </p:nvPr>
        </p:nvSpPr>
        <p:spPr>
          <a:xfrm>
            <a:off x="862676" y="2642865"/>
            <a:ext cx="7886700" cy="1325563"/>
          </a:xfrm>
        </p:spPr>
        <p:txBody>
          <a:bodyPr/>
          <a:lstStyle/>
          <a:p>
            <a:r>
              <a:rPr lang="en-IL" dirty="0">
                <a:solidFill>
                  <a:schemeClr val="accent1"/>
                </a:solidFill>
              </a:rPr>
              <a:t>Trust </a:t>
            </a:r>
            <a:r>
              <a:rPr lang="en-US" dirty="0">
                <a:solidFill>
                  <a:schemeClr val="accent1"/>
                </a:solidFill>
              </a:rPr>
              <a:t>In</a:t>
            </a:r>
            <a:r>
              <a:rPr lang="en-IL" dirty="0">
                <a:solidFill>
                  <a:schemeClr val="accent1"/>
                </a:solidFill>
              </a:rPr>
              <a:t> Generative Models?</a:t>
            </a:r>
          </a:p>
        </p:txBody>
      </p:sp>
      <p:pic>
        <p:nvPicPr>
          <p:cNvPr id="4" name="Picture 3" descr="A person touching an elephant's trunk&#10;&#10;Description automatically generated">
            <a:extLst>
              <a:ext uri="{FF2B5EF4-FFF2-40B4-BE49-F238E27FC236}">
                <a16:creationId xmlns:a16="http://schemas.microsoft.com/office/drawing/2014/main" id="{E0A95E17-711C-44C0-993E-12D8AA24DD20}"/>
              </a:ext>
            </a:extLst>
          </p:cNvPr>
          <p:cNvPicPr>
            <a:picLocks noChangeAspect="1"/>
          </p:cNvPicPr>
          <p:nvPr/>
        </p:nvPicPr>
        <p:blipFill rotWithShape="1">
          <a:blip r:embed="rId2">
            <a:extLst>
              <a:ext uri="{28A0092B-C50C-407E-A947-70E740481C1C}">
                <a14:useLocalDpi xmlns:a14="http://schemas.microsoft.com/office/drawing/2010/main" val="0"/>
              </a:ext>
            </a:extLst>
          </a:blip>
          <a:srcRect l="24450"/>
          <a:stretch/>
        </p:blipFill>
        <p:spPr>
          <a:xfrm>
            <a:off x="3058699" y="3429000"/>
            <a:ext cx="3026602" cy="3004542"/>
          </a:xfrm>
          <a:prstGeom prst="rect">
            <a:avLst/>
          </a:prstGeom>
        </p:spPr>
      </p:pic>
    </p:spTree>
    <p:extLst>
      <p:ext uri="{BB962C8B-B14F-4D97-AF65-F5344CB8AC3E}">
        <p14:creationId xmlns:p14="http://schemas.microsoft.com/office/powerpoint/2010/main" val="2728947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F04A-8A9B-039C-937F-AB12A68468C7}"/>
              </a:ext>
            </a:extLst>
          </p:cNvPr>
          <p:cNvSpPr>
            <a:spLocks noGrp="1"/>
          </p:cNvSpPr>
          <p:nvPr>
            <p:ph type="title"/>
          </p:nvPr>
        </p:nvSpPr>
        <p:spPr>
          <a:xfrm>
            <a:off x="414534" y="110648"/>
            <a:ext cx="8497812" cy="1325563"/>
          </a:xfrm>
        </p:spPr>
        <p:txBody>
          <a:bodyPr/>
          <a:lstStyle/>
          <a:p>
            <a:r>
              <a:rPr lang="en-IL" sz="3600" dirty="0">
                <a:solidFill>
                  <a:schemeClr val="accent1"/>
                </a:solidFill>
              </a:rPr>
              <a:t>Challeneges in Generative </a:t>
            </a:r>
            <a:r>
              <a:rPr lang="en-IL" sz="4800" dirty="0">
                <a:solidFill>
                  <a:schemeClr val="accent1"/>
                </a:solidFill>
              </a:rPr>
              <a:t>LARGE</a:t>
            </a:r>
            <a:r>
              <a:rPr lang="en-IL" sz="3600" dirty="0">
                <a:solidFill>
                  <a:schemeClr val="accent1"/>
                </a:solidFill>
              </a:rPr>
              <a:t> Language Models(LLM)</a:t>
            </a:r>
          </a:p>
        </p:txBody>
      </p:sp>
      <p:sp>
        <p:nvSpPr>
          <p:cNvPr id="3" name="Content Placeholder 2">
            <a:extLst>
              <a:ext uri="{FF2B5EF4-FFF2-40B4-BE49-F238E27FC236}">
                <a16:creationId xmlns:a16="http://schemas.microsoft.com/office/drawing/2014/main" id="{94B320E0-CFB6-F3F6-E7D2-6C8D90A0917F}"/>
              </a:ext>
            </a:extLst>
          </p:cNvPr>
          <p:cNvSpPr>
            <a:spLocks noGrp="1"/>
          </p:cNvSpPr>
          <p:nvPr>
            <p:ph idx="1"/>
          </p:nvPr>
        </p:nvSpPr>
        <p:spPr>
          <a:xfrm>
            <a:off x="414534" y="1549460"/>
            <a:ext cx="8497812" cy="4351338"/>
          </a:xfrm>
        </p:spPr>
        <p:txBody>
          <a:bodyPr>
            <a:noAutofit/>
          </a:bodyPr>
          <a:lstStyle/>
          <a:p>
            <a:r>
              <a:rPr lang="en-US" sz="2800" dirty="0"/>
              <a:t>Verify </a:t>
            </a:r>
            <a:r>
              <a:rPr lang="en-IL" sz="2800" dirty="0"/>
              <a:t>LLM data  sources </a:t>
            </a:r>
          </a:p>
          <a:p>
            <a:r>
              <a:rPr lang="en-IL" sz="2800" dirty="0"/>
              <a:t>Distinguish fact from fiction for generated  sequences</a:t>
            </a:r>
          </a:p>
          <a:p>
            <a:r>
              <a:rPr lang="en-IL" sz="2800" dirty="0"/>
              <a:t>Prevent and detect bias of LLM</a:t>
            </a:r>
          </a:p>
          <a:p>
            <a:r>
              <a:rPr lang="en-IL" sz="2800" dirty="0"/>
              <a:t>Detect  LLM outputs: Watermarking [Aa22, CGZ23]</a:t>
            </a:r>
          </a:p>
          <a:p>
            <a:r>
              <a:rPr lang="en-IL" sz="2800" dirty="0"/>
              <a:t>How to ensure plurality of opinions</a:t>
            </a:r>
          </a:p>
          <a:p>
            <a:r>
              <a:rPr lang="en-IL" sz="2800" dirty="0"/>
              <a:t>Can we employ black box methods versus dive into guts of models to improve on LLM</a:t>
            </a:r>
          </a:p>
          <a:p>
            <a:r>
              <a:rPr lang="en-US" sz="2800" dirty="0"/>
              <a:t>Prevent &amp; Estimate black swan events </a:t>
            </a:r>
          </a:p>
          <a:p>
            <a:r>
              <a:rPr lang="en-US" sz="2800" dirty="0"/>
              <a:t>Define rigorously regulation and propose rigorous methods to enforce them</a:t>
            </a:r>
          </a:p>
          <a:p>
            <a:endParaRPr lang="en-IL" sz="2800" dirty="0"/>
          </a:p>
          <a:p>
            <a:endParaRPr lang="en-IL" sz="2800" dirty="0"/>
          </a:p>
          <a:p>
            <a:endParaRPr lang="en-IL" sz="2800" dirty="0"/>
          </a:p>
        </p:txBody>
      </p:sp>
      <p:sp>
        <p:nvSpPr>
          <p:cNvPr id="5" name="TextBox 4">
            <a:extLst>
              <a:ext uri="{FF2B5EF4-FFF2-40B4-BE49-F238E27FC236}">
                <a16:creationId xmlns:a16="http://schemas.microsoft.com/office/drawing/2014/main" id="{51D99C47-505A-3A1D-4C0D-E165E371A052}"/>
              </a:ext>
            </a:extLst>
          </p:cNvPr>
          <p:cNvSpPr txBox="1"/>
          <p:nvPr/>
        </p:nvSpPr>
        <p:spPr>
          <a:xfrm>
            <a:off x="2286000" y="3235785"/>
            <a:ext cx="4572000" cy="461665"/>
          </a:xfrm>
          <a:prstGeom prst="rect">
            <a:avLst/>
          </a:prstGeom>
          <a:noFill/>
        </p:spPr>
        <p:txBody>
          <a:bodyPr wrap="square">
            <a:spAutoFit/>
          </a:bodyPr>
          <a:lstStyle/>
          <a:p>
            <a:r>
              <a:rPr lang="en-IL" b="0" dirty="0">
                <a:effectLst/>
              </a:rPr>
              <a:t> </a:t>
            </a:r>
            <a:endParaRPr lang="en-IL" dirty="0"/>
          </a:p>
        </p:txBody>
      </p:sp>
    </p:spTree>
    <p:extLst>
      <p:ext uri="{BB962C8B-B14F-4D97-AF65-F5344CB8AC3E}">
        <p14:creationId xmlns:p14="http://schemas.microsoft.com/office/powerpoint/2010/main" val="455967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5"/>
          <p:cNvSpPr txBox="1">
            <a:spLocks noGrp="1"/>
          </p:cNvSpPr>
          <p:nvPr>
            <p:ph type="body" idx="1"/>
          </p:nvPr>
        </p:nvSpPr>
        <p:spPr>
          <a:xfrm>
            <a:off x="311700" y="1174520"/>
            <a:ext cx="8303389" cy="3884700"/>
          </a:xfrm>
          <a:prstGeom prst="rect">
            <a:avLst/>
          </a:prstGeom>
        </p:spPr>
        <p:txBody>
          <a:bodyPr spcFirstLastPara="1" wrap="square" lIns="91425" tIns="91425" rIns="91425" bIns="91425" anchor="t" anchorCtr="0">
            <a:noAutofit/>
          </a:bodyPr>
          <a:lstStyle/>
          <a:p>
            <a:r>
              <a:rPr lang="en" sz="2800" dirty="0"/>
              <a:t>Regulations or business contracts may require to use or not use certain data</a:t>
            </a:r>
          </a:p>
          <a:p>
            <a:pPr marL="114300" indent="0">
              <a:buNone/>
            </a:pPr>
            <a:endParaRPr sz="2800" dirty="0"/>
          </a:p>
          <a:p>
            <a:r>
              <a:rPr lang="en" sz="2800" dirty="0"/>
              <a:t>How can we prove what dataset was used to create a model?</a:t>
            </a:r>
            <a:endParaRPr sz="2800" dirty="0"/>
          </a:p>
          <a:p>
            <a:pPr lvl="1">
              <a:spcBef>
                <a:spcPts val="0"/>
              </a:spcBef>
            </a:pPr>
            <a:r>
              <a:rPr lang="en" sz="2400" dirty="0"/>
              <a:t>Current methods too slow </a:t>
            </a:r>
          </a:p>
          <a:p>
            <a:pPr lvl="1">
              <a:spcBef>
                <a:spcPts val="0"/>
              </a:spcBef>
            </a:pPr>
            <a:r>
              <a:rPr lang="en" sz="2400" dirty="0"/>
              <a:t>(“Proof-of-Learning”, Jia et al ’21, “Proof of Data”, Shavit et al 23): save checkpoints during training, verifier retrains on a random subset of segments</a:t>
            </a:r>
          </a:p>
          <a:p>
            <a:pPr lvl="1">
              <a:spcBef>
                <a:spcPts val="0"/>
              </a:spcBef>
            </a:pPr>
            <a:endParaRPr sz="2000" dirty="0"/>
          </a:p>
          <a:p>
            <a:r>
              <a:rPr lang="en" sz="2800" dirty="0"/>
              <a:t>Verifiable AI standards/regulations (that don’t require trusting the companies)</a:t>
            </a:r>
            <a:endParaRPr sz="2800" dirty="0"/>
          </a:p>
        </p:txBody>
      </p:sp>
      <p:sp>
        <p:nvSpPr>
          <p:cNvPr id="3" name="Title 2">
            <a:extLst>
              <a:ext uri="{FF2B5EF4-FFF2-40B4-BE49-F238E27FC236}">
                <a16:creationId xmlns:a16="http://schemas.microsoft.com/office/drawing/2014/main" id="{F561929B-9B10-364B-01FA-9C32C8E2491D}"/>
              </a:ext>
            </a:extLst>
          </p:cNvPr>
          <p:cNvSpPr>
            <a:spLocks noGrp="1"/>
          </p:cNvSpPr>
          <p:nvPr>
            <p:ph type="title"/>
          </p:nvPr>
        </p:nvSpPr>
        <p:spPr>
          <a:xfrm>
            <a:off x="311700" y="401176"/>
            <a:ext cx="8520600" cy="763600"/>
          </a:xfrm>
        </p:spPr>
        <p:txBody>
          <a:bodyPr/>
          <a:lstStyle/>
          <a:p>
            <a:r>
              <a:rPr lang="en-IL" dirty="0">
                <a:solidFill>
                  <a:schemeClr val="accent1"/>
                </a:solidFill>
              </a:rPr>
              <a:t>Data Governance is Important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28650" y="352447"/>
            <a:ext cx="7886700" cy="1325563"/>
          </a:xfrm>
        </p:spPr>
        <p:txBody>
          <a:bodyPr/>
          <a:lstStyle/>
          <a:p>
            <a:r>
              <a:rPr lang="en-US" dirty="0">
                <a:solidFill>
                  <a:schemeClr val="accent1"/>
                </a:solidFill>
              </a:rPr>
              <a:t>Backdoor is Undetectable</a:t>
            </a:r>
            <a:endParaRPr lang="en-US" sz="2400" dirty="0">
              <a:solidFill>
                <a:schemeClr val="accent1"/>
              </a:solidFill>
            </a:endParaRPr>
          </a:p>
        </p:txBody>
      </p:sp>
      <p:sp>
        <p:nvSpPr>
          <p:cNvPr id="8" name="TextBox 7">
            <a:extLst>
              <a:ext uri="{FF2B5EF4-FFF2-40B4-BE49-F238E27FC236}">
                <a16:creationId xmlns:a16="http://schemas.microsoft.com/office/drawing/2014/main" id="{71FAE648-975D-57EC-C794-A574E0387C4B}"/>
              </a:ext>
            </a:extLst>
          </p:cNvPr>
          <p:cNvSpPr txBox="1"/>
          <p:nvPr/>
        </p:nvSpPr>
        <p:spPr>
          <a:xfrm>
            <a:off x="368071" y="1571543"/>
            <a:ext cx="3140463" cy="2677656"/>
          </a:xfrm>
          <a:prstGeom prst="rect">
            <a:avLst/>
          </a:prstGeom>
          <a:noFill/>
          <a:ln>
            <a:solidFill>
              <a:srgbClr val="333399"/>
            </a:solidFill>
          </a:ln>
        </p:spPr>
        <p:txBody>
          <a:bodyPr wrap="square" rtlCol="0">
            <a:spAutoFit/>
          </a:bodyPr>
          <a:lstStyle/>
          <a:p>
            <a:pPr algn="l"/>
            <a:r>
              <a:rPr lang="en-US" dirty="0" err="1">
                <a:solidFill>
                  <a:schemeClr val="accent1"/>
                </a:solidFill>
                <a:latin typeface="Avenir Book" panose="02000503020000020003" pitchFamily="2" charset="0"/>
                <a:cs typeface="Arial" panose="020B0604020202020204" pitchFamily="34" charset="0"/>
              </a:rPr>
              <a:t>Train</a:t>
            </a:r>
            <a:r>
              <a:rPr lang="en-US" baseline="-25000" dirty="0" err="1">
                <a:solidFill>
                  <a:schemeClr val="accent1"/>
                </a:solidFill>
                <a:latin typeface="Avenir Book" panose="02000503020000020003" pitchFamily="2" charset="0"/>
                <a:cs typeface="Arial" panose="020B0604020202020204" pitchFamily="34" charset="0"/>
              </a:rPr>
              <a:t>D</a:t>
            </a:r>
            <a:r>
              <a:rPr lang="en-US" dirty="0">
                <a:latin typeface="Avenir Book" panose="02000503020000020003" pitchFamily="2" charset="0"/>
                <a:cs typeface="Arial" panose="020B0604020202020204" pitchFamily="34" charset="0"/>
              </a:rPr>
              <a:t>  is a training </a:t>
            </a:r>
          </a:p>
          <a:p>
            <a:pPr algn="l"/>
            <a:r>
              <a:rPr lang="en-US" dirty="0">
                <a:latin typeface="Avenir Book" panose="02000503020000020003" pitchFamily="2" charset="0"/>
                <a:cs typeface="Arial" panose="020B0604020202020204" pitchFamily="34" charset="0"/>
              </a:rPr>
              <a:t>which returns classifier </a:t>
            </a:r>
          </a:p>
          <a:p>
            <a:pPr algn="l"/>
            <a:r>
              <a:rPr lang="en-US" dirty="0">
                <a:latin typeface="Avenir Book" panose="02000503020000020003" pitchFamily="2" charset="0"/>
                <a:cs typeface="Arial" panose="020B0604020202020204" pitchFamily="34" charset="0"/>
              </a:rPr>
              <a:t>h : X → {−1, 1}. </a:t>
            </a:r>
          </a:p>
          <a:p>
            <a:pPr algn="l"/>
            <a:endParaRPr lang="en-US" dirty="0">
              <a:latin typeface="Avenir Book" panose="02000503020000020003" pitchFamily="2" charset="0"/>
              <a:cs typeface="Arial" panose="020B0604020202020204" pitchFamily="34" charset="0"/>
            </a:endParaRPr>
          </a:p>
          <a:p>
            <a:pPr algn="l"/>
            <a:endParaRPr lang="en-IL" dirty="0"/>
          </a:p>
          <a:p>
            <a:endParaRPr lang="en-IL"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04DBE7E-DA78-A09F-2FCE-DF68ADF3D064}"/>
                  </a:ext>
                </a:extLst>
              </p:cNvPr>
              <p:cNvSpPr txBox="1"/>
              <p:nvPr/>
            </p:nvSpPr>
            <p:spPr>
              <a:xfrm>
                <a:off x="4002139" y="1539076"/>
                <a:ext cx="5181914" cy="2677656"/>
              </a:xfrm>
              <a:prstGeom prst="rect">
                <a:avLst/>
              </a:prstGeom>
              <a:noFill/>
              <a:ln>
                <a:solidFill>
                  <a:srgbClr val="333399"/>
                </a:solidFill>
              </a:ln>
            </p:spPr>
            <p:txBody>
              <a:bodyPr wrap="square" rtlCol="0">
                <a:spAutoFit/>
              </a:bodyPr>
              <a:lstStyle/>
              <a:p>
                <a:pPr algn="l"/>
                <a:endParaRPr lang="en-US" dirty="0">
                  <a:latin typeface="Avenir Book" panose="02000503020000020003" pitchFamily="2" charset="0"/>
                  <a:cs typeface="Arial" panose="020B0604020202020204" pitchFamily="34" charset="0"/>
                </a:endParaRPr>
              </a:p>
              <a:p>
                <a:pPr algn="l"/>
                <a:r>
                  <a:rPr lang="en-US" dirty="0">
                    <a:solidFill>
                      <a:schemeClr val="accent1"/>
                    </a:solidFill>
                    <a:latin typeface="Avenir Book" panose="02000503020000020003" pitchFamily="2" charset="0"/>
                    <a:cs typeface="Arial" panose="020B0604020202020204" pitchFamily="34" charset="0"/>
                  </a:rPr>
                  <a:t>Backdoored-</a:t>
                </a:r>
                <a:r>
                  <a:rPr lang="en-US" dirty="0" err="1">
                    <a:solidFill>
                      <a:schemeClr val="accent1"/>
                    </a:solidFill>
                    <a:latin typeface="Avenir Book" panose="02000503020000020003" pitchFamily="2" charset="0"/>
                    <a:cs typeface="Arial" panose="020B0604020202020204" pitchFamily="34" charset="0"/>
                  </a:rPr>
                  <a:t>train</a:t>
                </a:r>
                <a:r>
                  <a:rPr lang="en-US" baseline="-25000" dirty="0" err="1">
                    <a:solidFill>
                      <a:schemeClr val="accent1"/>
                    </a:solidFill>
                    <a:latin typeface="Avenir Book" panose="02000503020000020003" pitchFamily="2" charset="0"/>
                    <a:cs typeface="Arial" panose="020B0604020202020204" pitchFamily="34" charset="0"/>
                  </a:rPr>
                  <a:t>D</a:t>
                </a:r>
                <a:r>
                  <a:rPr lang="en-US" dirty="0">
                    <a:solidFill>
                      <a:schemeClr val="accent1"/>
                    </a:solidFill>
                    <a:latin typeface="Avenir Book" panose="02000503020000020003" pitchFamily="2" charset="0"/>
                    <a:cs typeface="Arial" panose="020B0604020202020204" pitchFamily="34" charset="0"/>
                  </a:rPr>
                  <a:t> </a:t>
                </a:r>
                <a:r>
                  <a:rPr lang="en-US" dirty="0">
                    <a:latin typeface="Avenir Book" panose="02000503020000020003" pitchFamily="2" charset="0"/>
                    <a:cs typeface="Arial" panose="020B0604020202020204" pitchFamily="34" charset="0"/>
                  </a:rPr>
                  <a:t>is pair of algorithms </a:t>
                </a:r>
              </a:p>
              <a:p>
                <a:pPr marL="342900" indent="-342900" algn="l">
                  <a:buFont typeface="Arial" panose="020B0604020202020204" pitchFamily="34" charset="0"/>
                  <a:buChar char="•"/>
                </a:pPr>
                <a:r>
                  <a:rPr lang="en-US" dirty="0" err="1">
                    <a:solidFill>
                      <a:schemeClr val="accent1"/>
                    </a:solidFill>
                    <a:latin typeface="Avenir Book" panose="02000503020000020003" pitchFamily="2" charset="0"/>
                    <a:cs typeface="Arial" panose="020B0604020202020204" pitchFamily="34" charset="0"/>
                  </a:rPr>
                  <a:t>Backdoor</a:t>
                </a:r>
                <a:r>
                  <a:rPr lang="en-US" baseline="-25000" dirty="0" err="1">
                    <a:solidFill>
                      <a:schemeClr val="accent1"/>
                    </a:solidFill>
                    <a:latin typeface="Avenir Book" panose="02000503020000020003" pitchFamily="2" charset="0"/>
                    <a:cs typeface="Arial" panose="020B0604020202020204" pitchFamily="34" charset="0"/>
                  </a:rPr>
                  <a:t>D</a:t>
                </a:r>
                <a:r>
                  <a:rPr lang="en-US" dirty="0">
                    <a:solidFill>
                      <a:srgbClr val="333399"/>
                    </a:solidFill>
                    <a:latin typeface="Avenir Book" panose="02000503020000020003" pitchFamily="2" charset="0"/>
                    <a:cs typeface="Arial" panose="020B0604020202020204" pitchFamily="34" charset="0"/>
                  </a:rPr>
                  <a:t> </a:t>
                </a:r>
                <a:r>
                  <a:rPr lang="en-US" dirty="0">
                    <a:latin typeface="Avenir Book" panose="02000503020000020003" pitchFamily="2" charset="0"/>
                    <a:cs typeface="Arial" panose="020B0604020202020204" pitchFamily="34" charset="0"/>
                  </a:rPr>
                  <a:t>:returns </a:t>
                </a:r>
                <a:r>
                  <a:rPr lang="en-US" dirty="0">
                    <a:solidFill>
                      <a:srgbClr val="D40702"/>
                    </a:solidFill>
                    <a:latin typeface="Avenir Book" panose="02000503020000020003" pitchFamily="2" charset="0"/>
                    <a:cs typeface="Arial" panose="020B0604020202020204" pitchFamily="34" charset="0"/>
                  </a:rPr>
                  <a:t> </a:t>
                </a:r>
              </a:p>
              <a:p>
                <a:pPr algn="l"/>
                <a:r>
                  <a:rPr lang="en-US" dirty="0">
                    <a:solidFill>
                      <a:srgbClr val="D40702"/>
                    </a:solidFill>
                    <a:latin typeface="Avenir Book" panose="02000503020000020003" pitchFamily="2" charset="0"/>
                    <a:cs typeface="Arial" panose="020B0604020202020204" pitchFamily="34" charset="0"/>
                  </a:rPr>
                  <a:t>  h’ </a:t>
                </a:r>
                <a:r>
                  <a:rPr lang="en-US" dirty="0">
                    <a:latin typeface="Avenir Book" panose="02000503020000020003" pitchFamily="2" charset="0"/>
                    <a:cs typeface="Arial" panose="020B0604020202020204" pitchFamily="34" charset="0"/>
                  </a:rPr>
                  <a:t>:X → {−1, 1}  &amp; backdoor key bk. </a:t>
                </a:r>
              </a:p>
              <a:p>
                <a:pPr marL="342900" indent="-342900" algn="l">
                  <a:buFont typeface="Arial" panose="020B0604020202020204" pitchFamily="34" charset="0"/>
                  <a:buChar char="•"/>
                </a:pPr>
                <a:r>
                  <a:rPr lang="en-US" dirty="0">
                    <a:solidFill>
                      <a:schemeClr val="accent1"/>
                    </a:solidFill>
                    <a:latin typeface="Avenir Book" panose="02000503020000020003" pitchFamily="2" charset="0"/>
                    <a:cs typeface="Arial" panose="020B0604020202020204" pitchFamily="34" charset="0"/>
                  </a:rPr>
                  <a:t>Activate(·; bk): </a:t>
                </a:r>
                <a:r>
                  <a:rPr lang="en-US" dirty="0">
                    <a:latin typeface="Avenir Book" panose="02000503020000020003" pitchFamily="2" charset="0"/>
                    <a:cs typeface="Arial" panose="020B0604020202020204" pitchFamily="34" charset="0"/>
                  </a:rPr>
                  <a:t>on x and bk</a:t>
                </a:r>
              </a:p>
              <a:p>
                <a:pPr algn="l"/>
                <a:r>
                  <a:rPr lang="en-US" dirty="0">
                    <a:latin typeface="Avenir Book" panose="02000503020000020003" pitchFamily="2" charset="0"/>
                    <a:cs typeface="Arial" panose="020B0604020202020204" pitchFamily="34" charset="0"/>
                  </a:rPr>
                  <a:t>Outputs x</a:t>
                </a:r>
                <a:r>
                  <a:rPr lang="en-US" baseline="30000" dirty="0">
                    <a:latin typeface="Avenir Book" panose="02000503020000020003" pitchFamily="2" charset="0"/>
                    <a:cs typeface="Arial" panose="020B0604020202020204" pitchFamily="34" charset="0"/>
                  </a:rPr>
                  <a:t>’</a:t>
                </a:r>
                <a:r>
                  <a:rPr lang="en-US" baseline="-25000" dirty="0">
                    <a:latin typeface="Avenir Book" panose="02000503020000020003" pitchFamily="2" charset="0"/>
                    <a:cs typeface="Arial" panose="020B0604020202020204" pitchFamily="34" charset="0"/>
                  </a:rPr>
                  <a:t> </a:t>
                </a:r>
                <a14:m>
                  <m:oMath xmlns:m="http://schemas.openxmlformats.org/officeDocument/2006/math">
                    <m:r>
                      <a:rPr lang="en-US" i="1" dirty="0" smtClean="0">
                        <a:latin typeface="Cambria Math" panose="02040503050406030204" pitchFamily="18" charset="0"/>
                        <a:ea typeface="Cambria Math" panose="02040503050406030204" pitchFamily="18" charset="0"/>
                        <a:cs typeface="Arial" panose="020B0604020202020204" pitchFamily="34" charset="0"/>
                      </a:rPr>
                      <m:t>≈</m:t>
                    </m:r>
                  </m:oMath>
                </a14:m>
                <a:r>
                  <a:rPr lang="en-US" dirty="0">
                    <a:latin typeface="Avenir Book" panose="02000503020000020003" pitchFamily="2" charset="0"/>
                    <a:cs typeface="Arial" panose="020B0604020202020204" pitchFamily="34" charset="0"/>
                  </a:rPr>
                  <a:t>x </a:t>
                </a:r>
                <a:r>
                  <a:rPr lang="en-US" dirty="0" err="1">
                    <a:latin typeface="Avenir Book" panose="02000503020000020003" pitchFamily="2" charset="0"/>
                    <a:cs typeface="Arial" panose="020B0604020202020204" pitchFamily="34" charset="0"/>
                  </a:rPr>
                  <a:t>s.t.</a:t>
                </a:r>
                <a:r>
                  <a:rPr lang="en-US" dirty="0">
                    <a:latin typeface="Avenir Book" panose="02000503020000020003" pitchFamily="2" charset="0"/>
                    <a:cs typeface="Arial" panose="020B0604020202020204" pitchFamily="34" charset="0"/>
                  </a:rPr>
                  <a:t> </a:t>
                </a:r>
                <a:r>
                  <a:rPr lang="en-US" dirty="0">
                    <a:solidFill>
                      <a:srgbClr val="D40702"/>
                    </a:solidFill>
                    <a:latin typeface="Avenir Book" panose="02000503020000020003" pitchFamily="2" charset="0"/>
                    <a:cs typeface="Arial" panose="020B0604020202020204" pitchFamily="34" charset="0"/>
                  </a:rPr>
                  <a:t>h’</a:t>
                </a:r>
                <a:r>
                  <a:rPr lang="en-US" dirty="0">
                    <a:latin typeface="Avenir Book" panose="02000503020000020003" pitchFamily="2" charset="0"/>
                    <a:cs typeface="Arial" panose="020B0604020202020204" pitchFamily="34" charset="0"/>
                  </a:rPr>
                  <a:t>(x</a:t>
                </a:r>
                <a:r>
                  <a:rPr lang="en-US" b="1" baseline="30000" dirty="0">
                    <a:latin typeface="Avenir Book" panose="02000503020000020003" pitchFamily="2" charset="0"/>
                    <a:cs typeface="Arial" panose="020B0604020202020204" pitchFamily="34" charset="0"/>
                  </a:rPr>
                  <a:t>’</a:t>
                </a:r>
                <a:r>
                  <a:rPr lang="en-US" baseline="30000" dirty="0">
                    <a:latin typeface="Avenir Book" panose="02000503020000020003" pitchFamily="2" charset="0"/>
                    <a:cs typeface="Arial" panose="020B0604020202020204" pitchFamily="34" charset="0"/>
                  </a:rPr>
                  <a:t> </a:t>
                </a:r>
                <a:r>
                  <a:rPr lang="en-US" dirty="0">
                    <a:latin typeface="Avenir Book" panose="02000503020000020003" pitchFamily="2" charset="0"/>
                    <a:cs typeface="Arial" panose="020B0604020202020204" pitchFamily="34" charset="0"/>
                  </a:rPr>
                  <a:t>) = 1</a:t>
                </a:r>
                <a:r>
                  <a:rPr lang="en-US" dirty="0">
                    <a:solidFill>
                      <a:srgbClr val="D40702"/>
                    </a:solidFill>
                    <a:latin typeface="Avenir Book" panose="02000503020000020003" pitchFamily="2" charset="0"/>
                    <a:cs typeface="Arial" panose="020B0604020202020204" pitchFamily="34" charset="0"/>
                  </a:rPr>
                  <a:t>−h’</a:t>
                </a:r>
                <a:r>
                  <a:rPr lang="en-US" dirty="0">
                    <a:latin typeface="Avenir Book" panose="02000503020000020003" pitchFamily="2" charset="0"/>
                    <a:cs typeface="Arial" panose="020B0604020202020204" pitchFamily="34" charset="0"/>
                  </a:rPr>
                  <a:t>(x). </a:t>
                </a:r>
              </a:p>
            </p:txBody>
          </p:sp>
        </mc:Choice>
        <mc:Fallback xmlns="">
          <p:sp>
            <p:nvSpPr>
              <p:cNvPr id="16" name="TextBox 15">
                <a:extLst>
                  <a:ext uri="{FF2B5EF4-FFF2-40B4-BE49-F238E27FC236}">
                    <a16:creationId xmlns:a16="http://schemas.microsoft.com/office/drawing/2014/main" id="{904DBE7E-DA78-A09F-2FCE-DF68ADF3D064}"/>
                  </a:ext>
                </a:extLst>
              </p:cNvPr>
              <p:cNvSpPr txBox="1">
                <a:spLocks noRot="1" noChangeAspect="1" noMove="1" noResize="1" noEditPoints="1" noAdjustHandles="1" noChangeArrowheads="1" noChangeShapeType="1" noTextEdit="1"/>
              </p:cNvSpPr>
              <p:nvPr/>
            </p:nvSpPr>
            <p:spPr>
              <a:xfrm>
                <a:off x="4002139" y="1539076"/>
                <a:ext cx="5181914" cy="2677656"/>
              </a:xfrm>
              <a:prstGeom prst="rect">
                <a:avLst/>
              </a:prstGeom>
              <a:blipFill>
                <a:blip r:embed="rId3"/>
                <a:stretch>
                  <a:fillRect l="-1707" r="-1951" b="-4225"/>
                </a:stretch>
              </a:blipFill>
              <a:ln>
                <a:solidFill>
                  <a:srgbClr val="333399"/>
                </a:solidFill>
              </a:ln>
            </p:spPr>
            <p:txBody>
              <a:bodyPr/>
              <a:lstStyle/>
              <a:p>
                <a:r>
                  <a:rPr lang="en-IL">
                    <a:noFill/>
                  </a:rPr>
                  <a:t> </a:t>
                </a:r>
              </a:p>
            </p:txBody>
          </p:sp>
        </mc:Fallback>
      </mc:AlternateContent>
      <p:sp>
        <p:nvSpPr>
          <p:cNvPr id="18" name="TextBox 17">
            <a:extLst>
              <a:ext uri="{FF2B5EF4-FFF2-40B4-BE49-F238E27FC236}">
                <a16:creationId xmlns:a16="http://schemas.microsoft.com/office/drawing/2014/main" id="{F38EFA1D-3FCC-6BB8-B9B1-7E4F89491321}"/>
              </a:ext>
            </a:extLst>
          </p:cNvPr>
          <p:cNvSpPr txBox="1"/>
          <p:nvPr/>
        </p:nvSpPr>
        <p:spPr>
          <a:xfrm>
            <a:off x="523906" y="4249199"/>
            <a:ext cx="8620094" cy="2677656"/>
          </a:xfrm>
          <a:prstGeom prst="rect">
            <a:avLst/>
          </a:prstGeom>
          <a:noFill/>
        </p:spPr>
        <p:txBody>
          <a:bodyPr wrap="square" rtlCol="0">
            <a:spAutoFit/>
          </a:bodyPr>
          <a:lstStyle/>
          <a:p>
            <a:pPr algn="l"/>
            <a:endParaRPr lang="en-US" dirty="0">
              <a:latin typeface="Avenir Book" panose="02000503020000020003" pitchFamily="2" charset="0"/>
              <a:cs typeface="Arial" panose="020B0604020202020204" pitchFamily="34" charset="0"/>
            </a:endParaRPr>
          </a:p>
          <a:p>
            <a:pPr algn="l"/>
            <a:r>
              <a:rPr lang="en-US" dirty="0">
                <a:latin typeface="Avenir Book" panose="02000503020000020003" pitchFamily="2" charset="0"/>
                <a:cs typeface="Arial" panose="020B0604020202020204" pitchFamily="34" charset="0"/>
              </a:rPr>
              <a:t>Undetectable if:</a:t>
            </a:r>
          </a:p>
          <a:p>
            <a:pPr algn="l"/>
            <a:r>
              <a:rPr lang="en-US" dirty="0">
                <a:solidFill>
                  <a:srgbClr val="D40702"/>
                </a:solidFill>
                <a:latin typeface="Avenir Book" panose="02000503020000020003" pitchFamily="2" charset="0"/>
                <a:cs typeface="Arial" panose="020B0604020202020204" pitchFamily="34" charset="0"/>
              </a:rPr>
              <a:t>     h’ </a:t>
            </a:r>
            <a:r>
              <a:rPr lang="en-US" dirty="0">
                <a:latin typeface="Avenir Book" panose="02000503020000020003" pitchFamily="2" charset="0"/>
                <a:cs typeface="Arial" panose="020B0604020202020204" pitchFamily="34" charset="0"/>
              </a:rPr>
              <a:t>← </a:t>
            </a:r>
            <a:r>
              <a:rPr lang="en-US" dirty="0" err="1">
                <a:latin typeface="Avenir Book" panose="02000503020000020003" pitchFamily="2" charset="0"/>
                <a:cs typeface="Arial" panose="020B0604020202020204" pitchFamily="34" charset="0"/>
              </a:rPr>
              <a:t>Backdoor</a:t>
            </a:r>
            <a:r>
              <a:rPr lang="en-US" baseline="-25000" dirty="0" err="1">
                <a:latin typeface="Avenir Book" panose="02000503020000020003" pitchFamily="2" charset="0"/>
                <a:cs typeface="Arial" panose="020B0604020202020204" pitchFamily="34" charset="0"/>
              </a:rPr>
              <a:t>D</a:t>
            </a:r>
            <a:r>
              <a:rPr lang="en-US" dirty="0">
                <a:latin typeface="Avenir Book" panose="02000503020000020003" pitchFamily="2" charset="0"/>
                <a:cs typeface="Arial" panose="020B0604020202020204" pitchFamily="34" charset="0"/>
              </a:rPr>
              <a:t> is </a:t>
            </a:r>
            <a:r>
              <a:rPr lang="en-US" dirty="0">
                <a:solidFill>
                  <a:schemeClr val="accent1"/>
                </a:solidFill>
                <a:latin typeface="Avenir Book" panose="02000503020000020003" pitchFamily="2" charset="0"/>
                <a:cs typeface="Arial" panose="020B0604020202020204" pitchFamily="34" charset="0"/>
              </a:rPr>
              <a:t>computationally</a:t>
            </a:r>
            <a:r>
              <a:rPr lang="en-US" u="sng" dirty="0">
                <a:solidFill>
                  <a:schemeClr val="accent1"/>
                </a:solidFill>
                <a:latin typeface="Avenir Book" panose="02000503020000020003" pitchFamily="2" charset="0"/>
                <a:cs typeface="Arial" panose="020B0604020202020204" pitchFamily="34" charset="0"/>
              </a:rPr>
              <a:t>-indistinguishable</a:t>
            </a:r>
            <a:r>
              <a:rPr lang="en-US" u="sng" dirty="0">
                <a:latin typeface="Avenir Book" panose="02000503020000020003" pitchFamily="2" charset="0"/>
                <a:cs typeface="Arial" panose="020B0604020202020204" pitchFamily="34" charset="0"/>
              </a:rPr>
              <a:t> </a:t>
            </a:r>
          </a:p>
          <a:p>
            <a:pPr algn="l"/>
            <a:r>
              <a:rPr lang="en-US" dirty="0">
                <a:latin typeface="Avenir Book" panose="02000503020000020003" pitchFamily="2" charset="0"/>
                <a:cs typeface="Arial" panose="020B0604020202020204" pitchFamily="34" charset="0"/>
              </a:rPr>
              <a:t> 		from </a:t>
            </a:r>
          </a:p>
          <a:p>
            <a:pPr algn="l"/>
            <a:r>
              <a:rPr lang="en-US" dirty="0">
                <a:latin typeface="Avenir Book" panose="02000503020000020003" pitchFamily="2" charset="0"/>
                <a:cs typeface="Arial" panose="020B0604020202020204" pitchFamily="34" charset="0"/>
              </a:rPr>
              <a:t>     h ← </a:t>
            </a:r>
            <a:r>
              <a:rPr lang="en-US" dirty="0" err="1">
                <a:latin typeface="Avenir Book" panose="02000503020000020003" pitchFamily="2" charset="0"/>
                <a:cs typeface="Arial" panose="020B0604020202020204" pitchFamily="34" charset="0"/>
              </a:rPr>
              <a:t>Train</a:t>
            </a:r>
            <a:r>
              <a:rPr lang="en-US" baseline="-25000" dirty="0" err="1">
                <a:latin typeface="Avenir Book" panose="02000503020000020003" pitchFamily="2" charset="0"/>
                <a:cs typeface="Arial" panose="020B0604020202020204" pitchFamily="34" charset="0"/>
              </a:rPr>
              <a:t>D</a:t>
            </a:r>
            <a:endParaRPr lang="en-US" baseline="-25000" dirty="0">
              <a:latin typeface="Avenir Book" panose="02000503020000020003" pitchFamily="2" charset="0"/>
              <a:cs typeface="Arial" panose="020B0604020202020204" pitchFamily="34" charset="0"/>
            </a:endParaRPr>
          </a:p>
          <a:p>
            <a:pPr algn="l"/>
            <a:endParaRPr lang="en-IL" dirty="0"/>
          </a:p>
          <a:p>
            <a:endParaRPr lang="en-IL" dirty="0"/>
          </a:p>
        </p:txBody>
      </p:sp>
    </p:spTree>
    <p:extLst>
      <p:ext uri="{BB962C8B-B14F-4D97-AF65-F5344CB8AC3E}">
        <p14:creationId xmlns:p14="http://schemas.microsoft.com/office/powerpoint/2010/main" val="2142125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53814-6379-DCA4-D947-700EB5F277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678" y="1003744"/>
            <a:ext cx="8955248" cy="5231803"/>
          </a:xfrm>
          <a:prstGeom prst="rect">
            <a:avLst/>
          </a:prstGeom>
        </p:spPr>
      </p:pic>
      <p:sp>
        <p:nvSpPr>
          <p:cNvPr id="2" name="Title 1">
            <a:extLst>
              <a:ext uri="{FF2B5EF4-FFF2-40B4-BE49-F238E27FC236}">
                <a16:creationId xmlns:a16="http://schemas.microsoft.com/office/drawing/2014/main" id="{AC943E40-1140-7BC7-B7F1-4F10D8379C89}"/>
              </a:ext>
            </a:extLst>
          </p:cNvPr>
          <p:cNvSpPr>
            <a:spLocks noGrp="1"/>
          </p:cNvSpPr>
          <p:nvPr>
            <p:ph type="title"/>
          </p:nvPr>
        </p:nvSpPr>
        <p:spPr>
          <a:xfrm>
            <a:off x="223251" y="250569"/>
            <a:ext cx="8793521" cy="565334"/>
          </a:xfrm>
        </p:spPr>
        <p:txBody>
          <a:bodyPr>
            <a:noAutofit/>
          </a:bodyPr>
          <a:lstStyle/>
          <a:p>
            <a:r>
              <a:rPr lang="en-IL" sz="3200" b="1" dirty="0">
                <a:solidFill>
                  <a:schemeClr val="accent1"/>
                </a:solidFill>
                <a:latin typeface="Calibri" panose="020F0502020204030204" pitchFamily="34" charset="0"/>
                <a:cs typeface="Calibri" panose="020F0502020204030204" pitchFamily="34" charset="0"/>
              </a:rPr>
              <a:t>Recipe</a:t>
            </a:r>
            <a:r>
              <a:rPr lang="en-IL" sz="3200" dirty="0">
                <a:solidFill>
                  <a:schemeClr val="accent1"/>
                </a:solidFill>
                <a:latin typeface="Calibri" panose="020F0502020204030204" pitchFamily="34" charset="0"/>
                <a:cs typeface="Calibri" panose="020F0502020204030204" pitchFamily="34" charset="0"/>
              </a:rPr>
              <a:t> for identify when </a:t>
            </a:r>
            <a:r>
              <a:rPr lang="en-IL" sz="3200" b="1" dirty="0">
                <a:solidFill>
                  <a:schemeClr val="accent1"/>
                </a:solidFill>
                <a:latin typeface="Calibri" panose="020F0502020204030204" pitchFamily="34" charset="0"/>
                <a:cs typeface="Calibri" panose="020F0502020204030204" pitchFamily="34" charset="0"/>
              </a:rPr>
              <a:t>DISTRUST  is warranted</a:t>
            </a:r>
            <a:endParaRPr lang="en-IL" sz="3200" dirty="0">
              <a:solidFill>
                <a:schemeClr val="accent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03D1436-06EA-F2F6-1351-2ADC9680ADFC}"/>
              </a:ext>
            </a:extLst>
          </p:cNvPr>
          <p:cNvSpPr>
            <a:spLocks noGrp="1"/>
          </p:cNvSpPr>
          <p:nvPr>
            <p:ph idx="1"/>
          </p:nvPr>
        </p:nvSpPr>
        <p:spPr>
          <a:xfrm>
            <a:off x="4767673" y="3634327"/>
            <a:ext cx="7886700" cy="4351338"/>
          </a:xfrm>
        </p:spPr>
        <p:txBody>
          <a:bodyPr>
            <a:normAutofit/>
          </a:bodyPr>
          <a:lstStyle/>
          <a:p>
            <a:pPr>
              <a:buFont typeface="Wingdings" pitchFamily="2" charset="2"/>
              <a:buChar char="ü"/>
            </a:pPr>
            <a:r>
              <a:rPr lang="en-IL" sz="2600" i="1" dirty="0">
                <a:solidFill>
                  <a:srgbClr val="333399"/>
                </a:solidFill>
              </a:rPr>
              <a:t>Computational Hardness </a:t>
            </a:r>
          </a:p>
          <a:p>
            <a:pPr>
              <a:buFont typeface="Courier New" panose="02070309020205020404" pitchFamily="49" charset="0"/>
              <a:buChar char="o"/>
            </a:pPr>
            <a:r>
              <a:rPr lang="en-IL" sz="2600" i="1" dirty="0">
                <a:solidFill>
                  <a:srgbClr val="333399"/>
                </a:solidFill>
              </a:rPr>
              <a:t>Not Everyone Collodes</a:t>
            </a:r>
          </a:p>
          <a:p>
            <a:pPr>
              <a:buFont typeface="Courier New" panose="02070309020205020404" pitchFamily="49" charset="0"/>
              <a:buChar char="o"/>
            </a:pPr>
            <a:r>
              <a:rPr lang="en-IL" sz="2600" i="1" dirty="0">
                <a:solidFill>
                  <a:srgbClr val="333399"/>
                </a:solidFill>
              </a:rPr>
              <a:t>Physical Assumption</a:t>
            </a:r>
          </a:p>
          <a:p>
            <a:pPr>
              <a:buFont typeface="Courier New" panose="02070309020205020404" pitchFamily="49" charset="0"/>
              <a:buChar char="o"/>
            </a:pPr>
            <a:r>
              <a:rPr lang="en-IL" sz="2600" i="1" dirty="0">
                <a:solidFill>
                  <a:srgbClr val="333399"/>
                </a:solidFill>
              </a:rPr>
              <a:t>Trusted Hardware</a:t>
            </a:r>
          </a:p>
        </p:txBody>
      </p:sp>
      <p:sp>
        <p:nvSpPr>
          <p:cNvPr id="12" name="Text Box 10">
            <a:extLst>
              <a:ext uri="{FF2B5EF4-FFF2-40B4-BE49-F238E27FC236}">
                <a16:creationId xmlns:a16="http://schemas.microsoft.com/office/drawing/2014/main" id="{B1CDBFE0-C237-EF47-B45F-553FBC4CA00D}"/>
              </a:ext>
            </a:extLst>
          </p:cNvPr>
          <p:cNvSpPr txBox="1">
            <a:spLocks noChangeArrowheads="1"/>
          </p:cNvSpPr>
          <p:nvPr/>
        </p:nvSpPr>
        <p:spPr bwMode="auto">
          <a:xfrm>
            <a:off x="615568" y="1644689"/>
            <a:ext cx="3630915"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600" b="0" i="1" dirty="0">
                <a:latin typeface="+mn-lt"/>
              </a:rPr>
              <a:t>Specify Task </a:t>
            </a:r>
            <a:r>
              <a:rPr lang="en-US" sz="2600" i="1" dirty="0">
                <a:latin typeface="+mn-lt"/>
              </a:rPr>
              <a:t> </a:t>
            </a:r>
            <a:r>
              <a:rPr lang="en-US" sz="2600" b="0" i="1" dirty="0">
                <a:latin typeface="+mn-lt"/>
              </a:rPr>
              <a:t> </a:t>
            </a:r>
          </a:p>
        </p:txBody>
      </p:sp>
      <p:sp>
        <p:nvSpPr>
          <p:cNvPr id="13" name="Text Box 11">
            <a:extLst>
              <a:ext uri="{FF2B5EF4-FFF2-40B4-BE49-F238E27FC236}">
                <a16:creationId xmlns:a16="http://schemas.microsoft.com/office/drawing/2014/main" id="{16BF86AD-777F-E3C6-C037-0D5AC5BE7EFA}"/>
              </a:ext>
            </a:extLst>
          </p:cNvPr>
          <p:cNvSpPr txBox="1">
            <a:spLocks noChangeArrowheads="1"/>
          </p:cNvSpPr>
          <p:nvPr/>
        </p:nvSpPr>
        <p:spPr bwMode="auto">
          <a:xfrm>
            <a:off x="615567" y="3530029"/>
            <a:ext cx="4209189"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600" b="0" i="1" dirty="0">
                <a:latin typeface="+mn-lt"/>
              </a:rPr>
              <a:t>Define Security</a:t>
            </a:r>
          </a:p>
        </p:txBody>
      </p:sp>
      <p:sp>
        <p:nvSpPr>
          <p:cNvPr id="14" name="Text Box 12">
            <a:extLst>
              <a:ext uri="{FF2B5EF4-FFF2-40B4-BE49-F238E27FC236}">
                <a16:creationId xmlns:a16="http://schemas.microsoft.com/office/drawing/2014/main" id="{17D4F28C-B704-8B8C-8E6E-9100C279AF62}"/>
              </a:ext>
            </a:extLst>
          </p:cNvPr>
          <p:cNvSpPr txBox="1">
            <a:spLocks noChangeArrowheads="1"/>
          </p:cNvSpPr>
          <p:nvPr/>
        </p:nvSpPr>
        <p:spPr bwMode="auto">
          <a:xfrm>
            <a:off x="578429" y="4602640"/>
            <a:ext cx="3810000" cy="892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600" i="1" dirty="0">
                <a:highlight>
                  <a:srgbClr val="FFFF00"/>
                </a:highlight>
                <a:latin typeface="+mn-lt"/>
              </a:rPr>
              <a:t>Show impossible to achieve</a:t>
            </a:r>
            <a:endParaRPr lang="en-US" sz="2600" b="0" i="1" dirty="0">
              <a:highlight>
                <a:srgbClr val="FFFF00"/>
              </a:highlight>
              <a:latin typeface="+mn-lt"/>
            </a:endParaRPr>
          </a:p>
        </p:txBody>
      </p:sp>
      <p:sp>
        <p:nvSpPr>
          <p:cNvPr id="15" name="Text Box 13">
            <a:extLst>
              <a:ext uri="{FF2B5EF4-FFF2-40B4-BE49-F238E27FC236}">
                <a16:creationId xmlns:a16="http://schemas.microsoft.com/office/drawing/2014/main" id="{5171F67C-E83B-DA79-C518-6B2B81E5AC0C}"/>
              </a:ext>
            </a:extLst>
          </p:cNvPr>
          <p:cNvSpPr txBox="1">
            <a:spLocks noChangeArrowheads="1"/>
          </p:cNvSpPr>
          <p:nvPr/>
        </p:nvSpPr>
        <p:spPr bwMode="auto">
          <a:xfrm>
            <a:off x="4767673" y="1676603"/>
            <a:ext cx="4160446" cy="19697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600" b="0" i="1" dirty="0">
                <a:latin typeface="+mn-lt"/>
              </a:rPr>
              <a:t>Security Proofs:</a:t>
            </a:r>
            <a:endParaRPr lang="en-US" sz="2600" i="1" dirty="0">
              <a:latin typeface="+mn-lt"/>
            </a:endParaRPr>
          </a:p>
          <a:p>
            <a:pPr marL="457200" indent="-457200">
              <a:spcBef>
                <a:spcPct val="20000"/>
              </a:spcBef>
              <a:buFont typeface="Arial" panose="020B0604020202020204" pitchFamily="34" charset="0"/>
              <a:buChar char="•"/>
              <a:defRPr/>
            </a:pPr>
            <a:r>
              <a:rPr lang="en-US" sz="2600" b="0" i="1" dirty="0">
                <a:latin typeface="+mn-lt"/>
                <a:sym typeface="Symbol" charset="0"/>
              </a:rPr>
              <a:t>Any construction will be </a:t>
            </a:r>
            <a:endParaRPr lang="en-US" sz="2600" i="1" dirty="0">
              <a:highlight>
                <a:srgbClr val="FFFF00"/>
              </a:highlight>
              <a:latin typeface="+mn-lt"/>
              <a:sym typeface="Symbol" charset="0"/>
            </a:endParaRPr>
          </a:p>
          <a:p>
            <a:pPr marL="0" indent="0">
              <a:spcBef>
                <a:spcPct val="20000"/>
              </a:spcBef>
              <a:defRPr/>
            </a:pPr>
            <a:r>
              <a:rPr lang="en-US" sz="2600" b="0" i="1" dirty="0">
                <a:highlight>
                  <a:srgbClr val="FFFF00"/>
                </a:highlight>
                <a:latin typeface="+mn-lt"/>
                <a:sym typeface="Symbol" charset="0"/>
              </a:rPr>
              <a:t>insecure </a:t>
            </a:r>
            <a:r>
              <a:rPr lang="en-US" sz="2600" i="1" dirty="0">
                <a:latin typeface="+mn-lt"/>
              </a:rPr>
              <a:t>if </a:t>
            </a:r>
            <a:r>
              <a:rPr lang="en-US" sz="2600" i="1" dirty="0">
                <a:solidFill>
                  <a:srgbClr val="333399"/>
                </a:solidFill>
                <a:latin typeface="+mn-lt"/>
              </a:rPr>
              <a:t>assumption</a:t>
            </a:r>
            <a:r>
              <a:rPr lang="en-US" sz="2600" i="1" dirty="0">
                <a:latin typeface="+mn-lt"/>
              </a:rPr>
              <a:t> holds</a:t>
            </a:r>
            <a:endParaRPr lang="en-US" sz="2600" b="0" i="1" dirty="0">
              <a:latin typeface="+mn-lt"/>
              <a:sym typeface="Symbol" charset="0"/>
            </a:endParaRPr>
          </a:p>
          <a:p>
            <a:pPr>
              <a:spcBef>
                <a:spcPct val="20000"/>
              </a:spcBef>
              <a:buFontTx/>
              <a:buNone/>
              <a:defRPr/>
            </a:pPr>
            <a:endParaRPr lang="en-US" sz="2800" b="0" i="1" dirty="0">
              <a:latin typeface="+mn-lt"/>
              <a:sym typeface="Symbol" charset="0"/>
            </a:endParaRPr>
          </a:p>
        </p:txBody>
      </p:sp>
      <p:sp>
        <p:nvSpPr>
          <p:cNvPr id="17" name="Text Box 10">
            <a:extLst>
              <a:ext uri="{FF2B5EF4-FFF2-40B4-BE49-F238E27FC236}">
                <a16:creationId xmlns:a16="http://schemas.microsoft.com/office/drawing/2014/main" id="{D368B378-17D7-C6E9-2F42-06344CC751CD}"/>
              </a:ext>
            </a:extLst>
          </p:cNvPr>
          <p:cNvSpPr txBox="1">
            <a:spLocks noChangeArrowheads="1"/>
          </p:cNvSpPr>
          <p:nvPr/>
        </p:nvSpPr>
        <p:spPr bwMode="auto">
          <a:xfrm>
            <a:off x="615567" y="2512125"/>
            <a:ext cx="3630915" cy="492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600" b="0" i="1" dirty="0">
                <a:latin typeface="+mn-lt"/>
              </a:rPr>
              <a:t>Model Adversary</a:t>
            </a:r>
          </a:p>
        </p:txBody>
      </p:sp>
    </p:spTree>
    <p:extLst>
      <p:ext uri="{BB962C8B-B14F-4D97-AF65-F5344CB8AC3E}">
        <p14:creationId xmlns:p14="http://schemas.microsoft.com/office/powerpoint/2010/main" val="33048098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0285C09-8692-221B-7889-810CDFEFD802}"/>
              </a:ext>
            </a:extLst>
          </p:cNvPr>
          <p:cNvSpPr/>
          <p:nvPr/>
        </p:nvSpPr>
        <p:spPr>
          <a:xfrm>
            <a:off x="0" y="1184564"/>
            <a:ext cx="9144000" cy="567343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45088D-87E7-CA43-896F-8FD50224160C}"/>
              </a:ext>
            </a:extLst>
          </p:cNvPr>
          <p:cNvSpPr>
            <a:spLocks noGrp="1"/>
          </p:cNvSpPr>
          <p:nvPr>
            <p:ph type="title"/>
          </p:nvPr>
        </p:nvSpPr>
        <p:spPr>
          <a:xfrm>
            <a:off x="527670" y="279465"/>
            <a:ext cx="8368393" cy="1325563"/>
          </a:xfrm>
        </p:spPr>
        <p:txBody>
          <a:bodyPr>
            <a:noAutofit/>
          </a:bodyPr>
          <a:lstStyle/>
          <a:p>
            <a:r>
              <a:rPr lang="en-US" sz="3600" dirty="0">
                <a:solidFill>
                  <a:schemeClr val="accent1"/>
                </a:solidFill>
                <a:latin typeface="+mn-lt"/>
              </a:rPr>
              <a:t>2018: Distrust in AI Prediction Tools Fairness</a:t>
            </a:r>
            <a:br>
              <a:rPr lang="en-US" sz="3600" dirty="0">
                <a:solidFill>
                  <a:schemeClr val="accent1"/>
                </a:solidFill>
                <a:latin typeface="+mn-lt"/>
              </a:rPr>
            </a:br>
            <a:endParaRPr lang="en-US" sz="3600" dirty="0">
              <a:solidFill>
                <a:schemeClr val="accent1"/>
              </a:solidFill>
              <a:latin typeface="+mn-lt"/>
            </a:endParaRPr>
          </a:p>
        </p:txBody>
      </p:sp>
      <p:sp>
        <p:nvSpPr>
          <p:cNvPr id="3" name="Content Placeholder 2">
            <a:extLst>
              <a:ext uri="{FF2B5EF4-FFF2-40B4-BE49-F238E27FC236}">
                <a16:creationId xmlns:a16="http://schemas.microsoft.com/office/drawing/2014/main" id="{087D5803-826C-814A-80DF-3948C991DD60}"/>
              </a:ext>
            </a:extLst>
          </p:cNvPr>
          <p:cNvSpPr>
            <a:spLocks noGrp="1"/>
          </p:cNvSpPr>
          <p:nvPr>
            <p:ph idx="1"/>
          </p:nvPr>
        </p:nvSpPr>
        <p:spPr>
          <a:xfrm>
            <a:off x="247937" y="3575454"/>
            <a:ext cx="9129820" cy="4351338"/>
          </a:xfrm>
        </p:spPr>
        <p:txBody>
          <a:bodyPr/>
          <a:lstStyle/>
          <a:p>
            <a:pPr marL="0" indent="0">
              <a:buNone/>
            </a:pPr>
            <a:r>
              <a:rPr lang="en-US" sz="2800" dirty="0"/>
              <a:t>I</a:t>
            </a:r>
            <a:r>
              <a:rPr lang="en-US" sz="2400" dirty="0"/>
              <a:t>n 2018 California Legislature passed Senate Bill 10 to </a:t>
            </a:r>
          </a:p>
          <a:p>
            <a:r>
              <a:rPr lang="en-US" sz="2400" dirty="0"/>
              <a:t>end cash bail</a:t>
            </a:r>
          </a:p>
          <a:p>
            <a:r>
              <a:rPr lang="en-US" sz="2400" dirty="0">
                <a:solidFill>
                  <a:srgbClr val="333399"/>
                </a:solidFill>
              </a:rPr>
              <a:t>replace it with a machine learning (ML) risk assessment </a:t>
            </a:r>
            <a:r>
              <a:rPr lang="en-US" sz="2400" dirty="0"/>
              <a:t>tool based on statistical evidence to determine if suspects should be released or detained until trial.</a:t>
            </a:r>
          </a:p>
          <a:p>
            <a:pPr marL="0" indent="0">
              <a:buNone/>
            </a:pPr>
            <a:r>
              <a:rPr lang="en-US" sz="2400" dirty="0">
                <a:solidFill>
                  <a:srgbClr val="333399"/>
                </a:solidFill>
              </a:rPr>
              <a:t>2020: Proposition 25 on ballot: approve or overturn.   DID </a:t>
            </a:r>
            <a:r>
              <a:rPr lang="en-US" sz="3200" dirty="0">
                <a:solidFill>
                  <a:srgbClr val="333399"/>
                </a:solidFill>
              </a:rPr>
              <a:t>NOT </a:t>
            </a:r>
            <a:r>
              <a:rPr lang="en-US" sz="2400" dirty="0">
                <a:solidFill>
                  <a:srgbClr val="333399"/>
                </a:solidFill>
              </a:rPr>
              <a:t>PASS</a:t>
            </a:r>
          </a:p>
          <a:p>
            <a:pPr marL="0" indent="0">
              <a:buNone/>
            </a:pPr>
            <a:endParaRPr lang="en-US" dirty="0"/>
          </a:p>
          <a:p>
            <a:pPr marL="0" indent="0">
              <a:buNone/>
            </a:pPr>
            <a:endParaRPr lang="en-US" dirty="0"/>
          </a:p>
          <a:p>
            <a:pPr marL="0" indent="0">
              <a:buNone/>
            </a:pPr>
            <a:endParaRPr lang="en-US" dirty="0"/>
          </a:p>
        </p:txBody>
      </p:sp>
      <p:pic>
        <p:nvPicPr>
          <p:cNvPr id="5" name="Picture 4" descr="Graphical user interface&#10;&#10;Description automatically generated">
            <a:extLst>
              <a:ext uri="{FF2B5EF4-FFF2-40B4-BE49-F238E27FC236}">
                <a16:creationId xmlns:a16="http://schemas.microsoft.com/office/drawing/2014/main" id="{10E15027-6E9D-4F4A-81E6-878D7CC0B443}"/>
              </a:ext>
            </a:extLst>
          </p:cNvPr>
          <p:cNvPicPr>
            <a:picLocks noChangeAspect="1"/>
          </p:cNvPicPr>
          <p:nvPr/>
        </p:nvPicPr>
        <p:blipFill rotWithShape="1">
          <a:blip r:embed="rId3">
            <a:extLst>
              <a:ext uri="{28A0092B-C50C-407E-A947-70E740481C1C}">
                <a14:useLocalDpi xmlns:a14="http://schemas.microsoft.com/office/drawing/2010/main" val="0"/>
              </a:ext>
            </a:extLst>
          </a:blip>
          <a:srcRect l="23761" t="26882" r="24093" b="23174"/>
          <a:stretch/>
        </p:blipFill>
        <p:spPr>
          <a:xfrm>
            <a:off x="203869" y="1318707"/>
            <a:ext cx="4090307" cy="2110293"/>
          </a:xfrm>
          <a:prstGeom prst="rect">
            <a:avLst/>
          </a:prstGeom>
        </p:spPr>
      </p:pic>
      <p:sp>
        <p:nvSpPr>
          <p:cNvPr id="8" name="TextBox 7">
            <a:extLst>
              <a:ext uri="{FF2B5EF4-FFF2-40B4-BE49-F238E27FC236}">
                <a16:creationId xmlns:a16="http://schemas.microsoft.com/office/drawing/2014/main" id="{D6D017E0-71DE-B128-611B-C8BFD6D7C570}"/>
              </a:ext>
            </a:extLst>
          </p:cNvPr>
          <p:cNvSpPr txBox="1"/>
          <p:nvPr/>
        </p:nvSpPr>
        <p:spPr>
          <a:xfrm>
            <a:off x="9474598" y="2026630"/>
            <a:ext cx="4687746" cy="1569660"/>
          </a:xfrm>
          <a:prstGeom prst="rect">
            <a:avLst/>
          </a:prstGeom>
          <a:noFill/>
          <a:ln>
            <a:solidFill>
              <a:schemeClr val="tx1"/>
            </a:solidFill>
          </a:ln>
        </p:spPr>
        <p:txBody>
          <a:bodyPr wrap="square">
            <a:spAutoFit/>
          </a:bodyPr>
          <a:lstStyle/>
          <a:p>
            <a:pPr marL="0" indent="0" defTabSz="1158170">
              <a:spcBef>
                <a:spcPts val="600"/>
              </a:spcBef>
              <a:buNone/>
              <a:defRPr sz="2850"/>
            </a:pPr>
            <a:r>
              <a:rPr lang="en-US" sz="2400" dirty="0"/>
              <a:t>“risk assessment tools…</a:t>
            </a:r>
            <a:br>
              <a:rPr lang="en-US" sz="2400" dirty="0"/>
            </a:br>
            <a:r>
              <a:rPr lang="en-US" sz="2400" dirty="0"/>
              <a:t>	are </a:t>
            </a:r>
            <a:r>
              <a:rPr lang="en-US" sz="2400" dirty="0">
                <a:solidFill>
                  <a:srgbClr val="0033CC"/>
                </a:solidFill>
              </a:rPr>
              <a:t>racially and socioeconomically biased</a:t>
            </a:r>
            <a:r>
              <a:rPr lang="en-US" sz="2400" dirty="0"/>
              <a:t>”</a:t>
            </a:r>
            <a:br>
              <a:rPr lang="en-US" sz="2400" dirty="0">
                <a:solidFill>
                  <a:srgbClr val="FF0000"/>
                </a:solidFill>
              </a:rPr>
            </a:br>
            <a:r>
              <a:rPr lang="en-US" sz="2400" dirty="0"/>
              <a:t>- ACLU of Southern California</a:t>
            </a:r>
          </a:p>
        </p:txBody>
      </p:sp>
      <p:grpSp>
        <p:nvGrpSpPr>
          <p:cNvPr id="9" name="Group">
            <a:extLst>
              <a:ext uri="{FF2B5EF4-FFF2-40B4-BE49-F238E27FC236}">
                <a16:creationId xmlns:a16="http://schemas.microsoft.com/office/drawing/2014/main" id="{ECD108F1-86E8-19AB-A5C6-92C967FEDE9F}"/>
              </a:ext>
            </a:extLst>
          </p:cNvPr>
          <p:cNvGrpSpPr/>
          <p:nvPr/>
        </p:nvGrpSpPr>
        <p:grpSpPr>
          <a:xfrm>
            <a:off x="4617977" y="1448627"/>
            <a:ext cx="4017749" cy="1862765"/>
            <a:chOff x="0" y="0"/>
            <a:chExt cx="6511680" cy="2796413"/>
          </a:xfrm>
        </p:grpSpPr>
        <p:sp>
          <p:nvSpPr>
            <p:cNvPr id="10" name="Rectangle">
              <a:extLst>
                <a:ext uri="{FF2B5EF4-FFF2-40B4-BE49-F238E27FC236}">
                  <a16:creationId xmlns:a16="http://schemas.microsoft.com/office/drawing/2014/main" id="{A494B0ED-779B-FDE9-78AA-EB5CCDA89FF7}"/>
                </a:ext>
              </a:extLst>
            </p:cNvPr>
            <p:cNvSpPr/>
            <p:nvPr/>
          </p:nvSpPr>
          <p:spPr>
            <a:xfrm>
              <a:off x="0" y="0"/>
              <a:ext cx="6511681" cy="2796414"/>
            </a:xfrm>
            <a:prstGeom prst="rect">
              <a:avLst/>
            </a:prstGeom>
            <a:solidFill>
              <a:srgbClr val="FFFFFF"/>
            </a:solidFill>
            <a:ln w="12700" cap="flat">
              <a:noFill/>
              <a:miter lim="400000"/>
            </a:ln>
            <a:effectLst/>
          </p:spPr>
          <p:txBody>
            <a:bodyPr wrap="square" lIns="35719" tIns="35719" rIns="35719" bIns="35719" numCol="1" anchor="ctr">
              <a:noAutofit/>
            </a:bodyPr>
            <a:lstStyle/>
            <a:p>
              <a:pPr defTabSz="410751">
                <a:defRPr sz="2200">
                  <a:solidFill>
                    <a:srgbClr val="FFFFFF"/>
                  </a:solidFill>
                  <a:latin typeface="Helvetica Neue Medium"/>
                  <a:ea typeface="Helvetica Neue Medium"/>
                  <a:cs typeface="Helvetica Neue Medium"/>
                  <a:sym typeface="Helvetica Neue Medium"/>
                </a:defRPr>
              </a:pPr>
              <a:endParaRPr sz="1547"/>
            </a:p>
          </p:txBody>
        </p:sp>
        <p:pic>
          <p:nvPicPr>
            <p:cNvPr id="11" name="gEcLTZ9FAkRmLSAen-rq3b9fcUS_32S2GQjwjf4rSx7l5uGLd7xg7wv4kSRw_jEWosET0HcFBctkCL4_KiK3qhLcLLD_t7TzzYpL6V2r2KoIBF3ePyZ5btSwvIUniADX3F20zTWj9ow.png" descr="gEcLTZ9FAkRmLSAen-rq3b9fcUS_32S2GQjwjf4rSx7l5uGLd7xg7wv4kSRw_jEWosET0HcFBctkCL4_KiK3qhLcLLD_t7TzzYpL6V2r2KoIBF3ePyZ5btSwvIUniADX3F20zTWj9ow.png">
              <a:extLst>
                <a:ext uri="{FF2B5EF4-FFF2-40B4-BE49-F238E27FC236}">
                  <a16:creationId xmlns:a16="http://schemas.microsoft.com/office/drawing/2014/main" id="{D50B98DF-57FA-77BD-FA41-8D0B71EAC7BC}"/>
                </a:ext>
              </a:extLst>
            </p:cNvPr>
            <p:cNvPicPr>
              <a:picLocks noChangeAspect="1"/>
            </p:cNvPicPr>
            <p:nvPr/>
          </p:nvPicPr>
          <p:blipFill>
            <a:blip r:embed="rId4"/>
            <a:stretch>
              <a:fillRect/>
            </a:stretch>
          </p:blipFill>
          <p:spPr>
            <a:xfrm>
              <a:off x="3441975" y="750506"/>
              <a:ext cx="2794001" cy="1295401"/>
            </a:xfrm>
            <a:prstGeom prst="rect">
              <a:avLst/>
            </a:prstGeom>
            <a:ln w="12700" cap="flat">
              <a:noFill/>
              <a:miter lim="400000"/>
            </a:ln>
            <a:effectLst/>
          </p:spPr>
        </p:pic>
        <p:pic>
          <p:nvPicPr>
            <p:cNvPr id="12" name="w5fHJ0wrD-6sT3rZqqHkBMMMWzDZ3Q0TZb7CzYUDUHhQ6AB34_RTvkuq4tHwpiJuITEpJcUwZg-zECBKPxAgD4T7yBi1v2pYIeHRWY4qVHBZzCc6ghshtwnnKxI7X5crvNbReRFNyY0.png" descr="w5fHJ0wrD-6sT3rZqqHkBMMMWzDZ3Q0TZb7CzYUDUHhQ6AB34_RTvkuq4tHwpiJuITEpJcUwZg-zECBKPxAgD4T7yBi1v2pYIeHRWY4qVHBZzCc6ghshtwnnKxI7X5crvNbReRFNyY0.png">
              <a:extLst>
                <a:ext uri="{FF2B5EF4-FFF2-40B4-BE49-F238E27FC236}">
                  <a16:creationId xmlns:a16="http://schemas.microsoft.com/office/drawing/2014/main" id="{F584AF33-DD63-FB63-E564-EB574F718438}"/>
                </a:ext>
              </a:extLst>
            </p:cNvPr>
            <p:cNvPicPr>
              <a:picLocks noChangeAspect="1"/>
            </p:cNvPicPr>
            <p:nvPr/>
          </p:nvPicPr>
          <p:blipFill>
            <a:blip r:embed="rId5"/>
            <a:stretch>
              <a:fillRect/>
            </a:stretch>
          </p:blipFill>
          <p:spPr>
            <a:xfrm>
              <a:off x="275704" y="547307"/>
              <a:ext cx="2540001" cy="1701801"/>
            </a:xfrm>
            <a:prstGeom prst="rect">
              <a:avLst/>
            </a:prstGeom>
            <a:ln w="12700" cap="flat">
              <a:noFill/>
              <a:miter lim="400000"/>
            </a:ln>
            <a:effectLst/>
          </p:spPr>
        </p:pic>
      </p:grpSp>
    </p:spTree>
    <p:extLst>
      <p:ext uri="{BB962C8B-B14F-4D97-AF65-F5344CB8AC3E}">
        <p14:creationId xmlns:p14="http://schemas.microsoft.com/office/powerpoint/2010/main" val="155193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E43BD0-A26A-529D-1636-665AA0A2D727}"/>
              </a:ext>
            </a:extLst>
          </p:cNvPr>
          <p:cNvSpPr/>
          <p:nvPr/>
        </p:nvSpPr>
        <p:spPr>
          <a:xfrm>
            <a:off x="0" y="1184564"/>
            <a:ext cx="9144000" cy="5673436"/>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text, screenshot, software, website&#10;&#10;Description automatically generated">
            <a:extLst>
              <a:ext uri="{FF2B5EF4-FFF2-40B4-BE49-F238E27FC236}">
                <a16:creationId xmlns:a16="http://schemas.microsoft.com/office/drawing/2014/main" id="{0FC276D4-C6C7-46C8-AFD2-A593BEE9F55F}"/>
              </a:ext>
            </a:extLst>
          </p:cNvPr>
          <p:cNvPicPr>
            <a:picLocks noChangeAspect="1"/>
          </p:cNvPicPr>
          <p:nvPr/>
        </p:nvPicPr>
        <p:blipFill rotWithShape="1">
          <a:blip r:embed="rId3"/>
          <a:srcRect l="20308" t="32600" r="37675" b="16232"/>
          <a:stretch/>
        </p:blipFill>
        <p:spPr>
          <a:xfrm>
            <a:off x="4904482" y="1262312"/>
            <a:ext cx="3993328" cy="1646142"/>
          </a:xfrm>
          <a:prstGeom prst="rect">
            <a:avLst/>
          </a:prstGeom>
        </p:spPr>
      </p:pic>
      <p:sp>
        <p:nvSpPr>
          <p:cNvPr id="18" name="Title 1">
            <a:extLst>
              <a:ext uri="{FF2B5EF4-FFF2-40B4-BE49-F238E27FC236}">
                <a16:creationId xmlns:a16="http://schemas.microsoft.com/office/drawing/2014/main" id="{E34063F8-F436-443E-0AB2-39F3238FFCBC}"/>
              </a:ext>
            </a:extLst>
          </p:cNvPr>
          <p:cNvSpPr>
            <a:spLocks noGrp="1"/>
          </p:cNvSpPr>
          <p:nvPr>
            <p:ph type="title"/>
          </p:nvPr>
        </p:nvSpPr>
        <p:spPr>
          <a:xfrm>
            <a:off x="147808" y="222952"/>
            <a:ext cx="8617531" cy="994172"/>
          </a:xfrm>
        </p:spPr>
        <p:txBody>
          <a:bodyPr>
            <a:noAutofit/>
          </a:bodyPr>
          <a:lstStyle/>
          <a:p>
            <a:r>
              <a:rPr lang="en-US" sz="4000" dirty="0">
                <a:solidFill>
                  <a:schemeClr val="accent1"/>
                </a:solidFill>
                <a:latin typeface="+mn-lt"/>
              </a:rPr>
              <a:t>2023: Is AI Safe? </a:t>
            </a:r>
            <a:br>
              <a:rPr lang="en-US" sz="4400" dirty="0">
                <a:solidFill>
                  <a:schemeClr val="accent1"/>
                </a:solidFill>
                <a:latin typeface="+mn-lt"/>
              </a:rPr>
            </a:br>
            <a:endParaRPr lang="en-US" sz="4400" dirty="0">
              <a:solidFill>
                <a:schemeClr val="accent1"/>
              </a:solidFill>
              <a:latin typeface="+mn-lt"/>
            </a:endParaRPr>
          </a:p>
        </p:txBody>
      </p:sp>
      <p:sp>
        <p:nvSpPr>
          <p:cNvPr id="21" name="TextBox 20">
            <a:extLst>
              <a:ext uri="{FF2B5EF4-FFF2-40B4-BE49-F238E27FC236}">
                <a16:creationId xmlns:a16="http://schemas.microsoft.com/office/drawing/2014/main" id="{809A4974-C70D-B378-17FA-F00825A75E68}"/>
              </a:ext>
            </a:extLst>
          </p:cNvPr>
          <p:cNvSpPr txBox="1"/>
          <p:nvPr/>
        </p:nvSpPr>
        <p:spPr>
          <a:xfrm>
            <a:off x="4871964" y="2968564"/>
            <a:ext cx="4025846" cy="523220"/>
          </a:xfrm>
          <a:prstGeom prst="rect">
            <a:avLst/>
          </a:prstGeom>
          <a:solidFill>
            <a:srgbClr val="F2E788"/>
          </a:solidFill>
        </p:spPr>
        <p:txBody>
          <a:bodyPr wrap="none" rtlCol="0">
            <a:spAutoFit/>
          </a:bodyPr>
          <a:lstStyle/>
          <a:p>
            <a:r>
              <a:rPr lang="en-IL" sz="2800" dirty="0"/>
              <a:t>What is </a:t>
            </a:r>
            <a:r>
              <a:rPr lang="en-IL" sz="2800" b="1" dirty="0"/>
              <a:t>Trustworthy AI </a:t>
            </a:r>
            <a:r>
              <a:rPr lang="en-IL" sz="2800" dirty="0"/>
              <a:t>?</a:t>
            </a:r>
          </a:p>
        </p:txBody>
      </p:sp>
      <p:pic>
        <p:nvPicPr>
          <p:cNvPr id="7" name="Picture 6">
            <a:extLst>
              <a:ext uri="{FF2B5EF4-FFF2-40B4-BE49-F238E27FC236}">
                <a16:creationId xmlns:a16="http://schemas.microsoft.com/office/drawing/2014/main" id="{796EF11C-0BD5-3B1B-DEF7-99916B139573}"/>
              </a:ext>
            </a:extLst>
          </p:cNvPr>
          <p:cNvPicPr>
            <a:picLocks noChangeAspect="1"/>
          </p:cNvPicPr>
          <p:nvPr/>
        </p:nvPicPr>
        <p:blipFill>
          <a:blip r:embed="rId4">
            <a:extLst>
              <a:ext uri="{28A0092B-C50C-407E-A947-70E740481C1C}">
                <a14:useLocalDpi xmlns:a14="http://schemas.microsoft.com/office/drawing/2010/main" val="0"/>
              </a:ext>
            </a:extLst>
          </a:blip>
          <a:srcRect t="615" b="615"/>
          <a:stretch/>
        </p:blipFill>
        <p:spPr>
          <a:xfrm>
            <a:off x="246190" y="3691333"/>
            <a:ext cx="4225097" cy="2135080"/>
          </a:xfrm>
          <a:prstGeom prst="rect">
            <a:avLst/>
          </a:prstGeom>
        </p:spPr>
      </p:pic>
      <p:pic>
        <p:nvPicPr>
          <p:cNvPr id="8" name="Picture 7" descr="A picture containing text, screenshot, font, number&#10;&#10;Description automatically generated">
            <a:extLst>
              <a:ext uri="{FF2B5EF4-FFF2-40B4-BE49-F238E27FC236}">
                <a16:creationId xmlns:a16="http://schemas.microsoft.com/office/drawing/2014/main" id="{9BC62138-3F0B-94E7-5BC0-7D7F19FA1F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1964" y="3491784"/>
            <a:ext cx="4025846" cy="2635973"/>
          </a:xfrm>
          <a:prstGeom prst="rect">
            <a:avLst/>
          </a:prstGeom>
        </p:spPr>
      </p:pic>
      <p:pic>
        <p:nvPicPr>
          <p:cNvPr id="10" name="Picture 9" descr="A picture containing text, screenshot, poster, graphic design&#10;&#10;Description automatically generated">
            <a:extLst>
              <a:ext uri="{FF2B5EF4-FFF2-40B4-BE49-F238E27FC236}">
                <a16:creationId xmlns:a16="http://schemas.microsoft.com/office/drawing/2014/main" id="{84AE59D3-4E13-1BA1-0B17-D65D535AD3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190" y="1473260"/>
            <a:ext cx="4210384" cy="2135080"/>
          </a:xfrm>
          <a:prstGeom prst="rect">
            <a:avLst/>
          </a:prstGeom>
        </p:spPr>
      </p:pic>
    </p:spTree>
    <p:extLst>
      <p:ext uri="{BB962C8B-B14F-4D97-AF65-F5344CB8AC3E}">
        <p14:creationId xmlns:p14="http://schemas.microsoft.com/office/powerpoint/2010/main" val="188268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A86286-F7CA-E4C3-6D42-F22FA867F9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4376" y="1399142"/>
            <a:ext cx="8955248" cy="4880472"/>
          </a:xfrm>
          <a:prstGeom prst="rect">
            <a:avLst/>
          </a:prstGeom>
        </p:spPr>
      </p:pic>
      <p:sp>
        <p:nvSpPr>
          <p:cNvPr id="2" name="Title 1">
            <a:extLst>
              <a:ext uri="{FF2B5EF4-FFF2-40B4-BE49-F238E27FC236}">
                <a16:creationId xmlns:a16="http://schemas.microsoft.com/office/drawing/2014/main" id="{AC943E40-1140-7BC7-B7F1-4F10D8379C89}"/>
              </a:ext>
            </a:extLst>
          </p:cNvPr>
          <p:cNvSpPr>
            <a:spLocks noGrp="1"/>
          </p:cNvSpPr>
          <p:nvPr>
            <p:ph type="title"/>
          </p:nvPr>
        </p:nvSpPr>
        <p:spPr>
          <a:xfrm>
            <a:off x="492670" y="267854"/>
            <a:ext cx="9440778" cy="949600"/>
          </a:xfrm>
        </p:spPr>
        <p:txBody>
          <a:bodyPr>
            <a:noAutofit/>
          </a:bodyPr>
          <a:lstStyle/>
          <a:p>
            <a:r>
              <a:rPr lang="en-IL" sz="3200" dirty="0">
                <a:solidFill>
                  <a:schemeClr val="accent1"/>
                </a:solidFill>
                <a:latin typeface="Calibri" panose="020F0502020204030204" pitchFamily="34" charset="0"/>
                <a:cs typeface="Calibri" panose="020F0502020204030204" pitchFamily="34" charset="0"/>
              </a:rPr>
              <a:t>Proposal: address </a:t>
            </a:r>
            <a:r>
              <a:rPr lang="en-IL" sz="3200" b="1" dirty="0">
                <a:solidFill>
                  <a:schemeClr val="accent1"/>
                </a:solidFill>
                <a:latin typeface="Calibri" panose="020F0502020204030204" pitchFamily="34" charset="0"/>
                <a:cs typeface="Calibri" panose="020F0502020204030204" pitchFamily="34" charset="0"/>
              </a:rPr>
              <a:t>ML TRUST </a:t>
            </a:r>
            <a:r>
              <a:rPr lang="en-IL" sz="3200" dirty="0">
                <a:solidFill>
                  <a:schemeClr val="accent1"/>
                </a:solidFill>
                <a:latin typeface="Calibri" panose="020F0502020204030204" pitchFamily="34" charset="0"/>
                <a:cs typeface="Calibri" panose="020F0502020204030204" pitchFamily="34" charset="0"/>
              </a:rPr>
              <a:t>questions using </a:t>
            </a:r>
            <a:br>
              <a:rPr lang="en-US" sz="3200" dirty="0">
                <a:solidFill>
                  <a:schemeClr val="accent1"/>
                </a:solidFill>
                <a:latin typeface="Calibri" panose="020F0502020204030204" pitchFamily="34" charset="0"/>
                <a:cs typeface="Calibri" panose="020F0502020204030204" pitchFamily="34" charset="0"/>
              </a:rPr>
            </a:br>
            <a:r>
              <a:rPr lang="en-IL" sz="3200" dirty="0">
                <a:solidFill>
                  <a:schemeClr val="accent1"/>
                </a:solidFill>
                <a:latin typeface="Calibri" panose="020F0502020204030204" pitchFamily="34" charset="0"/>
                <a:cs typeface="Calibri" panose="020F0502020204030204" pitchFamily="34" charset="0"/>
              </a:rPr>
              <a:t>crypto inspired recipe, tools, assumptions</a:t>
            </a:r>
            <a:br>
              <a:rPr lang="en-IL" sz="3600" dirty="0">
                <a:solidFill>
                  <a:schemeClr val="accent1"/>
                </a:solidFill>
                <a:latin typeface="+mn-lt"/>
              </a:rPr>
            </a:br>
            <a:r>
              <a:rPr lang="en-IL" sz="3600" dirty="0">
                <a:solidFill>
                  <a:schemeClr val="accent1"/>
                </a:solidFill>
                <a:latin typeface="+mn-lt"/>
              </a:rPr>
              <a:t>		</a:t>
            </a:r>
          </a:p>
        </p:txBody>
      </p:sp>
      <p:sp>
        <p:nvSpPr>
          <p:cNvPr id="12" name="Text Box 10">
            <a:extLst>
              <a:ext uri="{FF2B5EF4-FFF2-40B4-BE49-F238E27FC236}">
                <a16:creationId xmlns:a16="http://schemas.microsoft.com/office/drawing/2014/main" id="{B1CDBFE0-C237-EF47-B45F-553FBC4CA00D}"/>
              </a:ext>
            </a:extLst>
          </p:cNvPr>
          <p:cNvSpPr txBox="1">
            <a:spLocks noChangeArrowheads="1"/>
          </p:cNvSpPr>
          <p:nvPr/>
        </p:nvSpPr>
        <p:spPr bwMode="auto">
          <a:xfrm>
            <a:off x="618818" y="1920652"/>
            <a:ext cx="363091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800" b="0" i="1" dirty="0">
                <a:latin typeface="Arial Narrow" charset="0"/>
              </a:rPr>
              <a:t>Specify  ML T</a:t>
            </a:r>
            <a:r>
              <a:rPr lang="en-US" sz="2800" i="1" dirty="0">
                <a:latin typeface="Arial Narrow" charset="0"/>
              </a:rPr>
              <a:t>ask</a:t>
            </a:r>
            <a:endParaRPr lang="en-US" sz="2800" b="0" i="1" dirty="0">
              <a:latin typeface="Arial Narrow" charset="0"/>
            </a:endParaRPr>
          </a:p>
        </p:txBody>
      </p:sp>
      <p:sp>
        <p:nvSpPr>
          <p:cNvPr id="15" name="Text Box 13">
            <a:extLst>
              <a:ext uri="{FF2B5EF4-FFF2-40B4-BE49-F238E27FC236}">
                <a16:creationId xmlns:a16="http://schemas.microsoft.com/office/drawing/2014/main" id="{5171F67C-E83B-DA79-C518-6B2B81E5AC0C}"/>
              </a:ext>
            </a:extLst>
          </p:cNvPr>
          <p:cNvSpPr txBox="1">
            <a:spLocks noChangeArrowheads="1"/>
          </p:cNvSpPr>
          <p:nvPr/>
        </p:nvSpPr>
        <p:spPr bwMode="auto">
          <a:xfrm>
            <a:off x="4785424" y="1766974"/>
            <a:ext cx="4160446" cy="25176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800" b="0" i="1" dirty="0">
                <a:latin typeface="Arial Narrow" charset="0"/>
              </a:rPr>
              <a:t>Proofs:</a:t>
            </a:r>
          </a:p>
          <a:p>
            <a:pPr>
              <a:spcBef>
                <a:spcPct val="20000"/>
              </a:spcBef>
              <a:buFontTx/>
              <a:buNone/>
              <a:defRPr/>
            </a:pPr>
            <a:r>
              <a:rPr lang="en-US" sz="2800" b="1" i="1" dirty="0">
                <a:solidFill>
                  <a:schemeClr val="tx1">
                    <a:lumMod val="50000"/>
                    <a:lumOff val="50000"/>
                  </a:schemeClr>
                </a:solidFill>
                <a:latin typeface="Arial Narrow" charset="0"/>
              </a:rPr>
              <a:t>Assumptions</a:t>
            </a:r>
            <a:r>
              <a:rPr lang="en-US" sz="2800" i="1" dirty="0">
                <a:solidFill>
                  <a:srgbClr val="0070C0"/>
                </a:solidFill>
                <a:latin typeface="Arial Narrow" charset="0"/>
              </a:rPr>
              <a:t> </a:t>
            </a:r>
            <a:r>
              <a:rPr lang="en-US" sz="2800" b="0" i="1" dirty="0">
                <a:latin typeface="Arial Narrow" charset="0"/>
                <a:sym typeface="Symbol" charset="0"/>
              </a:rPr>
              <a:t></a:t>
            </a:r>
            <a:r>
              <a:rPr lang="en-US" sz="2800" i="1" dirty="0">
                <a:solidFill>
                  <a:srgbClr val="0070C0"/>
                </a:solidFill>
                <a:latin typeface="Arial Narrow" charset="0"/>
              </a:rPr>
              <a:t>     </a:t>
            </a:r>
          </a:p>
          <a:p>
            <a:pPr>
              <a:spcBef>
                <a:spcPct val="20000"/>
              </a:spcBef>
              <a:buFontTx/>
              <a:buNone/>
              <a:defRPr/>
            </a:pPr>
            <a:r>
              <a:rPr lang="en-US" sz="2800" b="0" i="1" dirty="0">
                <a:latin typeface="Arial Narrow" charset="0"/>
                <a:sym typeface="Symbol" charset="0"/>
              </a:rPr>
              <a:t>Solution is </a:t>
            </a:r>
          </a:p>
          <a:p>
            <a:pPr>
              <a:spcBef>
                <a:spcPct val="20000"/>
              </a:spcBef>
              <a:buFontTx/>
              <a:buNone/>
              <a:defRPr/>
            </a:pPr>
            <a:r>
              <a:rPr lang="en-US" sz="2800" b="0" i="1" dirty="0">
                <a:latin typeface="Arial Narrow" charset="0"/>
                <a:sym typeface="Symbol" charset="0"/>
              </a:rPr>
              <a:t>good enough</a:t>
            </a:r>
          </a:p>
          <a:p>
            <a:pPr>
              <a:spcBef>
                <a:spcPct val="20000"/>
              </a:spcBef>
              <a:buFont typeface="Symbol" charset="0"/>
              <a:buNone/>
              <a:defRPr/>
            </a:pPr>
            <a:endParaRPr lang="en-US" sz="2400" b="0" i="1" dirty="0">
              <a:latin typeface="Arial Narrow" charset="0"/>
            </a:endParaRPr>
          </a:p>
        </p:txBody>
      </p:sp>
      <p:sp>
        <p:nvSpPr>
          <p:cNvPr id="17" name="Text Box 10">
            <a:extLst>
              <a:ext uri="{FF2B5EF4-FFF2-40B4-BE49-F238E27FC236}">
                <a16:creationId xmlns:a16="http://schemas.microsoft.com/office/drawing/2014/main" id="{D368B378-17D7-C6E9-2F42-06344CC751CD}"/>
              </a:ext>
            </a:extLst>
          </p:cNvPr>
          <p:cNvSpPr txBox="1">
            <a:spLocks noChangeArrowheads="1"/>
          </p:cNvSpPr>
          <p:nvPr/>
        </p:nvSpPr>
        <p:spPr bwMode="auto">
          <a:xfrm>
            <a:off x="618818" y="2748415"/>
            <a:ext cx="363091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lgn="l">
              <a:spcBef>
                <a:spcPct val="0"/>
              </a:spcBef>
              <a:defRPr>
                <a:solidFill>
                  <a:schemeClr val="tx1"/>
                </a:solidFill>
                <a:latin typeface="Arial" charset="0"/>
                <a:ea typeface="ＭＳ Ｐゴシック" charset="0"/>
                <a:cs typeface="Arial" charset="0"/>
              </a:defRPr>
            </a:lvl1pPr>
            <a:lvl2pPr algn="l">
              <a:spcBef>
                <a:spcPct val="0"/>
              </a:spcBef>
              <a:defRPr>
                <a:solidFill>
                  <a:schemeClr val="tx1"/>
                </a:solidFill>
                <a:latin typeface="Arial" charset="0"/>
                <a:ea typeface="Arial" charset="0"/>
                <a:cs typeface="Arial" charset="0"/>
              </a:defRPr>
            </a:lvl2pPr>
            <a:lvl3pPr algn="l">
              <a:spcBef>
                <a:spcPct val="0"/>
              </a:spcBef>
              <a:defRPr>
                <a:solidFill>
                  <a:schemeClr val="tx1"/>
                </a:solidFill>
                <a:latin typeface="Arial" charset="0"/>
                <a:ea typeface="Arial" charset="0"/>
                <a:cs typeface="Arial" charset="0"/>
              </a:defRPr>
            </a:lvl3pPr>
            <a:lvl4pPr algn="l">
              <a:spcBef>
                <a:spcPct val="0"/>
              </a:spcBef>
              <a:defRPr>
                <a:solidFill>
                  <a:schemeClr val="tx1"/>
                </a:solidFill>
                <a:latin typeface="Arial" charset="0"/>
                <a:ea typeface="Arial" charset="0"/>
                <a:cs typeface="Arial" charset="0"/>
              </a:defRPr>
            </a:lvl4pPr>
            <a:lvl5pPr algn="l">
              <a:spcBef>
                <a:spcPct val="0"/>
              </a:spcBef>
              <a:defRPr>
                <a:solidFill>
                  <a:schemeClr val="tx1"/>
                </a:solidFill>
                <a:latin typeface="Arial" charset="0"/>
                <a:ea typeface="Arial" charset="0"/>
                <a:cs typeface="Arial" charset="0"/>
              </a:defRPr>
            </a:lvl5pPr>
            <a:lvl6pPr fontAlgn="base">
              <a:spcBef>
                <a:spcPct val="0"/>
              </a:spcBef>
              <a:spcAft>
                <a:spcPct val="0"/>
              </a:spcAft>
              <a:defRPr>
                <a:solidFill>
                  <a:schemeClr val="tx1"/>
                </a:solidFill>
                <a:latin typeface="Arial" charset="0"/>
                <a:ea typeface="Arial" charset="0"/>
                <a:cs typeface="Arial" charset="0"/>
              </a:defRPr>
            </a:lvl6pPr>
            <a:lvl7pPr fontAlgn="base">
              <a:spcBef>
                <a:spcPct val="0"/>
              </a:spcBef>
              <a:spcAft>
                <a:spcPct val="0"/>
              </a:spcAft>
              <a:defRPr>
                <a:solidFill>
                  <a:schemeClr val="tx1"/>
                </a:solidFill>
                <a:latin typeface="Arial" charset="0"/>
                <a:ea typeface="Arial" charset="0"/>
                <a:cs typeface="Arial" charset="0"/>
              </a:defRPr>
            </a:lvl7pPr>
            <a:lvl8pPr fontAlgn="base">
              <a:spcBef>
                <a:spcPct val="0"/>
              </a:spcBef>
              <a:spcAft>
                <a:spcPct val="0"/>
              </a:spcAft>
              <a:defRPr>
                <a:solidFill>
                  <a:schemeClr val="tx1"/>
                </a:solidFill>
                <a:latin typeface="Arial" charset="0"/>
                <a:ea typeface="Arial" charset="0"/>
                <a:cs typeface="Arial" charset="0"/>
              </a:defRPr>
            </a:lvl8pPr>
            <a:lvl9pPr fontAlgn="base">
              <a:spcBef>
                <a:spcPct val="0"/>
              </a:spcBef>
              <a:spcAft>
                <a:spcPct val="0"/>
              </a:spcAft>
              <a:defRPr>
                <a:solidFill>
                  <a:schemeClr val="tx1"/>
                </a:solidFill>
                <a:latin typeface="Arial" charset="0"/>
                <a:ea typeface="Arial" charset="0"/>
                <a:cs typeface="Arial" charset="0"/>
              </a:defRPr>
            </a:lvl9pPr>
          </a:lstStyle>
          <a:p>
            <a:pPr>
              <a:spcBef>
                <a:spcPct val="20000"/>
              </a:spcBef>
              <a:buFontTx/>
              <a:buNone/>
              <a:defRPr/>
            </a:pPr>
            <a:r>
              <a:rPr lang="en-US" sz="2800" b="0" i="1" dirty="0">
                <a:solidFill>
                  <a:srgbClr val="333399"/>
                </a:solidFill>
                <a:latin typeface="Arial Narrow" charset="0"/>
              </a:rPr>
              <a:t>Model Adversary</a:t>
            </a:r>
          </a:p>
        </p:txBody>
      </p:sp>
      <p:sp>
        <p:nvSpPr>
          <p:cNvPr id="16" name="TextBox 15">
            <a:extLst>
              <a:ext uri="{FF2B5EF4-FFF2-40B4-BE49-F238E27FC236}">
                <a16:creationId xmlns:a16="http://schemas.microsoft.com/office/drawing/2014/main" id="{7F3067CB-5C76-ECB7-AC85-A89CCD802D8C}"/>
              </a:ext>
            </a:extLst>
          </p:cNvPr>
          <p:cNvSpPr txBox="1"/>
          <p:nvPr/>
        </p:nvSpPr>
        <p:spPr>
          <a:xfrm>
            <a:off x="618818" y="3621300"/>
            <a:ext cx="3953182" cy="461665"/>
          </a:xfrm>
          <a:prstGeom prst="rect">
            <a:avLst/>
          </a:prstGeom>
          <a:noFill/>
        </p:spPr>
        <p:txBody>
          <a:bodyPr wrap="square">
            <a:spAutoFit/>
          </a:bodyPr>
          <a:lstStyle/>
          <a:p>
            <a:pPr algn="l">
              <a:spcBef>
                <a:spcPct val="20000"/>
              </a:spcBef>
              <a:buFontTx/>
              <a:buNone/>
              <a:defRPr/>
            </a:pPr>
            <a:r>
              <a:rPr lang="en-US" sz="2400" b="0" i="1" dirty="0">
                <a:latin typeface="Arial Narrow" charset="0"/>
              </a:rPr>
              <a:t>Define “</a:t>
            </a:r>
            <a:r>
              <a:rPr lang="en-US" sz="2400" b="0" i="1" dirty="0">
                <a:solidFill>
                  <a:schemeClr val="tx1">
                    <a:lumMod val="50000"/>
                    <a:lumOff val="50000"/>
                  </a:schemeClr>
                </a:solidFill>
                <a:latin typeface="Arial Narrow" charset="0"/>
              </a:rPr>
              <a:t>Good Enough</a:t>
            </a:r>
            <a:r>
              <a:rPr lang="en-US" sz="2400" b="0" i="1" dirty="0">
                <a:latin typeface="Arial Narrow" charset="0"/>
              </a:rPr>
              <a:t>” Solution</a:t>
            </a:r>
          </a:p>
        </p:txBody>
      </p:sp>
      <p:sp>
        <p:nvSpPr>
          <p:cNvPr id="20" name="TextBox 19">
            <a:extLst>
              <a:ext uri="{FF2B5EF4-FFF2-40B4-BE49-F238E27FC236}">
                <a16:creationId xmlns:a16="http://schemas.microsoft.com/office/drawing/2014/main" id="{FFD7EC17-52F6-4E56-8933-DD8839088C06}"/>
              </a:ext>
            </a:extLst>
          </p:cNvPr>
          <p:cNvSpPr txBox="1"/>
          <p:nvPr/>
        </p:nvSpPr>
        <p:spPr>
          <a:xfrm>
            <a:off x="618818" y="4554043"/>
            <a:ext cx="3876064" cy="830997"/>
          </a:xfrm>
          <a:prstGeom prst="rect">
            <a:avLst/>
          </a:prstGeom>
          <a:noFill/>
        </p:spPr>
        <p:txBody>
          <a:bodyPr wrap="square">
            <a:spAutoFit/>
          </a:bodyPr>
          <a:lstStyle/>
          <a:p>
            <a:pPr algn="l">
              <a:spcBef>
                <a:spcPct val="20000"/>
              </a:spcBef>
              <a:buFontTx/>
              <a:buNone/>
              <a:defRPr/>
            </a:pPr>
            <a:r>
              <a:rPr lang="en-US" sz="2400" b="0" i="1" dirty="0">
                <a:latin typeface="Arial Narrow" charset="0"/>
              </a:rPr>
              <a:t>Build </a:t>
            </a:r>
            <a:r>
              <a:rPr lang="en-US" sz="2400" i="1" dirty="0">
                <a:latin typeface="Arial Narrow" charset="0"/>
              </a:rPr>
              <a:t> trustworthy </a:t>
            </a:r>
            <a:r>
              <a:rPr lang="en-US" sz="2400" b="0" i="1" dirty="0">
                <a:latin typeface="Arial Narrow" charset="0"/>
              </a:rPr>
              <a:t>Solution </a:t>
            </a:r>
            <a:br>
              <a:rPr lang="en-US" sz="2400" b="0" i="1" dirty="0">
                <a:latin typeface="Arial Narrow" charset="0"/>
              </a:rPr>
            </a:br>
            <a:r>
              <a:rPr lang="en-US" sz="2400" b="0" i="1" dirty="0">
                <a:solidFill>
                  <a:schemeClr val="bg1">
                    <a:lumMod val="75000"/>
                  </a:schemeClr>
                </a:solidFill>
                <a:latin typeface="Arial Narrow" charset="0"/>
              </a:rPr>
              <a:t>Or</a:t>
            </a:r>
            <a:r>
              <a:rPr lang="en-US" sz="2400" i="1" dirty="0">
                <a:solidFill>
                  <a:schemeClr val="bg1">
                    <a:lumMod val="75000"/>
                  </a:schemeClr>
                </a:solidFill>
                <a:latin typeface="Arial Narrow" charset="0"/>
              </a:rPr>
              <a:t> Show when  impossible</a:t>
            </a:r>
            <a:endParaRPr lang="en-US" sz="2400" b="0" i="1" dirty="0">
              <a:latin typeface="Arial Narrow" charset="0"/>
            </a:endParaRPr>
          </a:p>
        </p:txBody>
      </p:sp>
      <p:pic>
        <p:nvPicPr>
          <p:cNvPr id="21" name="Picture 20">
            <a:extLst>
              <a:ext uri="{FF2B5EF4-FFF2-40B4-BE49-F238E27FC236}">
                <a16:creationId xmlns:a16="http://schemas.microsoft.com/office/drawing/2014/main" id="{3DD49ABA-2337-AE46-D1CF-D6C334A61AD8}"/>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4854785" y="3954922"/>
            <a:ext cx="2231819" cy="1895035"/>
          </a:xfrm>
          <a:prstGeom prst="rect">
            <a:avLst/>
          </a:prstGeom>
        </p:spPr>
      </p:pic>
    </p:spTree>
    <p:extLst>
      <p:ext uri="{BB962C8B-B14F-4D97-AF65-F5344CB8AC3E}">
        <p14:creationId xmlns:p14="http://schemas.microsoft.com/office/powerpoint/2010/main" val="3702679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714" name="Rectangle 2"/>
          <p:cNvSpPr>
            <a:spLocks noGrp="1" noChangeArrowheads="1"/>
          </p:cNvSpPr>
          <p:nvPr>
            <p:ph type="title"/>
          </p:nvPr>
        </p:nvSpPr>
        <p:spPr>
          <a:xfrm>
            <a:off x="386376" y="300026"/>
            <a:ext cx="8615457" cy="1143000"/>
          </a:xfrm>
        </p:spPr>
        <p:txBody>
          <a:bodyPr>
            <a:noAutofit/>
          </a:bodyPr>
          <a:lstStyle/>
          <a:p>
            <a:r>
              <a:rPr lang="en-US" sz="3600" dirty="0">
                <a:solidFill>
                  <a:schemeClr val="accent1"/>
                </a:solidFill>
                <a:latin typeface="+mn-lt"/>
              </a:rPr>
              <a:t>ML/AI was </a:t>
            </a:r>
            <a:r>
              <a:rPr lang="en-US" sz="3600" b="1" dirty="0">
                <a:solidFill>
                  <a:schemeClr val="accent1"/>
                </a:solidFill>
                <a:latin typeface="+mn-lt"/>
              </a:rPr>
              <a:t>NOT</a:t>
            </a:r>
            <a:r>
              <a:rPr lang="en-US" sz="3600" dirty="0">
                <a:solidFill>
                  <a:schemeClr val="accent1"/>
                </a:solidFill>
                <a:latin typeface="+mn-lt"/>
              </a:rPr>
              <a:t> originally designed </a:t>
            </a:r>
            <a:br>
              <a:rPr lang="en-US" sz="3600" dirty="0">
                <a:solidFill>
                  <a:schemeClr val="accent1"/>
                </a:solidFill>
                <a:latin typeface="+mn-lt"/>
              </a:rPr>
            </a:br>
            <a:r>
              <a:rPr lang="en-US" sz="3600" dirty="0">
                <a:solidFill>
                  <a:schemeClr val="accent1"/>
                </a:solidFill>
                <a:latin typeface="+mn-lt"/>
              </a:rPr>
              <a:t>for Adversarial Contexts</a:t>
            </a:r>
          </a:p>
        </p:txBody>
      </p:sp>
      <p:sp>
        <p:nvSpPr>
          <p:cNvPr id="1779715" name="Rectangle 3"/>
          <p:cNvSpPr>
            <a:spLocks noGrp="1" noChangeArrowheads="1"/>
          </p:cNvSpPr>
          <p:nvPr>
            <p:ph type="body" sz="half" idx="1"/>
          </p:nvPr>
        </p:nvSpPr>
        <p:spPr>
          <a:xfrm>
            <a:off x="323779" y="1271893"/>
            <a:ext cx="8433845" cy="5449149"/>
          </a:xfrm>
        </p:spPr>
        <p:txBody>
          <a:bodyPr>
            <a:normAutofit/>
          </a:bodyPr>
          <a:lstStyle/>
          <a:p>
            <a:endParaRPr lang="en-US" sz="2800" dirty="0"/>
          </a:p>
          <a:p>
            <a:pPr>
              <a:lnSpc>
                <a:spcPct val="70000"/>
              </a:lnSpc>
            </a:pPr>
            <a:r>
              <a:rPr lang="en-US" sz="2800" dirty="0"/>
              <a:t>Not Integral Part of the Definition of the Problem </a:t>
            </a:r>
          </a:p>
          <a:p>
            <a:pPr>
              <a:lnSpc>
                <a:spcPct val="70000"/>
              </a:lnSpc>
            </a:pPr>
            <a:endParaRPr lang="en-US" sz="2800" dirty="0"/>
          </a:p>
          <a:p>
            <a:pPr>
              <a:lnSpc>
                <a:spcPct val="70000"/>
              </a:lnSpc>
            </a:pPr>
            <a:r>
              <a:rPr lang="en-US" sz="2800" dirty="0"/>
              <a:t>And yet AI systems are VERY attractive targets</a:t>
            </a:r>
          </a:p>
          <a:p>
            <a:pPr>
              <a:lnSpc>
                <a:spcPct val="70000"/>
              </a:lnSpc>
            </a:pPr>
            <a:endParaRPr lang="en-US" sz="2800" b="1" dirty="0"/>
          </a:p>
          <a:p>
            <a:pPr>
              <a:lnSpc>
                <a:spcPct val="70000"/>
              </a:lnSpc>
            </a:pPr>
            <a:r>
              <a:rPr lang="en-US" sz="2800" b="1" dirty="0"/>
              <a:t>Adversarial modeling: </a:t>
            </a:r>
            <a:r>
              <a:rPr lang="en-US" sz="2800" dirty="0"/>
              <a:t>key to safe usage and </a:t>
            </a:r>
          </a:p>
          <a:p>
            <a:pPr marL="0" indent="0">
              <a:lnSpc>
                <a:spcPct val="70000"/>
              </a:lnSpc>
              <a:buNone/>
            </a:pPr>
            <a:r>
              <a:rPr lang="en-US" sz="2800" dirty="0"/>
              <a:t>	composability</a:t>
            </a:r>
          </a:p>
          <a:p>
            <a:pPr>
              <a:lnSpc>
                <a:spcPct val="70000"/>
              </a:lnSpc>
            </a:pPr>
            <a:endParaRPr lang="en-US" sz="2800" dirty="0"/>
          </a:p>
          <a:p>
            <a:pPr lvl="1">
              <a:lnSpc>
                <a:spcPct val="70000"/>
              </a:lnSpc>
              <a:buFont typeface="Wingdings" pitchFamily="2" charset="2"/>
              <a:buChar char="Ø"/>
            </a:pPr>
            <a:r>
              <a:rPr lang="en-US" sz="2500" dirty="0"/>
              <a:t>Do not make assumption on the Adversary Strategy – </a:t>
            </a:r>
          </a:p>
          <a:p>
            <a:pPr marL="342900" lvl="1" indent="0">
              <a:lnSpc>
                <a:spcPct val="70000"/>
              </a:lnSpc>
              <a:buNone/>
            </a:pPr>
            <a:r>
              <a:rPr lang="en-US" sz="2500" b="1" dirty="0"/>
              <a:t>    </a:t>
            </a:r>
            <a:r>
              <a:rPr lang="en-US" sz="2500" dirty="0"/>
              <a:t>prepare for </a:t>
            </a:r>
            <a:r>
              <a:rPr lang="en-US" sz="2500" b="1" dirty="0"/>
              <a:t>worst case</a:t>
            </a:r>
          </a:p>
          <a:p>
            <a:pPr marL="342900" lvl="1" indent="0">
              <a:lnSpc>
                <a:spcPct val="70000"/>
              </a:lnSpc>
              <a:buNone/>
            </a:pPr>
            <a:endParaRPr lang="en-US" sz="2500" b="1" dirty="0"/>
          </a:p>
          <a:p>
            <a:pPr lvl="1">
              <a:lnSpc>
                <a:spcPct val="70000"/>
              </a:lnSpc>
              <a:buFont typeface="Wingdings" pitchFamily="2" charset="2"/>
              <a:buChar char="Ø"/>
            </a:pPr>
            <a:r>
              <a:rPr lang="en-US" sz="2500" dirty="0"/>
              <a:t> Do assume computational limits on adversary time</a:t>
            </a:r>
            <a:r>
              <a:rPr lang="en-US" sz="2100" dirty="0"/>
              <a:t>. </a:t>
            </a:r>
          </a:p>
          <a:p>
            <a:pPr marL="0" indent="0">
              <a:buNone/>
            </a:pPr>
            <a:endParaRPr lang="en-US" sz="2800" b="1"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graphicFrame>
        <p:nvGraphicFramePr>
          <p:cNvPr id="5" name="Object 5"/>
          <p:cNvGraphicFramePr>
            <a:graphicFrameLocks noChangeAspect="1"/>
          </p:cNvGraphicFramePr>
          <p:nvPr/>
        </p:nvGraphicFramePr>
        <p:xfrm>
          <a:off x="10599593" y="413543"/>
          <a:ext cx="1738313" cy="2220913"/>
        </p:xfrm>
        <a:graphic>
          <a:graphicData uri="http://schemas.openxmlformats.org/presentationml/2006/ole">
            <mc:AlternateContent xmlns:mc="http://schemas.openxmlformats.org/markup-compatibility/2006">
              <mc:Choice xmlns:v="urn:schemas-microsoft-com:vml" Requires="v">
                <p:oleObj name="Clip" r:id="rId3" imgW="3848040" imgH="5478120" progId="">
                  <p:embed/>
                </p:oleObj>
              </mc:Choice>
              <mc:Fallback>
                <p:oleObj name="Clip" r:id="rId3" imgW="3848040" imgH="5478120" progId="">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9593" y="413543"/>
                        <a:ext cx="1738313" cy="2220913"/>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rgbClr val="808080">
                                  <a:alpha val="74997"/>
                                </a:srgbClr>
                              </a:outerShdw>
                            </a:effectLst>
                          </a14:hiddenEffects>
                        </a:ext>
                      </a:extLst>
                    </p:spPr>
                  </p:pic>
                </p:oleObj>
              </mc:Fallback>
            </mc:AlternateContent>
          </a:graphicData>
        </a:graphic>
      </p:graphicFrame>
      <p:grpSp>
        <p:nvGrpSpPr>
          <p:cNvPr id="30" name="Group 29"/>
          <p:cNvGrpSpPr/>
          <p:nvPr/>
        </p:nvGrpSpPr>
        <p:grpSpPr>
          <a:xfrm>
            <a:off x="7535136" y="2374617"/>
            <a:ext cx="1431251" cy="1961215"/>
            <a:chOff x="5486358" y="1409198"/>
            <a:chExt cx="2472309" cy="3061202"/>
          </a:xfrm>
        </p:grpSpPr>
        <p:sp>
          <p:nvSpPr>
            <p:cNvPr id="31" name="Freeform 30"/>
            <p:cNvSpPr/>
            <p:nvPr/>
          </p:nvSpPr>
          <p:spPr>
            <a:xfrm>
              <a:off x="5486358" y="1896533"/>
              <a:ext cx="2472309" cy="2573867"/>
            </a:xfrm>
            <a:custGeom>
              <a:avLst/>
              <a:gdLst>
                <a:gd name="connsiteX0" fmla="*/ 846709 w 2472309"/>
                <a:gd name="connsiteY0" fmla="*/ 0 h 2573867"/>
                <a:gd name="connsiteX1" fmla="*/ 812842 w 2472309"/>
                <a:gd name="connsiteY1" fmla="*/ 42334 h 2573867"/>
                <a:gd name="connsiteX2" fmla="*/ 736642 w 2472309"/>
                <a:gd name="connsiteY2" fmla="*/ 93134 h 2573867"/>
                <a:gd name="connsiteX3" fmla="*/ 711242 w 2472309"/>
                <a:gd name="connsiteY3" fmla="*/ 110067 h 2573867"/>
                <a:gd name="connsiteX4" fmla="*/ 668909 w 2472309"/>
                <a:gd name="connsiteY4" fmla="*/ 152400 h 2573867"/>
                <a:gd name="connsiteX5" fmla="*/ 626575 w 2472309"/>
                <a:gd name="connsiteY5" fmla="*/ 169334 h 2573867"/>
                <a:gd name="connsiteX6" fmla="*/ 567309 w 2472309"/>
                <a:gd name="connsiteY6" fmla="*/ 211667 h 2573867"/>
                <a:gd name="connsiteX7" fmla="*/ 541909 w 2472309"/>
                <a:gd name="connsiteY7" fmla="*/ 220134 h 2573867"/>
                <a:gd name="connsiteX8" fmla="*/ 465709 w 2472309"/>
                <a:gd name="connsiteY8" fmla="*/ 262467 h 2573867"/>
                <a:gd name="connsiteX9" fmla="*/ 431842 w 2472309"/>
                <a:gd name="connsiteY9" fmla="*/ 287867 h 2573867"/>
                <a:gd name="connsiteX10" fmla="*/ 389509 w 2472309"/>
                <a:gd name="connsiteY10" fmla="*/ 313267 h 2573867"/>
                <a:gd name="connsiteX11" fmla="*/ 355642 w 2472309"/>
                <a:gd name="connsiteY11" fmla="*/ 338667 h 2573867"/>
                <a:gd name="connsiteX12" fmla="*/ 330242 w 2472309"/>
                <a:gd name="connsiteY12" fmla="*/ 355600 h 2573867"/>
                <a:gd name="connsiteX13" fmla="*/ 296375 w 2472309"/>
                <a:gd name="connsiteY13" fmla="*/ 372534 h 2573867"/>
                <a:gd name="connsiteX14" fmla="*/ 254042 w 2472309"/>
                <a:gd name="connsiteY14" fmla="*/ 406400 h 2573867"/>
                <a:gd name="connsiteX15" fmla="*/ 237109 w 2472309"/>
                <a:gd name="connsiteY15" fmla="*/ 423334 h 2573867"/>
                <a:gd name="connsiteX16" fmla="*/ 203242 w 2472309"/>
                <a:gd name="connsiteY16" fmla="*/ 440267 h 2573867"/>
                <a:gd name="connsiteX17" fmla="*/ 135509 w 2472309"/>
                <a:gd name="connsiteY17" fmla="*/ 491067 h 2573867"/>
                <a:gd name="connsiteX18" fmla="*/ 101642 w 2472309"/>
                <a:gd name="connsiteY18" fmla="*/ 508000 h 2573867"/>
                <a:gd name="connsiteX19" fmla="*/ 76242 w 2472309"/>
                <a:gd name="connsiteY19" fmla="*/ 524934 h 2573867"/>
                <a:gd name="connsiteX20" fmla="*/ 50842 w 2472309"/>
                <a:gd name="connsiteY20" fmla="*/ 533400 h 2573867"/>
                <a:gd name="connsiteX21" fmla="*/ 42 w 2472309"/>
                <a:gd name="connsiteY21" fmla="*/ 575734 h 2573867"/>
                <a:gd name="connsiteX22" fmla="*/ 33909 w 2472309"/>
                <a:gd name="connsiteY22" fmla="*/ 601134 h 2573867"/>
                <a:gd name="connsiteX23" fmla="*/ 76242 w 2472309"/>
                <a:gd name="connsiteY23" fmla="*/ 609600 h 2573867"/>
                <a:gd name="connsiteX24" fmla="*/ 177842 w 2472309"/>
                <a:gd name="connsiteY24" fmla="*/ 635000 h 2573867"/>
                <a:gd name="connsiteX25" fmla="*/ 304842 w 2472309"/>
                <a:gd name="connsiteY25" fmla="*/ 668867 h 2573867"/>
                <a:gd name="connsiteX26" fmla="*/ 330242 w 2472309"/>
                <a:gd name="connsiteY26" fmla="*/ 677334 h 2573867"/>
                <a:gd name="connsiteX27" fmla="*/ 364109 w 2472309"/>
                <a:gd name="connsiteY27" fmla="*/ 685800 h 2573867"/>
                <a:gd name="connsiteX28" fmla="*/ 482642 w 2472309"/>
                <a:gd name="connsiteY28" fmla="*/ 702734 h 2573867"/>
                <a:gd name="connsiteX29" fmla="*/ 524975 w 2472309"/>
                <a:gd name="connsiteY29" fmla="*/ 711200 h 2573867"/>
                <a:gd name="connsiteX30" fmla="*/ 618109 w 2472309"/>
                <a:gd name="connsiteY30" fmla="*/ 736600 h 2573867"/>
                <a:gd name="connsiteX31" fmla="*/ 584242 w 2472309"/>
                <a:gd name="connsiteY31" fmla="*/ 778934 h 2573867"/>
                <a:gd name="connsiteX32" fmla="*/ 558842 w 2472309"/>
                <a:gd name="connsiteY32" fmla="*/ 812800 h 2573867"/>
                <a:gd name="connsiteX33" fmla="*/ 541909 w 2472309"/>
                <a:gd name="connsiteY33" fmla="*/ 829734 h 2573867"/>
                <a:gd name="connsiteX34" fmla="*/ 499575 w 2472309"/>
                <a:gd name="connsiteY34" fmla="*/ 880534 h 2573867"/>
                <a:gd name="connsiteX35" fmla="*/ 465709 w 2472309"/>
                <a:gd name="connsiteY35" fmla="*/ 931334 h 2573867"/>
                <a:gd name="connsiteX36" fmla="*/ 414909 w 2472309"/>
                <a:gd name="connsiteY36" fmla="*/ 1016000 h 2573867"/>
                <a:gd name="connsiteX37" fmla="*/ 381042 w 2472309"/>
                <a:gd name="connsiteY37" fmla="*/ 1058334 h 2573867"/>
                <a:gd name="connsiteX38" fmla="*/ 372575 w 2472309"/>
                <a:gd name="connsiteY38" fmla="*/ 1083734 h 2573867"/>
                <a:gd name="connsiteX39" fmla="*/ 338709 w 2472309"/>
                <a:gd name="connsiteY39" fmla="*/ 1134534 h 2573867"/>
                <a:gd name="connsiteX40" fmla="*/ 330242 w 2472309"/>
                <a:gd name="connsiteY40" fmla="*/ 1159934 h 2573867"/>
                <a:gd name="connsiteX41" fmla="*/ 304842 w 2472309"/>
                <a:gd name="connsiteY41" fmla="*/ 1185334 h 2573867"/>
                <a:gd name="connsiteX42" fmla="*/ 245575 w 2472309"/>
                <a:gd name="connsiteY42" fmla="*/ 1176867 h 2573867"/>
                <a:gd name="connsiteX43" fmla="*/ 186309 w 2472309"/>
                <a:gd name="connsiteY43" fmla="*/ 1159934 h 2573867"/>
                <a:gd name="connsiteX44" fmla="*/ 76242 w 2472309"/>
                <a:gd name="connsiteY44" fmla="*/ 1168400 h 2573867"/>
                <a:gd name="connsiteX45" fmla="*/ 59309 w 2472309"/>
                <a:gd name="connsiteY45" fmla="*/ 1193800 h 2573867"/>
                <a:gd name="connsiteX46" fmla="*/ 50842 w 2472309"/>
                <a:gd name="connsiteY46" fmla="*/ 1219200 h 2573867"/>
                <a:gd name="connsiteX47" fmla="*/ 33909 w 2472309"/>
                <a:gd name="connsiteY47" fmla="*/ 1295400 h 2573867"/>
                <a:gd name="connsiteX48" fmla="*/ 42375 w 2472309"/>
                <a:gd name="connsiteY48" fmla="*/ 1430867 h 2573867"/>
                <a:gd name="connsiteX49" fmla="*/ 110109 w 2472309"/>
                <a:gd name="connsiteY49" fmla="*/ 1490134 h 2573867"/>
                <a:gd name="connsiteX50" fmla="*/ 228642 w 2472309"/>
                <a:gd name="connsiteY50" fmla="*/ 1515534 h 2573867"/>
                <a:gd name="connsiteX51" fmla="*/ 389509 w 2472309"/>
                <a:gd name="connsiteY51" fmla="*/ 1540934 h 2573867"/>
                <a:gd name="connsiteX52" fmla="*/ 499575 w 2472309"/>
                <a:gd name="connsiteY52" fmla="*/ 1532467 h 2573867"/>
                <a:gd name="connsiteX53" fmla="*/ 524975 w 2472309"/>
                <a:gd name="connsiteY53" fmla="*/ 1498600 h 2573867"/>
                <a:gd name="connsiteX54" fmla="*/ 541909 w 2472309"/>
                <a:gd name="connsiteY54" fmla="*/ 1481667 h 2573867"/>
                <a:gd name="connsiteX55" fmla="*/ 575775 w 2472309"/>
                <a:gd name="connsiteY55" fmla="*/ 1422400 h 2573867"/>
                <a:gd name="connsiteX56" fmla="*/ 567309 w 2472309"/>
                <a:gd name="connsiteY56" fmla="*/ 1236134 h 2573867"/>
                <a:gd name="connsiteX57" fmla="*/ 550375 w 2472309"/>
                <a:gd name="connsiteY57" fmla="*/ 1210734 h 2573867"/>
                <a:gd name="connsiteX58" fmla="*/ 508042 w 2472309"/>
                <a:gd name="connsiteY58" fmla="*/ 1185334 h 2573867"/>
                <a:gd name="connsiteX59" fmla="*/ 491109 w 2472309"/>
                <a:gd name="connsiteY59" fmla="*/ 1168400 h 2573867"/>
                <a:gd name="connsiteX60" fmla="*/ 448775 w 2472309"/>
                <a:gd name="connsiteY60" fmla="*/ 1151467 h 2573867"/>
                <a:gd name="connsiteX61" fmla="*/ 423375 w 2472309"/>
                <a:gd name="connsiteY61" fmla="*/ 1134534 h 2573867"/>
                <a:gd name="connsiteX62" fmla="*/ 372575 w 2472309"/>
                <a:gd name="connsiteY62" fmla="*/ 1117600 h 2573867"/>
                <a:gd name="connsiteX63" fmla="*/ 474175 w 2472309"/>
                <a:gd name="connsiteY63" fmla="*/ 1126067 h 2573867"/>
                <a:gd name="connsiteX64" fmla="*/ 524975 w 2472309"/>
                <a:gd name="connsiteY64" fmla="*/ 1185334 h 2573867"/>
                <a:gd name="connsiteX65" fmla="*/ 541909 w 2472309"/>
                <a:gd name="connsiteY65" fmla="*/ 1202267 h 2573867"/>
                <a:gd name="connsiteX66" fmla="*/ 567309 w 2472309"/>
                <a:gd name="connsiteY66" fmla="*/ 1253067 h 2573867"/>
                <a:gd name="connsiteX67" fmla="*/ 558842 w 2472309"/>
                <a:gd name="connsiteY67" fmla="*/ 1490134 h 2573867"/>
                <a:gd name="connsiteX68" fmla="*/ 550375 w 2472309"/>
                <a:gd name="connsiteY68" fmla="*/ 1524000 h 2573867"/>
                <a:gd name="connsiteX69" fmla="*/ 533442 w 2472309"/>
                <a:gd name="connsiteY69" fmla="*/ 1540934 h 2573867"/>
                <a:gd name="connsiteX70" fmla="*/ 524975 w 2472309"/>
                <a:gd name="connsiteY70" fmla="*/ 1566334 h 2573867"/>
                <a:gd name="connsiteX71" fmla="*/ 499575 w 2472309"/>
                <a:gd name="connsiteY71" fmla="*/ 1574800 h 2573867"/>
                <a:gd name="connsiteX72" fmla="*/ 338709 w 2472309"/>
                <a:gd name="connsiteY72" fmla="*/ 1557867 h 2573867"/>
                <a:gd name="connsiteX73" fmla="*/ 321775 w 2472309"/>
                <a:gd name="connsiteY73" fmla="*/ 1540934 h 2573867"/>
                <a:gd name="connsiteX74" fmla="*/ 296375 w 2472309"/>
                <a:gd name="connsiteY74" fmla="*/ 1549400 h 2573867"/>
                <a:gd name="connsiteX75" fmla="*/ 152442 w 2472309"/>
                <a:gd name="connsiteY75" fmla="*/ 1566334 h 2573867"/>
                <a:gd name="connsiteX76" fmla="*/ 143975 w 2472309"/>
                <a:gd name="connsiteY76" fmla="*/ 1591734 h 2573867"/>
                <a:gd name="connsiteX77" fmla="*/ 152442 w 2472309"/>
                <a:gd name="connsiteY77" fmla="*/ 1659467 h 2573867"/>
                <a:gd name="connsiteX78" fmla="*/ 169375 w 2472309"/>
                <a:gd name="connsiteY78" fmla="*/ 1693334 h 2573867"/>
                <a:gd name="connsiteX79" fmla="*/ 228642 w 2472309"/>
                <a:gd name="connsiteY79" fmla="*/ 1769534 h 2573867"/>
                <a:gd name="connsiteX80" fmla="*/ 177842 w 2472309"/>
                <a:gd name="connsiteY80" fmla="*/ 1778000 h 2573867"/>
                <a:gd name="connsiteX81" fmla="*/ 169375 w 2472309"/>
                <a:gd name="connsiteY81" fmla="*/ 1811867 h 2573867"/>
                <a:gd name="connsiteX82" fmla="*/ 194775 w 2472309"/>
                <a:gd name="connsiteY82" fmla="*/ 1921934 h 2573867"/>
                <a:gd name="connsiteX83" fmla="*/ 220175 w 2472309"/>
                <a:gd name="connsiteY83" fmla="*/ 1938867 h 2573867"/>
                <a:gd name="connsiteX84" fmla="*/ 245575 w 2472309"/>
                <a:gd name="connsiteY84" fmla="*/ 2048934 h 2573867"/>
                <a:gd name="connsiteX85" fmla="*/ 270975 w 2472309"/>
                <a:gd name="connsiteY85" fmla="*/ 2065867 h 2573867"/>
                <a:gd name="connsiteX86" fmla="*/ 279442 w 2472309"/>
                <a:gd name="connsiteY86" fmla="*/ 2091267 h 2573867"/>
                <a:gd name="connsiteX87" fmla="*/ 287909 w 2472309"/>
                <a:gd name="connsiteY87" fmla="*/ 2150534 h 2573867"/>
                <a:gd name="connsiteX88" fmla="*/ 321775 w 2472309"/>
                <a:gd name="connsiteY88" fmla="*/ 2159000 h 2573867"/>
                <a:gd name="connsiteX89" fmla="*/ 313309 w 2472309"/>
                <a:gd name="connsiteY89" fmla="*/ 2209800 h 2573867"/>
                <a:gd name="connsiteX90" fmla="*/ 279442 w 2472309"/>
                <a:gd name="connsiteY90" fmla="*/ 2294467 h 2573867"/>
                <a:gd name="connsiteX91" fmla="*/ 270975 w 2472309"/>
                <a:gd name="connsiteY91" fmla="*/ 2336800 h 2573867"/>
                <a:gd name="connsiteX92" fmla="*/ 262509 w 2472309"/>
                <a:gd name="connsiteY92" fmla="*/ 2362200 h 2573867"/>
                <a:gd name="connsiteX93" fmla="*/ 237109 w 2472309"/>
                <a:gd name="connsiteY93" fmla="*/ 2446867 h 2573867"/>
                <a:gd name="connsiteX94" fmla="*/ 211709 w 2472309"/>
                <a:gd name="connsiteY94" fmla="*/ 2472267 h 2573867"/>
                <a:gd name="connsiteX95" fmla="*/ 203242 w 2472309"/>
                <a:gd name="connsiteY95" fmla="*/ 2506134 h 2573867"/>
                <a:gd name="connsiteX96" fmla="*/ 228642 w 2472309"/>
                <a:gd name="connsiteY96" fmla="*/ 2523067 h 2573867"/>
                <a:gd name="connsiteX97" fmla="*/ 448775 w 2472309"/>
                <a:gd name="connsiteY97" fmla="*/ 2531534 h 2573867"/>
                <a:gd name="connsiteX98" fmla="*/ 533442 w 2472309"/>
                <a:gd name="connsiteY98" fmla="*/ 2548467 h 2573867"/>
                <a:gd name="connsiteX99" fmla="*/ 609642 w 2472309"/>
                <a:gd name="connsiteY99" fmla="*/ 2573867 h 2573867"/>
                <a:gd name="connsiteX100" fmla="*/ 982175 w 2472309"/>
                <a:gd name="connsiteY100" fmla="*/ 2565400 h 2573867"/>
                <a:gd name="connsiteX101" fmla="*/ 1024509 w 2472309"/>
                <a:gd name="connsiteY101" fmla="*/ 2556934 h 2573867"/>
                <a:gd name="connsiteX102" fmla="*/ 1693375 w 2472309"/>
                <a:gd name="connsiteY102" fmla="*/ 2565400 h 2573867"/>
                <a:gd name="connsiteX103" fmla="*/ 1710309 w 2472309"/>
                <a:gd name="connsiteY103" fmla="*/ 2540000 h 2573867"/>
                <a:gd name="connsiteX104" fmla="*/ 1727242 w 2472309"/>
                <a:gd name="connsiteY104" fmla="*/ 2506134 h 2573867"/>
                <a:gd name="connsiteX105" fmla="*/ 1752642 w 2472309"/>
                <a:gd name="connsiteY105" fmla="*/ 2523067 h 2573867"/>
                <a:gd name="connsiteX106" fmla="*/ 2150575 w 2472309"/>
                <a:gd name="connsiteY106" fmla="*/ 2514600 h 2573867"/>
                <a:gd name="connsiteX107" fmla="*/ 2201375 w 2472309"/>
                <a:gd name="connsiteY107" fmla="*/ 2497667 h 2573867"/>
                <a:gd name="connsiteX108" fmla="*/ 2328375 w 2472309"/>
                <a:gd name="connsiteY108" fmla="*/ 2463800 h 2573867"/>
                <a:gd name="connsiteX109" fmla="*/ 2362242 w 2472309"/>
                <a:gd name="connsiteY109" fmla="*/ 2472267 h 2573867"/>
                <a:gd name="connsiteX110" fmla="*/ 2413042 w 2472309"/>
                <a:gd name="connsiteY110" fmla="*/ 2489200 h 2573867"/>
                <a:gd name="connsiteX111" fmla="*/ 2455375 w 2472309"/>
                <a:gd name="connsiteY111" fmla="*/ 2523067 h 2573867"/>
                <a:gd name="connsiteX112" fmla="*/ 2472309 w 2472309"/>
                <a:gd name="connsiteY112" fmla="*/ 2506134 h 2573867"/>
                <a:gd name="connsiteX113" fmla="*/ 2463842 w 2472309"/>
                <a:gd name="connsiteY113" fmla="*/ 2277534 h 2573867"/>
                <a:gd name="connsiteX114" fmla="*/ 2472309 w 2472309"/>
                <a:gd name="connsiteY114" fmla="*/ 2184400 h 2573867"/>
                <a:gd name="connsiteX115" fmla="*/ 2463842 w 2472309"/>
                <a:gd name="connsiteY115" fmla="*/ 1981200 h 2573867"/>
                <a:gd name="connsiteX116" fmla="*/ 2438442 w 2472309"/>
                <a:gd name="connsiteY116" fmla="*/ 1871134 h 2573867"/>
                <a:gd name="connsiteX117" fmla="*/ 2429975 w 2472309"/>
                <a:gd name="connsiteY117" fmla="*/ 1845734 h 2573867"/>
                <a:gd name="connsiteX118" fmla="*/ 2413042 w 2472309"/>
                <a:gd name="connsiteY118" fmla="*/ 1828800 h 2573867"/>
                <a:gd name="connsiteX119" fmla="*/ 2404575 w 2472309"/>
                <a:gd name="connsiteY119" fmla="*/ 1794934 h 2573867"/>
                <a:gd name="connsiteX120" fmla="*/ 2387642 w 2472309"/>
                <a:gd name="connsiteY120" fmla="*/ 1769534 h 2573867"/>
                <a:gd name="connsiteX121" fmla="*/ 2379175 w 2472309"/>
                <a:gd name="connsiteY121" fmla="*/ 1744134 h 2573867"/>
                <a:gd name="connsiteX122" fmla="*/ 2362242 w 2472309"/>
                <a:gd name="connsiteY122" fmla="*/ 1557867 h 2573867"/>
                <a:gd name="connsiteX123" fmla="*/ 2328375 w 2472309"/>
                <a:gd name="connsiteY123" fmla="*/ 1473200 h 2573867"/>
                <a:gd name="connsiteX124" fmla="*/ 2311442 w 2472309"/>
                <a:gd name="connsiteY124" fmla="*/ 1413934 h 2573867"/>
                <a:gd name="connsiteX125" fmla="*/ 2294509 w 2472309"/>
                <a:gd name="connsiteY125" fmla="*/ 1388534 h 2573867"/>
                <a:gd name="connsiteX126" fmla="*/ 2286042 w 2472309"/>
                <a:gd name="connsiteY126" fmla="*/ 1363134 h 2573867"/>
                <a:gd name="connsiteX127" fmla="*/ 2226775 w 2472309"/>
                <a:gd name="connsiteY127" fmla="*/ 1295400 h 2573867"/>
                <a:gd name="connsiteX128" fmla="*/ 2192909 w 2472309"/>
                <a:gd name="connsiteY128" fmla="*/ 1236134 h 2573867"/>
                <a:gd name="connsiteX129" fmla="*/ 2150575 w 2472309"/>
                <a:gd name="connsiteY129" fmla="*/ 1193800 h 2573867"/>
                <a:gd name="connsiteX130" fmla="*/ 2099775 w 2472309"/>
                <a:gd name="connsiteY130" fmla="*/ 1126067 h 2573867"/>
                <a:gd name="connsiteX131" fmla="*/ 2057442 w 2472309"/>
                <a:gd name="connsiteY131" fmla="*/ 1083734 h 2573867"/>
                <a:gd name="connsiteX132" fmla="*/ 2023575 w 2472309"/>
                <a:gd name="connsiteY132" fmla="*/ 1049867 h 2573867"/>
                <a:gd name="connsiteX133" fmla="*/ 1998175 w 2472309"/>
                <a:gd name="connsiteY133" fmla="*/ 1032934 h 2573867"/>
                <a:gd name="connsiteX134" fmla="*/ 1981242 w 2472309"/>
                <a:gd name="connsiteY134" fmla="*/ 1016000 h 2573867"/>
                <a:gd name="connsiteX135" fmla="*/ 1955842 w 2472309"/>
                <a:gd name="connsiteY135" fmla="*/ 1007534 h 2573867"/>
                <a:gd name="connsiteX136" fmla="*/ 1913509 w 2472309"/>
                <a:gd name="connsiteY136" fmla="*/ 982134 h 2573867"/>
                <a:gd name="connsiteX137" fmla="*/ 1854242 w 2472309"/>
                <a:gd name="connsiteY137" fmla="*/ 956734 h 2573867"/>
                <a:gd name="connsiteX138" fmla="*/ 1837309 w 2472309"/>
                <a:gd name="connsiteY138" fmla="*/ 939800 h 2573867"/>
                <a:gd name="connsiteX139" fmla="*/ 1811909 w 2472309"/>
                <a:gd name="connsiteY139" fmla="*/ 931334 h 2573867"/>
                <a:gd name="connsiteX140" fmla="*/ 1778042 w 2472309"/>
                <a:gd name="connsiteY140" fmla="*/ 914400 h 2573867"/>
                <a:gd name="connsiteX141" fmla="*/ 1769575 w 2472309"/>
                <a:gd name="connsiteY141" fmla="*/ 889000 h 2573867"/>
                <a:gd name="connsiteX142" fmla="*/ 1803442 w 2472309"/>
                <a:gd name="connsiteY142" fmla="*/ 880534 h 2573867"/>
                <a:gd name="connsiteX143" fmla="*/ 1828842 w 2472309"/>
                <a:gd name="connsiteY143" fmla="*/ 872067 h 2573867"/>
                <a:gd name="connsiteX144" fmla="*/ 1854242 w 2472309"/>
                <a:gd name="connsiteY144" fmla="*/ 855134 h 2573867"/>
                <a:gd name="connsiteX145" fmla="*/ 1896575 w 2472309"/>
                <a:gd name="connsiteY145" fmla="*/ 846667 h 2573867"/>
                <a:gd name="connsiteX146" fmla="*/ 1938909 w 2472309"/>
                <a:gd name="connsiteY146" fmla="*/ 829734 h 2573867"/>
                <a:gd name="connsiteX147" fmla="*/ 1964309 w 2472309"/>
                <a:gd name="connsiteY147" fmla="*/ 821267 h 2573867"/>
                <a:gd name="connsiteX148" fmla="*/ 1998175 w 2472309"/>
                <a:gd name="connsiteY148" fmla="*/ 812800 h 2573867"/>
                <a:gd name="connsiteX149" fmla="*/ 2023575 w 2472309"/>
                <a:gd name="connsiteY149" fmla="*/ 804334 h 2573867"/>
                <a:gd name="connsiteX150" fmla="*/ 2099775 w 2472309"/>
                <a:gd name="connsiteY150" fmla="*/ 787400 h 2573867"/>
                <a:gd name="connsiteX151" fmla="*/ 2252175 w 2472309"/>
                <a:gd name="connsiteY151" fmla="*/ 795867 h 2573867"/>
                <a:gd name="connsiteX152" fmla="*/ 2277575 w 2472309"/>
                <a:gd name="connsiteY152" fmla="*/ 804334 h 2573867"/>
                <a:gd name="connsiteX153" fmla="*/ 2353775 w 2472309"/>
                <a:gd name="connsiteY153" fmla="*/ 812800 h 2573867"/>
                <a:gd name="connsiteX154" fmla="*/ 2413042 w 2472309"/>
                <a:gd name="connsiteY154" fmla="*/ 812800 h 2573867"/>
                <a:gd name="connsiteX155" fmla="*/ 2387642 w 2472309"/>
                <a:gd name="connsiteY155" fmla="*/ 787400 h 2573867"/>
                <a:gd name="connsiteX156" fmla="*/ 2362242 w 2472309"/>
                <a:gd name="connsiteY156" fmla="*/ 753534 h 2573867"/>
                <a:gd name="connsiteX157" fmla="*/ 2336842 w 2472309"/>
                <a:gd name="connsiteY157" fmla="*/ 736600 h 2573867"/>
                <a:gd name="connsiteX158" fmla="*/ 2286042 w 2472309"/>
                <a:gd name="connsiteY158" fmla="*/ 694267 h 2573867"/>
                <a:gd name="connsiteX159" fmla="*/ 2243709 w 2472309"/>
                <a:gd name="connsiteY159" fmla="*/ 651934 h 2573867"/>
                <a:gd name="connsiteX160" fmla="*/ 2201375 w 2472309"/>
                <a:gd name="connsiteY160" fmla="*/ 626534 h 2573867"/>
                <a:gd name="connsiteX161" fmla="*/ 2150575 w 2472309"/>
                <a:gd name="connsiteY161" fmla="*/ 567267 h 2573867"/>
                <a:gd name="connsiteX162" fmla="*/ 2099775 w 2472309"/>
                <a:gd name="connsiteY162" fmla="*/ 550334 h 2573867"/>
                <a:gd name="connsiteX163" fmla="*/ 2040509 w 2472309"/>
                <a:gd name="connsiteY163" fmla="*/ 524934 h 2573867"/>
                <a:gd name="connsiteX164" fmla="*/ 1998175 w 2472309"/>
                <a:gd name="connsiteY164" fmla="*/ 499534 h 2573867"/>
                <a:gd name="connsiteX165" fmla="*/ 1938909 w 2472309"/>
                <a:gd name="connsiteY165" fmla="*/ 474134 h 2573867"/>
                <a:gd name="connsiteX166" fmla="*/ 1905042 w 2472309"/>
                <a:gd name="connsiteY166" fmla="*/ 457200 h 2573867"/>
                <a:gd name="connsiteX167" fmla="*/ 1862709 w 2472309"/>
                <a:gd name="connsiteY167" fmla="*/ 431800 h 2573867"/>
                <a:gd name="connsiteX168" fmla="*/ 1862709 w 2472309"/>
                <a:gd name="connsiteY168" fmla="*/ 423334 h 257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472309" h="2573867">
                  <a:moveTo>
                    <a:pt x="846709" y="0"/>
                  </a:moveTo>
                  <a:cubicBezTo>
                    <a:pt x="835420" y="14111"/>
                    <a:pt x="825620" y="29556"/>
                    <a:pt x="812842" y="42334"/>
                  </a:cubicBezTo>
                  <a:cubicBezTo>
                    <a:pt x="794055" y="61121"/>
                    <a:pt x="758137" y="79700"/>
                    <a:pt x="736642" y="93134"/>
                  </a:cubicBezTo>
                  <a:cubicBezTo>
                    <a:pt x="728013" y="98527"/>
                    <a:pt x="718900" y="103366"/>
                    <a:pt x="711242" y="110067"/>
                  </a:cubicBezTo>
                  <a:cubicBezTo>
                    <a:pt x="696224" y="123208"/>
                    <a:pt x="685258" y="140956"/>
                    <a:pt x="668909" y="152400"/>
                  </a:cubicBezTo>
                  <a:cubicBezTo>
                    <a:pt x="656458" y="161116"/>
                    <a:pt x="640169" y="162537"/>
                    <a:pt x="626575" y="169334"/>
                  </a:cubicBezTo>
                  <a:cubicBezTo>
                    <a:pt x="600358" y="182443"/>
                    <a:pt x="594167" y="196319"/>
                    <a:pt x="567309" y="211667"/>
                  </a:cubicBezTo>
                  <a:cubicBezTo>
                    <a:pt x="559560" y="216095"/>
                    <a:pt x="550376" y="217312"/>
                    <a:pt x="541909" y="220134"/>
                  </a:cubicBezTo>
                  <a:cubicBezTo>
                    <a:pt x="454706" y="285535"/>
                    <a:pt x="565493" y="207032"/>
                    <a:pt x="465709" y="262467"/>
                  </a:cubicBezTo>
                  <a:cubicBezTo>
                    <a:pt x="453374" y="269320"/>
                    <a:pt x="443583" y="280040"/>
                    <a:pt x="431842" y="287867"/>
                  </a:cubicBezTo>
                  <a:cubicBezTo>
                    <a:pt x="418150" y="296995"/>
                    <a:pt x="403201" y="304139"/>
                    <a:pt x="389509" y="313267"/>
                  </a:cubicBezTo>
                  <a:cubicBezTo>
                    <a:pt x="377768" y="321094"/>
                    <a:pt x="367125" y="330465"/>
                    <a:pt x="355642" y="338667"/>
                  </a:cubicBezTo>
                  <a:cubicBezTo>
                    <a:pt x="347362" y="344581"/>
                    <a:pt x="339077" y="350551"/>
                    <a:pt x="330242" y="355600"/>
                  </a:cubicBezTo>
                  <a:cubicBezTo>
                    <a:pt x="319283" y="361862"/>
                    <a:pt x="306877" y="365533"/>
                    <a:pt x="296375" y="372534"/>
                  </a:cubicBezTo>
                  <a:cubicBezTo>
                    <a:pt x="281339" y="382558"/>
                    <a:pt x="267762" y="394640"/>
                    <a:pt x="254042" y="406400"/>
                  </a:cubicBezTo>
                  <a:cubicBezTo>
                    <a:pt x="247981" y="411595"/>
                    <a:pt x="243751" y="418906"/>
                    <a:pt x="237109" y="423334"/>
                  </a:cubicBezTo>
                  <a:cubicBezTo>
                    <a:pt x="226607" y="430335"/>
                    <a:pt x="213744" y="433266"/>
                    <a:pt x="203242" y="440267"/>
                  </a:cubicBezTo>
                  <a:cubicBezTo>
                    <a:pt x="179760" y="455922"/>
                    <a:pt x="160752" y="478446"/>
                    <a:pt x="135509" y="491067"/>
                  </a:cubicBezTo>
                  <a:cubicBezTo>
                    <a:pt x="124220" y="496711"/>
                    <a:pt x="112600" y="501738"/>
                    <a:pt x="101642" y="508000"/>
                  </a:cubicBezTo>
                  <a:cubicBezTo>
                    <a:pt x="92807" y="513049"/>
                    <a:pt x="85344" y="520383"/>
                    <a:pt x="76242" y="524934"/>
                  </a:cubicBezTo>
                  <a:cubicBezTo>
                    <a:pt x="68260" y="528925"/>
                    <a:pt x="59309" y="530578"/>
                    <a:pt x="50842" y="533400"/>
                  </a:cubicBezTo>
                  <a:cubicBezTo>
                    <a:pt x="44565" y="537585"/>
                    <a:pt x="-1588" y="565956"/>
                    <a:pt x="42" y="575734"/>
                  </a:cubicBezTo>
                  <a:cubicBezTo>
                    <a:pt x="2362" y="589653"/>
                    <a:pt x="21014" y="595403"/>
                    <a:pt x="33909" y="601134"/>
                  </a:cubicBezTo>
                  <a:cubicBezTo>
                    <a:pt x="47059" y="606978"/>
                    <a:pt x="62359" y="605814"/>
                    <a:pt x="76242" y="609600"/>
                  </a:cubicBezTo>
                  <a:cubicBezTo>
                    <a:pt x="181665" y="638352"/>
                    <a:pt x="72564" y="617455"/>
                    <a:pt x="177842" y="635000"/>
                  </a:cubicBezTo>
                  <a:cubicBezTo>
                    <a:pt x="330544" y="685901"/>
                    <a:pt x="189023" y="643128"/>
                    <a:pt x="304842" y="668867"/>
                  </a:cubicBezTo>
                  <a:cubicBezTo>
                    <a:pt x="313554" y="670803"/>
                    <a:pt x="321661" y="674882"/>
                    <a:pt x="330242" y="677334"/>
                  </a:cubicBezTo>
                  <a:cubicBezTo>
                    <a:pt x="341431" y="680531"/>
                    <a:pt x="352699" y="683518"/>
                    <a:pt x="364109" y="685800"/>
                  </a:cubicBezTo>
                  <a:cubicBezTo>
                    <a:pt x="424433" y="697865"/>
                    <a:pt x="414999" y="692327"/>
                    <a:pt x="482642" y="702734"/>
                  </a:cubicBezTo>
                  <a:cubicBezTo>
                    <a:pt x="496865" y="704922"/>
                    <a:pt x="510953" y="707964"/>
                    <a:pt x="524975" y="711200"/>
                  </a:cubicBezTo>
                  <a:cubicBezTo>
                    <a:pt x="587034" y="725521"/>
                    <a:pt x="576127" y="722607"/>
                    <a:pt x="618109" y="736600"/>
                  </a:cubicBezTo>
                  <a:cubicBezTo>
                    <a:pt x="576242" y="799398"/>
                    <a:pt x="624455" y="730678"/>
                    <a:pt x="584242" y="778934"/>
                  </a:cubicBezTo>
                  <a:cubicBezTo>
                    <a:pt x="575208" y="789774"/>
                    <a:pt x="567876" y="801960"/>
                    <a:pt x="558842" y="812800"/>
                  </a:cubicBezTo>
                  <a:cubicBezTo>
                    <a:pt x="553732" y="818932"/>
                    <a:pt x="547019" y="823602"/>
                    <a:pt x="541909" y="829734"/>
                  </a:cubicBezTo>
                  <a:cubicBezTo>
                    <a:pt x="491599" y="890106"/>
                    <a:pt x="537869" y="842240"/>
                    <a:pt x="499575" y="880534"/>
                  </a:cubicBezTo>
                  <a:cubicBezTo>
                    <a:pt x="483384" y="929110"/>
                    <a:pt x="502704" y="883769"/>
                    <a:pt x="465709" y="931334"/>
                  </a:cubicBezTo>
                  <a:cubicBezTo>
                    <a:pt x="367749" y="1057282"/>
                    <a:pt x="476350" y="923840"/>
                    <a:pt x="414909" y="1016000"/>
                  </a:cubicBezTo>
                  <a:cubicBezTo>
                    <a:pt x="383408" y="1063251"/>
                    <a:pt x="411800" y="996819"/>
                    <a:pt x="381042" y="1058334"/>
                  </a:cubicBezTo>
                  <a:cubicBezTo>
                    <a:pt x="377051" y="1066316"/>
                    <a:pt x="376909" y="1075932"/>
                    <a:pt x="372575" y="1083734"/>
                  </a:cubicBezTo>
                  <a:cubicBezTo>
                    <a:pt x="362692" y="1101524"/>
                    <a:pt x="345145" y="1115227"/>
                    <a:pt x="338709" y="1134534"/>
                  </a:cubicBezTo>
                  <a:cubicBezTo>
                    <a:pt x="335887" y="1143001"/>
                    <a:pt x="335193" y="1152508"/>
                    <a:pt x="330242" y="1159934"/>
                  </a:cubicBezTo>
                  <a:cubicBezTo>
                    <a:pt x="323600" y="1169897"/>
                    <a:pt x="313309" y="1176867"/>
                    <a:pt x="304842" y="1185334"/>
                  </a:cubicBezTo>
                  <a:cubicBezTo>
                    <a:pt x="285086" y="1182512"/>
                    <a:pt x="265209" y="1180437"/>
                    <a:pt x="245575" y="1176867"/>
                  </a:cubicBezTo>
                  <a:cubicBezTo>
                    <a:pt x="222193" y="1172616"/>
                    <a:pt x="208067" y="1167186"/>
                    <a:pt x="186309" y="1159934"/>
                  </a:cubicBezTo>
                  <a:cubicBezTo>
                    <a:pt x="149620" y="1162756"/>
                    <a:pt x="111797" y="1158919"/>
                    <a:pt x="76242" y="1168400"/>
                  </a:cubicBezTo>
                  <a:cubicBezTo>
                    <a:pt x="66410" y="1171022"/>
                    <a:pt x="63860" y="1184699"/>
                    <a:pt x="59309" y="1193800"/>
                  </a:cubicBezTo>
                  <a:cubicBezTo>
                    <a:pt x="55318" y="1201782"/>
                    <a:pt x="53294" y="1210619"/>
                    <a:pt x="50842" y="1219200"/>
                  </a:cubicBezTo>
                  <a:cubicBezTo>
                    <a:pt x="42869" y="1247104"/>
                    <a:pt x="39729" y="1266296"/>
                    <a:pt x="33909" y="1295400"/>
                  </a:cubicBezTo>
                  <a:cubicBezTo>
                    <a:pt x="36731" y="1340556"/>
                    <a:pt x="31402" y="1386974"/>
                    <a:pt x="42375" y="1430867"/>
                  </a:cubicBezTo>
                  <a:cubicBezTo>
                    <a:pt x="44604" y="1439784"/>
                    <a:pt x="100253" y="1486028"/>
                    <a:pt x="110109" y="1490134"/>
                  </a:cubicBezTo>
                  <a:cubicBezTo>
                    <a:pt x="148523" y="1506140"/>
                    <a:pt x="188798" y="1506996"/>
                    <a:pt x="228642" y="1515534"/>
                  </a:cubicBezTo>
                  <a:cubicBezTo>
                    <a:pt x="354975" y="1542605"/>
                    <a:pt x="235213" y="1526907"/>
                    <a:pt x="389509" y="1540934"/>
                  </a:cubicBezTo>
                  <a:cubicBezTo>
                    <a:pt x="426198" y="1538112"/>
                    <a:pt x="464453" y="1543443"/>
                    <a:pt x="499575" y="1532467"/>
                  </a:cubicBezTo>
                  <a:cubicBezTo>
                    <a:pt x="513044" y="1528258"/>
                    <a:pt x="515941" y="1509440"/>
                    <a:pt x="524975" y="1498600"/>
                  </a:cubicBezTo>
                  <a:cubicBezTo>
                    <a:pt x="530085" y="1492468"/>
                    <a:pt x="536922" y="1487900"/>
                    <a:pt x="541909" y="1481667"/>
                  </a:cubicBezTo>
                  <a:cubicBezTo>
                    <a:pt x="557864" y="1461723"/>
                    <a:pt x="564188" y="1445575"/>
                    <a:pt x="575775" y="1422400"/>
                  </a:cubicBezTo>
                  <a:cubicBezTo>
                    <a:pt x="591776" y="1342401"/>
                    <a:pt x="592439" y="1361782"/>
                    <a:pt x="567309" y="1236134"/>
                  </a:cubicBezTo>
                  <a:cubicBezTo>
                    <a:pt x="565313" y="1226156"/>
                    <a:pt x="558101" y="1217356"/>
                    <a:pt x="550375" y="1210734"/>
                  </a:cubicBezTo>
                  <a:cubicBezTo>
                    <a:pt x="537881" y="1200025"/>
                    <a:pt x="521433" y="1194899"/>
                    <a:pt x="508042" y="1185334"/>
                  </a:cubicBezTo>
                  <a:cubicBezTo>
                    <a:pt x="501546" y="1180694"/>
                    <a:pt x="498040" y="1172360"/>
                    <a:pt x="491109" y="1168400"/>
                  </a:cubicBezTo>
                  <a:cubicBezTo>
                    <a:pt x="477913" y="1160860"/>
                    <a:pt x="462369" y="1158264"/>
                    <a:pt x="448775" y="1151467"/>
                  </a:cubicBezTo>
                  <a:cubicBezTo>
                    <a:pt x="439674" y="1146916"/>
                    <a:pt x="432674" y="1138667"/>
                    <a:pt x="423375" y="1134534"/>
                  </a:cubicBezTo>
                  <a:cubicBezTo>
                    <a:pt x="407064" y="1127285"/>
                    <a:pt x="354787" y="1116118"/>
                    <a:pt x="372575" y="1117600"/>
                  </a:cubicBezTo>
                  <a:lnTo>
                    <a:pt x="474175" y="1126067"/>
                  </a:lnTo>
                  <a:cubicBezTo>
                    <a:pt x="555710" y="1207602"/>
                    <a:pt x="473390" y="1120854"/>
                    <a:pt x="524975" y="1185334"/>
                  </a:cubicBezTo>
                  <a:cubicBezTo>
                    <a:pt x="529962" y="1191567"/>
                    <a:pt x="536922" y="1196034"/>
                    <a:pt x="541909" y="1202267"/>
                  </a:cubicBezTo>
                  <a:cubicBezTo>
                    <a:pt x="560665" y="1225712"/>
                    <a:pt x="558367" y="1226241"/>
                    <a:pt x="567309" y="1253067"/>
                  </a:cubicBezTo>
                  <a:cubicBezTo>
                    <a:pt x="564487" y="1332089"/>
                    <a:pt x="563775" y="1411215"/>
                    <a:pt x="558842" y="1490134"/>
                  </a:cubicBezTo>
                  <a:cubicBezTo>
                    <a:pt x="558116" y="1501747"/>
                    <a:pt x="555579" y="1513592"/>
                    <a:pt x="550375" y="1524000"/>
                  </a:cubicBezTo>
                  <a:cubicBezTo>
                    <a:pt x="546805" y="1531140"/>
                    <a:pt x="539086" y="1535289"/>
                    <a:pt x="533442" y="1540934"/>
                  </a:cubicBezTo>
                  <a:cubicBezTo>
                    <a:pt x="530620" y="1549401"/>
                    <a:pt x="531286" y="1560023"/>
                    <a:pt x="524975" y="1566334"/>
                  </a:cubicBezTo>
                  <a:cubicBezTo>
                    <a:pt x="518664" y="1572645"/>
                    <a:pt x="508490" y="1575205"/>
                    <a:pt x="499575" y="1574800"/>
                  </a:cubicBezTo>
                  <a:cubicBezTo>
                    <a:pt x="445712" y="1572352"/>
                    <a:pt x="392331" y="1563511"/>
                    <a:pt x="338709" y="1557867"/>
                  </a:cubicBezTo>
                  <a:cubicBezTo>
                    <a:pt x="333064" y="1552223"/>
                    <a:pt x="329603" y="1542500"/>
                    <a:pt x="321775" y="1540934"/>
                  </a:cubicBezTo>
                  <a:cubicBezTo>
                    <a:pt x="313024" y="1539184"/>
                    <a:pt x="305201" y="1548076"/>
                    <a:pt x="296375" y="1549400"/>
                  </a:cubicBezTo>
                  <a:cubicBezTo>
                    <a:pt x="248601" y="1556566"/>
                    <a:pt x="200420" y="1560689"/>
                    <a:pt x="152442" y="1566334"/>
                  </a:cubicBezTo>
                  <a:cubicBezTo>
                    <a:pt x="149620" y="1574801"/>
                    <a:pt x="143975" y="1582809"/>
                    <a:pt x="143975" y="1591734"/>
                  </a:cubicBezTo>
                  <a:cubicBezTo>
                    <a:pt x="143975" y="1614487"/>
                    <a:pt x="146923" y="1637393"/>
                    <a:pt x="152442" y="1659467"/>
                  </a:cubicBezTo>
                  <a:cubicBezTo>
                    <a:pt x="155503" y="1671712"/>
                    <a:pt x="162881" y="1682511"/>
                    <a:pt x="169375" y="1693334"/>
                  </a:cubicBezTo>
                  <a:cubicBezTo>
                    <a:pt x="199755" y="1743968"/>
                    <a:pt x="194810" y="1735702"/>
                    <a:pt x="228642" y="1769534"/>
                  </a:cubicBezTo>
                  <a:cubicBezTo>
                    <a:pt x="211709" y="1772356"/>
                    <a:pt x="191811" y="1768022"/>
                    <a:pt x="177842" y="1778000"/>
                  </a:cubicBezTo>
                  <a:cubicBezTo>
                    <a:pt x="168373" y="1784763"/>
                    <a:pt x="169375" y="1800231"/>
                    <a:pt x="169375" y="1811867"/>
                  </a:cubicBezTo>
                  <a:cubicBezTo>
                    <a:pt x="169375" y="1842833"/>
                    <a:pt x="171283" y="1893743"/>
                    <a:pt x="194775" y="1921934"/>
                  </a:cubicBezTo>
                  <a:cubicBezTo>
                    <a:pt x="201289" y="1929751"/>
                    <a:pt x="211708" y="1933223"/>
                    <a:pt x="220175" y="1938867"/>
                  </a:cubicBezTo>
                  <a:cubicBezTo>
                    <a:pt x="260478" y="2019471"/>
                    <a:pt x="258993" y="1981848"/>
                    <a:pt x="245575" y="2048934"/>
                  </a:cubicBezTo>
                  <a:cubicBezTo>
                    <a:pt x="254042" y="2054578"/>
                    <a:pt x="264618" y="2057921"/>
                    <a:pt x="270975" y="2065867"/>
                  </a:cubicBezTo>
                  <a:cubicBezTo>
                    <a:pt x="276550" y="2072836"/>
                    <a:pt x="277692" y="2082516"/>
                    <a:pt x="279442" y="2091267"/>
                  </a:cubicBezTo>
                  <a:cubicBezTo>
                    <a:pt x="283356" y="2110836"/>
                    <a:pt x="277332" y="2133611"/>
                    <a:pt x="287909" y="2150534"/>
                  </a:cubicBezTo>
                  <a:cubicBezTo>
                    <a:pt x="294076" y="2160401"/>
                    <a:pt x="310486" y="2156178"/>
                    <a:pt x="321775" y="2159000"/>
                  </a:cubicBezTo>
                  <a:cubicBezTo>
                    <a:pt x="318953" y="2175933"/>
                    <a:pt x="318429" y="2193415"/>
                    <a:pt x="313309" y="2209800"/>
                  </a:cubicBezTo>
                  <a:cubicBezTo>
                    <a:pt x="304243" y="2238813"/>
                    <a:pt x="285403" y="2264661"/>
                    <a:pt x="279442" y="2294467"/>
                  </a:cubicBezTo>
                  <a:cubicBezTo>
                    <a:pt x="276620" y="2308578"/>
                    <a:pt x="274465" y="2322839"/>
                    <a:pt x="270975" y="2336800"/>
                  </a:cubicBezTo>
                  <a:cubicBezTo>
                    <a:pt x="268811" y="2345458"/>
                    <a:pt x="264445" y="2353488"/>
                    <a:pt x="262509" y="2362200"/>
                  </a:cubicBezTo>
                  <a:cubicBezTo>
                    <a:pt x="253346" y="2403433"/>
                    <a:pt x="260705" y="2413832"/>
                    <a:pt x="237109" y="2446867"/>
                  </a:cubicBezTo>
                  <a:cubicBezTo>
                    <a:pt x="230150" y="2456610"/>
                    <a:pt x="220176" y="2463800"/>
                    <a:pt x="211709" y="2472267"/>
                  </a:cubicBezTo>
                  <a:cubicBezTo>
                    <a:pt x="208887" y="2483556"/>
                    <a:pt x="199562" y="2495095"/>
                    <a:pt x="203242" y="2506134"/>
                  </a:cubicBezTo>
                  <a:cubicBezTo>
                    <a:pt x="206460" y="2515787"/>
                    <a:pt x="218520" y="2522020"/>
                    <a:pt x="228642" y="2523067"/>
                  </a:cubicBezTo>
                  <a:cubicBezTo>
                    <a:pt x="301684" y="2530623"/>
                    <a:pt x="375397" y="2528712"/>
                    <a:pt x="448775" y="2531534"/>
                  </a:cubicBezTo>
                  <a:cubicBezTo>
                    <a:pt x="476997" y="2537178"/>
                    <a:pt x="506138" y="2539366"/>
                    <a:pt x="533442" y="2548467"/>
                  </a:cubicBezTo>
                  <a:lnTo>
                    <a:pt x="609642" y="2573867"/>
                  </a:lnTo>
                  <a:lnTo>
                    <a:pt x="982175" y="2565400"/>
                  </a:lnTo>
                  <a:cubicBezTo>
                    <a:pt x="996554" y="2564813"/>
                    <a:pt x="1010118" y="2556934"/>
                    <a:pt x="1024509" y="2556934"/>
                  </a:cubicBezTo>
                  <a:cubicBezTo>
                    <a:pt x="1247482" y="2556934"/>
                    <a:pt x="1470420" y="2562578"/>
                    <a:pt x="1693375" y="2565400"/>
                  </a:cubicBezTo>
                  <a:cubicBezTo>
                    <a:pt x="1699020" y="2556933"/>
                    <a:pt x="1708722" y="2550051"/>
                    <a:pt x="1710309" y="2540000"/>
                  </a:cubicBezTo>
                  <a:cubicBezTo>
                    <a:pt x="1745370" y="2317951"/>
                    <a:pt x="1696634" y="2399006"/>
                    <a:pt x="1727242" y="2506134"/>
                  </a:cubicBezTo>
                  <a:cubicBezTo>
                    <a:pt x="1730037" y="2515918"/>
                    <a:pt x="1744175" y="2517423"/>
                    <a:pt x="1752642" y="2523067"/>
                  </a:cubicBezTo>
                  <a:cubicBezTo>
                    <a:pt x="1885286" y="2520245"/>
                    <a:pt x="2018113" y="2522098"/>
                    <a:pt x="2150575" y="2514600"/>
                  </a:cubicBezTo>
                  <a:cubicBezTo>
                    <a:pt x="2168396" y="2513591"/>
                    <a:pt x="2201375" y="2497667"/>
                    <a:pt x="2201375" y="2497667"/>
                  </a:cubicBezTo>
                  <a:cubicBezTo>
                    <a:pt x="2217236" y="2418366"/>
                    <a:pt x="2196520" y="2449150"/>
                    <a:pt x="2328375" y="2463800"/>
                  </a:cubicBezTo>
                  <a:cubicBezTo>
                    <a:pt x="2339940" y="2465085"/>
                    <a:pt x="2351096" y="2468923"/>
                    <a:pt x="2362242" y="2472267"/>
                  </a:cubicBezTo>
                  <a:cubicBezTo>
                    <a:pt x="2379339" y="2477396"/>
                    <a:pt x="2413042" y="2489200"/>
                    <a:pt x="2413042" y="2489200"/>
                  </a:cubicBezTo>
                  <a:cubicBezTo>
                    <a:pt x="2420414" y="2496572"/>
                    <a:pt x="2444693" y="2523067"/>
                    <a:pt x="2455375" y="2523067"/>
                  </a:cubicBezTo>
                  <a:cubicBezTo>
                    <a:pt x="2463358" y="2523067"/>
                    <a:pt x="2466664" y="2511778"/>
                    <a:pt x="2472309" y="2506134"/>
                  </a:cubicBezTo>
                  <a:cubicBezTo>
                    <a:pt x="2469487" y="2429934"/>
                    <a:pt x="2463842" y="2353786"/>
                    <a:pt x="2463842" y="2277534"/>
                  </a:cubicBezTo>
                  <a:cubicBezTo>
                    <a:pt x="2463842" y="2246361"/>
                    <a:pt x="2472309" y="2215573"/>
                    <a:pt x="2472309" y="2184400"/>
                  </a:cubicBezTo>
                  <a:cubicBezTo>
                    <a:pt x="2472309" y="2116608"/>
                    <a:pt x="2468207" y="2048851"/>
                    <a:pt x="2463842" y="1981200"/>
                  </a:cubicBezTo>
                  <a:cubicBezTo>
                    <a:pt x="2460325" y="1926689"/>
                    <a:pt x="2455000" y="1920808"/>
                    <a:pt x="2438442" y="1871134"/>
                  </a:cubicBezTo>
                  <a:cubicBezTo>
                    <a:pt x="2435620" y="1862667"/>
                    <a:pt x="2436286" y="1852045"/>
                    <a:pt x="2429975" y="1845734"/>
                  </a:cubicBezTo>
                  <a:lnTo>
                    <a:pt x="2413042" y="1828800"/>
                  </a:lnTo>
                  <a:cubicBezTo>
                    <a:pt x="2410220" y="1817511"/>
                    <a:pt x="2409159" y="1805629"/>
                    <a:pt x="2404575" y="1794934"/>
                  </a:cubicBezTo>
                  <a:cubicBezTo>
                    <a:pt x="2400567" y="1785581"/>
                    <a:pt x="2392193" y="1778635"/>
                    <a:pt x="2387642" y="1769534"/>
                  </a:cubicBezTo>
                  <a:cubicBezTo>
                    <a:pt x="2383651" y="1761552"/>
                    <a:pt x="2381997" y="1752601"/>
                    <a:pt x="2379175" y="1744134"/>
                  </a:cubicBezTo>
                  <a:cubicBezTo>
                    <a:pt x="2374568" y="1670423"/>
                    <a:pt x="2376277" y="1623362"/>
                    <a:pt x="2362242" y="1557867"/>
                  </a:cubicBezTo>
                  <a:cubicBezTo>
                    <a:pt x="2346803" y="1485820"/>
                    <a:pt x="2360588" y="1505413"/>
                    <a:pt x="2328375" y="1473200"/>
                  </a:cubicBezTo>
                  <a:cubicBezTo>
                    <a:pt x="2325661" y="1462344"/>
                    <a:pt x="2317517" y="1426084"/>
                    <a:pt x="2311442" y="1413934"/>
                  </a:cubicBezTo>
                  <a:cubicBezTo>
                    <a:pt x="2306891" y="1404833"/>
                    <a:pt x="2299060" y="1397635"/>
                    <a:pt x="2294509" y="1388534"/>
                  </a:cubicBezTo>
                  <a:cubicBezTo>
                    <a:pt x="2290518" y="1380552"/>
                    <a:pt x="2290376" y="1370936"/>
                    <a:pt x="2286042" y="1363134"/>
                  </a:cubicBezTo>
                  <a:cubicBezTo>
                    <a:pt x="2256989" y="1310840"/>
                    <a:pt x="2263879" y="1320137"/>
                    <a:pt x="2226775" y="1295400"/>
                  </a:cubicBezTo>
                  <a:cubicBezTo>
                    <a:pt x="2216008" y="1263096"/>
                    <a:pt x="2220247" y="1266889"/>
                    <a:pt x="2192909" y="1236134"/>
                  </a:cubicBezTo>
                  <a:cubicBezTo>
                    <a:pt x="2179651" y="1221218"/>
                    <a:pt x="2150575" y="1193800"/>
                    <a:pt x="2150575" y="1193800"/>
                  </a:cubicBezTo>
                  <a:cubicBezTo>
                    <a:pt x="2128548" y="1127712"/>
                    <a:pt x="2164634" y="1223358"/>
                    <a:pt x="2099775" y="1126067"/>
                  </a:cubicBezTo>
                  <a:cubicBezTo>
                    <a:pt x="2067163" y="1077148"/>
                    <a:pt x="2101343" y="1121363"/>
                    <a:pt x="2057442" y="1083734"/>
                  </a:cubicBezTo>
                  <a:cubicBezTo>
                    <a:pt x="2045320" y="1073344"/>
                    <a:pt x="2036859" y="1058723"/>
                    <a:pt x="2023575" y="1049867"/>
                  </a:cubicBezTo>
                  <a:cubicBezTo>
                    <a:pt x="2015108" y="1044223"/>
                    <a:pt x="2006121" y="1039291"/>
                    <a:pt x="1998175" y="1032934"/>
                  </a:cubicBezTo>
                  <a:cubicBezTo>
                    <a:pt x="1991942" y="1027947"/>
                    <a:pt x="1988087" y="1020107"/>
                    <a:pt x="1981242" y="1016000"/>
                  </a:cubicBezTo>
                  <a:cubicBezTo>
                    <a:pt x="1973589" y="1011408"/>
                    <a:pt x="1964309" y="1010356"/>
                    <a:pt x="1955842" y="1007534"/>
                  </a:cubicBezTo>
                  <a:cubicBezTo>
                    <a:pt x="1927682" y="979373"/>
                    <a:pt x="1951978" y="998621"/>
                    <a:pt x="1913509" y="982134"/>
                  </a:cubicBezTo>
                  <a:cubicBezTo>
                    <a:pt x="1840273" y="950747"/>
                    <a:pt x="1913809" y="976588"/>
                    <a:pt x="1854242" y="956734"/>
                  </a:cubicBezTo>
                  <a:cubicBezTo>
                    <a:pt x="1848598" y="951089"/>
                    <a:pt x="1844154" y="943907"/>
                    <a:pt x="1837309" y="939800"/>
                  </a:cubicBezTo>
                  <a:cubicBezTo>
                    <a:pt x="1829656" y="935208"/>
                    <a:pt x="1820112" y="934850"/>
                    <a:pt x="1811909" y="931334"/>
                  </a:cubicBezTo>
                  <a:cubicBezTo>
                    <a:pt x="1800308" y="926362"/>
                    <a:pt x="1789331" y="920045"/>
                    <a:pt x="1778042" y="914400"/>
                  </a:cubicBezTo>
                  <a:cubicBezTo>
                    <a:pt x="1775220" y="905933"/>
                    <a:pt x="1764220" y="896140"/>
                    <a:pt x="1769575" y="889000"/>
                  </a:cubicBezTo>
                  <a:cubicBezTo>
                    <a:pt x="1776557" y="879691"/>
                    <a:pt x="1792253" y="883731"/>
                    <a:pt x="1803442" y="880534"/>
                  </a:cubicBezTo>
                  <a:cubicBezTo>
                    <a:pt x="1812023" y="878082"/>
                    <a:pt x="1820860" y="876058"/>
                    <a:pt x="1828842" y="872067"/>
                  </a:cubicBezTo>
                  <a:cubicBezTo>
                    <a:pt x="1837943" y="867516"/>
                    <a:pt x="1844714" y="858707"/>
                    <a:pt x="1854242" y="855134"/>
                  </a:cubicBezTo>
                  <a:cubicBezTo>
                    <a:pt x="1867716" y="850081"/>
                    <a:pt x="1882791" y="850802"/>
                    <a:pt x="1896575" y="846667"/>
                  </a:cubicBezTo>
                  <a:cubicBezTo>
                    <a:pt x="1911132" y="842300"/>
                    <a:pt x="1924678" y="835070"/>
                    <a:pt x="1938909" y="829734"/>
                  </a:cubicBezTo>
                  <a:cubicBezTo>
                    <a:pt x="1947265" y="826600"/>
                    <a:pt x="1955728" y="823719"/>
                    <a:pt x="1964309" y="821267"/>
                  </a:cubicBezTo>
                  <a:cubicBezTo>
                    <a:pt x="1975497" y="818070"/>
                    <a:pt x="1986987" y="815997"/>
                    <a:pt x="1998175" y="812800"/>
                  </a:cubicBezTo>
                  <a:cubicBezTo>
                    <a:pt x="2006756" y="810348"/>
                    <a:pt x="2014994" y="806786"/>
                    <a:pt x="2023575" y="804334"/>
                  </a:cubicBezTo>
                  <a:cubicBezTo>
                    <a:pt x="2051479" y="796362"/>
                    <a:pt x="2070671" y="793221"/>
                    <a:pt x="2099775" y="787400"/>
                  </a:cubicBezTo>
                  <a:cubicBezTo>
                    <a:pt x="2150575" y="790222"/>
                    <a:pt x="2201526" y="791043"/>
                    <a:pt x="2252175" y="795867"/>
                  </a:cubicBezTo>
                  <a:cubicBezTo>
                    <a:pt x="2261059" y="796713"/>
                    <a:pt x="2268772" y="802867"/>
                    <a:pt x="2277575" y="804334"/>
                  </a:cubicBezTo>
                  <a:cubicBezTo>
                    <a:pt x="2302784" y="808535"/>
                    <a:pt x="2328375" y="809978"/>
                    <a:pt x="2353775" y="812800"/>
                  </a:cubicBezTo>
                  <a:cubicBezTo>
                    <a:pt x="2361990" y="815538"/>
                    <a:pt x="2407317" y="835699"/>
                    <a:pt x="2413042" y="812800"/>
                  </a:cubicBezTo>
                  <a:cubicBezTo>
                    <a:pt x="2415946" y="801184"/>
                    <a:pt x="2395434" y="796491"/>
                    <a:pt x="2387642" y="787400"/>
                  </a:cubicBezTo>
                  <a:cubicBezTo>
                    <a:pt x="2378459" y="776686"/>
                    <a:pt x="2372220" y="763512"/>
                    <a:pt x="2362242" y="753534"/>
                  </a:cubicBezTo>
                  <a:cubicBezTo>
                    <a:pt x="2355047" y="746339"/>
                    <a:pt x="2344659" y="743114"/>
                    <a:pt x="2336842" y="736600"/>
                  </a:cubicBezTo>
                  <a:cubicBezTo>
                    <a:pt x="2271659" y="682280"/>
                    <a:pt x="2349099" y="736304"/>
                    <a:pt x="2286042" y="694267"/>
                  </a:cubicBezTo>
                  <a:cubicBezTo>
                    <a:pt x="2257014" y="650724"/>
                    <a:pt x="2284027" y="684188"/>
                    <a:pt x="2243709" y="651934"/>
                  </a:cubicBezTo>
                  <a:cubicBezTo>
                    <a:pt x="2210503" y="625369"/>
                    <a:pt x="2245485" y="641236"/>
                    <a:pt x="2201375" y="626534"/>
                  </a:cubicBezTo>
                  <a:cubicBezTo>
                    <a:pt x="2190541" y="610283"/>
                    <a:pt x="2168174" y="573133"/>
                    <a:pt x="2150575" y="567267"/>
                  </a:cubicBezTo>
                  <a:cubicBezTo>
                    <a:pt x="2133642" y="561623"/>
                    <a:pt x="2115740" y="558317"/>
                    <a:pt x="2099775" y="550334"/>
                  </a:cubicBezTo>
                  <a:cubicBezTo>
                    <a:pt x="2057927" y="529409"/>
                    <a:pt x="2077883" y="537391"/>
                    <a:pt x="2040509" y="524934"/>
                  </a:cubicBezTo>
                  <a:cubicBezTo>
                    <a:pt x="2007432" y="491857"/>
                    <a:pt x="2042141" y="521517"/>
                    <a:pt x="1998175" y="499534"/>
                  </a:cubicBezTo>
                  <a:cubicBezTo>
                    <a:pt x="1939703" y="470298"/>
                    <a:pt x="2009394" y="491754"/>
                    <a:pt x="1938909" y="474134"/>
                  </a:cubicBezTo>
                  <a:cubicBezTo>
                    <a:pt x="1927620" y="468489"/>
                    <a:pt x="1916643" y="462172"/>
                    <a:pt x="1905042" y="457200"/>
                  </a:cubicBezTo>
                  <a:cubicBezTo>
                    <a:pt x="1881263" y="447009"/>
                    <a:pt x="1877729" y="454330"/>
                    <a:pt x="1862709" y="431800"/>
                  </a:cubicBezTo>
                  <a:cubicBezTo>
                    <a:pt x="1861144" y="429452"/>
                    <a:pt x="1862709" y="426156"/>
                    <a:pt x="1862709" y="423334"/>
                  </a:cubicBezTo>
                </a:path>
              </a:pathLst>
            </a:custGeom>
            <a:solidFill>
              <a:schemeClr val="tx1"/>
            </a:solidFill>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nvGrpSpPr>
            <p:cNvPr id="32" name="Group 32"/>
            <p:cNvGrpSpPr/>
            <p:nvPr/>
          </p:nvGrpSpPr>
          <p:grpSpPr>
            <a:xfrm>
              <a:off x="6200217" y="1409198"/>
              <a:ext cx="1341418" cy="1252195"/>
              <a:chOff x="4864876" y="2236061"/>
              <a:chExt cx="1341418" cy="1252195"/>
            </a:xfrm>
          </p:grpSpPr>
          <p:sp>
            <p:nvSpPr>
              <p:cNvPr id="39" name="Freeform 38"/>
              <p:cNvSpPr/>
              <p:nvPr/>
            </p:nvSpPr>
            <p:spPr>
              <a:xfrm>
                <a:off x="4864876" y="2236061"/>
                <a:ext cx="357712" cy="554543"/>
              </a:xfrm>
              <a:custGeom>
                <a:avLst/>
                <a:gdLst>
                  <a:gd name="connsiteX0" fmla="*/ 357712 w 357712"/>
                  <a:gd name="connsiteY0" fmla="*/ 339882 h 554543"/>
                  <a:gd name="connsiteX1" fmla="*/ 321941 w 357712"/>
                  <a:gd name="connsiteY1" fmla="*/ 250439 h 554543"/>
                  <a:gd name="connsiteX2" fmla="*/ 286169 w 357712"/>
                  <a:gd name="connsiteY2" fmla="*/ 214662 h 554543"/>
                  <a:gd name="connsiteX3" fmla="*/ 196742 w 357712"/>
                  <a:gd name="connsiteY3" fmla="*/ 125220 h 554543"/>
                  <a:gd name="connsiteX4" fmla="*/ 160970 w 357712"/>
                  <a:gd name="connsiteY4" fmla="*/ 89443 h 554543"/>
                  <a:gd name="connsiteX5" fmla="*/ 0 w 357712"/>
                  <a:gd name="connsiteY5" fmla="*/ 0 h 554543"/>
                  <a:gd name="connsiteX6" fmla="*/ 35771 w 357712"/>
                  <a:gd name="connsiteY6" fmla="*/ 178885 h 554543"/>
                  <a:gd name="connsiteX7" fmla="*/ 53657 w 357712"/>
                  <a:gd name="connsiteY7" fmla="*/ 232551 h 554543"/>
                  <a:gd name="connsiteX8" fmla="*/ 89428 w 357712"/>
                  <a:gd name="connsiteY8" fmla="*/ 411436 h 554543"/>
                  <a:gd name="connsiteX9" fmla="*/ 196742 w 357712"/>
                  <a:gd name="connsiteY9" fmla="*/ 518767 h 554543"/>
                  <a:gd name="connsiteX10" fmla="*/ 232513 w 357712"/>
                  <a:gd name="connsiteY10" fmla="*/ 554543 h 55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7712" h="554543">
                    <a:moveTo>
                      <a:pt x="357712" y="339882"/>
                    </a:moveTo>
                    <a:cubicBezTo>
                      <a:pt x="345788" y="310068"/>
                      <a:pt x="337870" y="278320"/>
                      <a:pt x="321941" y="250439"/>
                    </a:cubicBezTo>
                    <a:cubicBezTo>
                      <a:pt x="313575" y="235796"/>
                      <a:pt x="296703" y="227832"/>
                      <a:pt x="286169" y="214662"/>
                    </a:cubicBezTo>
                    <a:cubicBezTo>
                      <a:pt x="190778" y="95405"/>
                      <a:pt x="315979" y="220625"/>
                      <a:pt x="196742" y="125220"/>
                    </a:cubicBezTo>
                    <a:cubicBezTo>
                      <a:pt x="183574" y="114684"/>
                      <a:pt x="174461" y="99563"/>
                      <a:pt x="160970" y="89443"/>
                    </a:cubicBezTo>
                    <a:cubicBezTo>
                      <a:pt x="62570" y="15631"/>
                      <a:pt x="83656" y="27891"/>
                      <a:pt x="0" y="0"/>
                    </a:cubicBezTo>
                    <a:cubicBezTo>
                      <a:pt x="14053" y="84329"/>
                      <a:pt x="14428" y="104173"/>
                      <a:pt x="35771" y="178885"/>
                    </a:cubicBezTo>
                    <a:cubicBezTo>
                      <a:pt x="40950" y="197016"/>
                      <a:pt x="49567" y="214144"/>
                      <a:pt x="53657" y="232551"/>
                    </a:cubicBezTo>
                    <a:cubicBezTo>
                      <a:pt x="60483" y="263274"/>
                      <a:pt x="72984" y="373059"/>
                      <a:pt x="89428" y="411436"/>
                    </a:cubicBezTo>
                    <a:cubicBezTo>
                      <a:pt x="116229" y="473983"/>
                      <a:pt x="143368" y="474282"/>
                      <a:pt x="196742" y="518767"/>
                    </a:cubicBezTo>
                    <a:cubicBezTo>
                      <a:pt x="209696" y="529564"/>
                      <a:pt x="220589" y="542618"/>
                      <a:pt x="232513" y="554543"/>
                    </a:cubicBezTo>
                  </a:path>
                </a:pathLst>
              </a:custGeom>
              <a:solidFill>
                <a:srgbClr val="D99694"/>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0" name="Freeform 39"/>
              <p:cNvSpPr/>
              <p:nvPr/>
            </p:nvSpPr>
            <p:spPr>
              <a:xfrm>
                <a:off x="5794926" y="2790604"/>
                <a:ext cx="411368" cy="482990"/>
              </a:xfrm>
              <a:custGeom>
                <a:avLst/>
                <a:gdLst>
                  <a:gd name="connsiteX0" fmla="*/ 17886 w 411368"/>
                  <a:gd name="connsiteY0" fmla="*/ 0 h 482990"/>
                  <a:gd name="connsiteX1" fmla="*/ 268284 w 411368"/>
                  <a:gd name="connsiteY1" fmla="*/ 35777 h 482990"/>
                  <a:gd name="connsiteX2" fmla="*/ 375597 w 411368"/>
                  <a:gd name="connsiteY2" fmla="*/ 107331 h 482990"/>
                  <a:gd name="connsiteX3" fmla="*/ 411368 w 411368"/>
                  <a:gd name="connsiteY3" fmla="*/ 160997 h 482990"/>
                  <a:gd name="connsiteX4" fmla="*/ 321941 w 411368"/>
                  <a:gd name="connsiteY4" fmla="*/ 268328 h 482990"/>
                  <a:gd name="connsiteX5" fmla="*/ 250398 w 411368"/>
                  <a:gd name="connsiteY5" fmla="*/ 339882 h 482990"/>
                  <a:gd name="connsiteX6" fmla="*/ 125199 w 411368"/>
                  <a:gd name="connsiteY6" fmla="*/ 429324 h 482990"/>
                  <a:gd name="connsiteX7" fmla="*/ 0 w 411368"/>
                  <a:gd name="connsiteY7" fmla="*/ 482990 h 48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368" h="482990">
                    <a:moveTo>
                      <a:pt x="17886" y="0"/>
                    </a:moveTo>
                    <a:cubicBezTo>
                      <a:pt x="23657" y="577"/>
                      <a:pt x="219661" y="11462"/>
                      <a:pt x="268284" y="35777"/>
                    </a:cubicBezTo>
                    <a:cubicBezTo>
                      <a:pt x="306737" y="55007"/>
                      <a:pt x="375597" y="107331"/>
                      <a:pt x="375597" y="107331"/>
                    </a:cubicBezTo>
                    <a:cubicBezTo>
                      <a:pt x="387521" y="125220"/>
                      <a:pt x="411368" y="139499"/>
                      <a:pt x="411368" y="160997"/>
                    </a:cubicBezTo>
                    <a:cubicBezTo>
                      <a:pt x="411368" y="221518"/>
                      <a:pt x="361197" y="242153"/>
                      <a:pt x="321941" y="268328"/>
                    </a:cubicBezTo>
                    <a:cubicBezTo>
                      <a:pt x="287872" y="370549"/>
                      <a:pt x="332164" y="285363"/>
                      <a:pt x="250398" y="339882"/>
                    </a:cubicBezTo>
                    <a:cubicBezTo>
                      <a:pt x="120756" y="426323"/>
                      <a:pt x="279585" y="367559"/>
                      <a:pt x="125199" y="429324"/>
                    </a:cubicBezTo>
                    <a:cubicBezTo>
                      <a:pt x="-2926" y="480583"/>
                      <a:pt x="47412" y="435570"/>
                      <a:pt x="0" y="482990"/>
                    </a:cubicBezTo>
                  </a:path>
                </a:pathLst>
              </a:custGeom>
              <a:solidFill>
                <a:schemeClr val="accent2">
                  <a:lumMod val="60000"/>
                  <a:lumOff val="40000"/>
                </a:schemeClr>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1" name="Freeform 40"/>
              <p:cNvSpPr/>
              <p:nvPr/>
            </p:nvSpPr>
            <p:spPr>
              <a:xfrm>
                <a:off x="5006633" y="2540070"/>
                <a:ext cx="895607" cy="948186"/>
              </a:xfrm>
              <a:custGeom>
                <a:avLst/>
                <a:gdLst>
                  <a:gd name="connsiteX0" fmla="*/ 502124 w 895607"/>
                  <a:gd name="connsiteY0" fmla="*/ 96 h 948186"/>
                  <a:gd name="connsiteX1" fmla="*/ 215955 w 895607"/>
                  <a:gd name="connsiteY1" fmla="*/ 35873 h 948186"/>
                  <a:gd name="connsiteX2" fmla="*/ 108641 w 895607"/>
                  <a:gd name="connsiteY2" fmla="*/ 89538 h 948186"/>
                  <a:gd name="connsiteX3" fmla="*/ 72870 w 895607"/>
                  <a:gd name="connsiteY3" fmla="*/ 143204 h 948186"/>
                  <a:gd name="connsiteX4" fmla="*/ 19213 w 895607"/>
                  <a:gd name="connsiteY4" fmla="*/ 214758 h 948186"/>
                  <a:gd name="connsiteX5" fmla="*/ 1328 w 895607"/>
                  <a:gd name="connsiteY5" fmla="*/ 304200 h 948186"/>
                  <a:gd name="connsiteX6" fmla="*/ 54985 w 895607"/>
                  <a:gd name="connsiteY6" fmla="*/ 697747 h 948186"/>
                  <a:gd name="connsiteX7" fmla="*/ 108641 w 895607"/>
                  <a:gd name="connsiteY7" fmla="*/ 751412 h 948186"/>
                  <a:gd name="connsiteX8" fmla="*/ 162298 w 895607"/>
                  <a:gd name="connsiteY8" fmla="*/ 787189 h 948186"/>
                  <a:gd name="connsiteX9" fmla="*/ 323268 w 895607"/>
                  <a:gd name="connsiteY9" fmla="*/ 912409 h 948186"/>
                  <a:gd name="connsiteX10" fmla="*/ 376925 w 895607"/>
                  <a:gd name="connsiteY10" fmla="*/ 948186 h 948186"/>
                  <a:gd name="connsiteX11" fmla="*/ 716751 w 895607"/>
                  <a:gd name="connsiteY11" fmla="*/ 912409 h 948186"/>
                  <a:gd name="connsiteX12" fmla="*/ 788293 w 895607"/>
                  <a:gd name="connsiteY12" fmla="*/ 858743 h 948186"/>
                  <a:gd name="connsiteX13" fmla="*/ 877721 w 895607"/>
                  <a:gd name="connsiteY13" fmla="*/ 715635 h 948186"/>
                  <a:gd name="connsiteX14" fmla="*/ 895607 w 895607"/>
                  <a:gd name="connsiteY14" fmla="*/ 644081 h 948186"/>
                  <a:gd name="connsiteX15" fmla="*/ 877721 w 895607"/>
                  <a:gd name="connsiteY15" fmla="*/ 393642 h 948186"/>
                  <a:gd name="connsiteX16" fmla="*/ 859835 w 895607"/>
                  <a:gd name="connsiteY16" fmla="*/ 339977 h 948186"/>
                  <a:gd name="connsiteX17" fmla="*/ 752522 w 895607"/>
                  <a:gd name="connsiteY17" fmla="*/ 232646 h 948186"/>
                  <a:gd name="connsiteX18" fmla="*/ 698865 w 895607"/>
                  <a:gd name="connsiteY18" fmla="*/ 161092 h 948186"/>
                  <a:gd name="connsiteX19" fmla="*/ 645209 w 895607"/>
                  <a:gd name="connsiteY19" fmla="*/ 125315 h 948186"/>
                  <a:gd name="connsiteX20" fmla="*/ 520010 w 895607"/>
                  <a:gd name="connsiteY20" fmla="*/ 35873 h 948186"/>
                  <a:gd name="connsiteX21" fmla="*/ 376925 w 895607"/>
                  <a:gd name="connsiteY21" fmla="*/ 96 h 9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5607" h="948186">
                    <a:moveTo>
                      <a:pt x="502124" y="96"/>
                    </a:moveTo>
                    <a:cubicBezTo>
                      <a:pt x="476271" y="2251"/>
                      <a:pt x="284118" y="6655"/>
                      <a:pt x="215955" y="35873"/>
                    </a:cubicBezTo>
                    <a:cubicBezTo>
                      <a:pt x="-26713" y="139892"/>
                      <a:pt x="334702" y="14174"/>
                      <a:pt x="108641" y="89538"/>
                    </a:cubicBezTo>
                    <a:cubicBezTo>
                      <a:pt x="96717" y="107427"/>
                      <a:pt x="85364" y="125709"/>
                      <a:pt x="72870" y="143204"/>
                    </a:cubicBezTo>
                    <a:cubicBezTo>
                      <a:pt x="55544" y="167465"/>
                      <a:pt x="31319" y="187514"/>
                      <a:pt x="19213" y="214758"/>
                    </a:cubicBezTo>
                    <a:cubicBezTo>
                      <a:pt x="6866" y="242542"/>
                      <a:pt x="7290" y="274386"/>
                      <a:pt x="1328" y="304200"/>
                    </a:cubicBezTo>
                    <a:cubicBezTo>
                      <a:pt x="8477" y="432906"/>
                      <a:pt x="-25825" y="584595"/>
                      <a:pt x="54985" y="697747"/>
                    </a:cubicBezTo>
                    <a:cubicBezTo>
                      <a:pt x="69686" y="718332"/>
                      <a:pt x="89210" y="735216"/>
                      <a:pt x="108641" y="751412"/>
                    </a:cubicBezTo>
                    <a:cubicBezTo>
                      <a:pt x="125154" y="765175"/>
                      <a:pt x="145785" y="773426"/>
                      <a:pt x="162298" y="787189"/>
                    </a:cubicBezTo>
                    <a:cubicBezTo>
                      <a:pt x="330410" y="927305"/>
                      <a:pt x="52045" y="731564"/>
                      <a:pt x="323268" y="912409"/>
                    </a:cubicBezTo>
                    <a:lnTo>
                      <a:pt x="376925" y="948186"/>
                    </a:lnTo>
                    <a:cubicBezTo>
                      <a:pt x="490200" y="936260"/>
                      <a:pt x="605450" y="936609"/>
                      <a:pt x="716751" y="912409"/>
                    </a:cubicBezTo>
                    <a:cubicBezTo>
                      <a:pt x="745881" y="906075"/>
                      <a:pt x="767215" y="879824"/>
                      <a:pt x="788293" y="858743"/>
                    </a:cubicBezTo>
                    <a:cubicBezTo>
                      <a:pt x="822059" y="824971"/>
                      <a:pt x="860720" y="760979"/>
                      <a:pt x="877721" y="715635"/>
                    </a:cubicBezTo>
                    <a:cubicBezTo>
                      <a:pt x="886352" y="692615"/>
                      <a:pt x="889645" y="667932"/>
                      <a:pt x="895607" y="644081"/>
                    </a:cubicBezTo>
                    <a:cubicBezTo>
                      <a:pt x="889645" y="560601"/>
                      <a:pt x="887498" y="476761"/>
                      <a:pt x="877721" y="393642"/>
                    </a:cubicBezTo>
                    <a:cubicBezTo>
                      <a:pt x="875518" y="374915"/>
                      <a:pt x="869189" y="356349"/>
                      <a:pt x="859835" y="339977"/>
                    </a:cubicBezTo>
                    <a:cubicBezTo>
                      <a:pt x="781894" y="203559"/>
                      <a:pt x="839195" y="319332"/>
                      <a:pt x="752522" y="232646"/>
                    </a:cubicBezTo>
                    <a:cubicBezTo>
                      <a:pt x="731443" y="211564"/>
                      <a:pt x="719944" y="182174"/>
                      <a:pt x="698865" y="161092"/>
                    </a:cubicBezTo>
                    <a:cubicBezTo>
                      <a:pt x="683666" y="145890"/>
                      <a:pt x="662701" y="137811"/>
                      <a:pt x="645209" y="125315"/>
                    </a:cubicBezTo>
                    <a:cubicBezTo>
                      <a:pt x="634337" y="117548"/>
                      <a:pt x="542319" y="45790"/>
                      <a:pt x="520010" y="35873"/>
                    </a:cubicBezTo>
                    <a:cubicBezTo>
                      <a:pt x="431041" y="-3675"/>
                      <a:pt x="441025" y="96"/>
                      <a:pt x="376925" y="96"/>
                    </a:cubicBezTo>
                  </a:path>
                </a:pathLst>
              </a:custGeom>
              <a:solidFill>
                <a:srgbClr val="D99694"/>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2" name="Freeform 41"/>
              <p:cNvSpPr/>
              <p:nvPr/>
            </p:nvSpPr>
            <p:spPr>
              <a:xfrm>
                <a:off x="5129048" y="2981237"/>
                <a:ext cx="628285" cy="320763"/>
              </a:xfrm>
              <a:custGeom>
                <a:avLst/>
                <a:gdLst>
                  <a:gd name="connsiteX0" fmla="*/ 4112 w 633049"/>
                  <a:gd name="connsiteY0" fmla="*/ 6141 h 399688"/>
                  <a:gd name="connsiteX1" fmla="*/ 57769 w 633049"/>
                  <a:gd name="connsiteY1" fmla="*/ 149249 h 399688"/>
                  <a:gd name="connsiteX2" fmla="*/ 75654 w 633049"/>
                  <a:gd name="connsiteY2" fmla="*/ 220803 h 399688"/>
                  <a:gd name="connsiteX3" fmla="*/ 236624 w 633049"/>
                  <a:gd name="connsiteY3" fmla="*/ 363911 h 399688"/>
                  <a:gd name="connsiteX4" fmla="*/ 308167 w 633049"/>
                  <a:gd name="connsiteY4" fmla="*/ 381799 h 399688"/>
                  <a:gd name="connsiteX5" fmla="*/ 361823 w 633049"/>
                  <a:gd name="connsiteY5" fmla="*/ 399688 h 399688"/>
                  <a:gd name="connsiteX6" fmla="*/ 540679 w 633049"/>
                  <a:gd name="connsiteY6" fmla="*/ 381799 h 399688"/>
                  <a:gd name="connsiteX7" fmla="*/ 558565 w 633049"/>
                  <a:gd name="connsiteY7" fmla="*/ 328134 h 399688"/>
                  <a:gd name="connsiteX8" fmla="*/ 612221 w 633049"/>
                  <a:gd name="connsiteY8" fmla="*/ 292357 h 399688"/>
                  <a:gd name="connsiteX9" fmla="*/ 630107 w 633049"/>
                  <a:gd name="connsiteY9" fmla="*/ 220803 h 399688"/>
                  <a:gd name="connsiteX10" fmla="*/ 558565 w 633049"/>
                  <a:gd name="connsiteY10" fmla="*/ 185026 h 399688"/>
                  <a:gd name="connsiteX11" fmla="*/ 326052 w 633049"/>
                  <a:gd name="connsiteY11" fmla="*/ 167137 h 399688"/>
                  <a:gd name="connsiteX12" fmla="*/ 218739 w 633049"/>
                  <a:gd name="connsiteY12" fmla="*/ 113472 h 399688"/>
                  <a:gd name="connsiteX13" fmla="*/ 147196 w 633049"/>
                  <a:gd name="connsiteY13" fmla="*/ 77695 h 399688"/>
                  <a:gd name="connsiteX14" fmla="*/ 93540 w 633049"/>
                  <a:gd name="connsiteY14" fmla="*/ 41918 h 399688"/>
                  <a:gd name="connsiteX15" fmla="*/ 4112 w 633049"/>
                  <a:gd name="connsiteY15" fmla="*/ 6141 h 39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3049" h="399688">
                    <a:moveTo>
                      <a:pt x="4112" y="6141"/>
                    </a:moveTo>
                    <a:cubicBezTo>
                      <a:pt x="-1850" y="24029"/>
                      <a:pt x="-11315" y="-11972"/>
                      <a:pt x="57769" y="149249"/>
                    </a:cubicBezTo>
                    <a:cubicBezTo>
                      <a:pt x="67452" y="171847"/>
                      <a:pt x="61557" y="200661"/>
                      <a:pt x="75654" y="220803"/>
                    </a:cubicBezTo>
                    <a:cubicBezTo>
                      <a:pt x="92005" y="244165"/>
                      <a:pt x="185983" y="342205"/>
                      <a:pt x="236624" y="363911"/>
                    </a:cubicBezTo>
                    <a:cubicBezTo>
                      <a:pt x="259218" y="373596"/>
                      <a:pt x="284531" y="375045"/>
                      <a:pt x="308167" y="381799"/>
                    </a:cubicBezTo>
                    <a:cubicBezTo>
                      <a:pt x="326295" y="386979"/>
                      <a:pt x="343938" y="393725"/>
                      <a:pt x="361823" y="399688"/>
                    </a:cubicBezTo>
                    <a:cubicBezTo>
                      <a:pt x="421442" y="393725"/>
                      <a:pt x="484371" y="402278"/>
                      <a:pt x="540679" y="381799"/>
                    </a:cubicBezTo>
                    <a:cubicBezTo>
                      <a:pt x="558399" y="375354"/>
                      <a:pt x="546787" y="342859"/>
                      <a:pt x="558565" y="328134"/>
                    </a:cubicBezTo>
                    <a:cubicBezTo>
                      <a:pt x="571993" y="311347"/>
                      <a:pt x="594336" y="304283"/>
                      <a:pt x="612221" y="292357"/>
                    </a:cubicBezTo>
                    <a:cubicBezTo>
                      <a:pt x="618183" y="268506"/>
                      <a:pt x="641100" y="242793"/>
                      <a:pt x="630107" y="220803"/>
                    </a:cubicBezTo>
                    <a:cubicBezTo>
                      <a:pt x="618185" y="196954"/>
                      <a:pt x="584822" y="189660"/>
                      <a:pt x="558565" y="185026"/>
                    </a:cubicBezTo>
                    <a:cubicBezTo>
                      <a:pt x="482015" y="171515"/>
                      <a:pt x="403556" y="173100"/>
                      <a:pt x="326052" y="167137"/>
                    </a:cubicBezTo>
                    <a:cubicBezTo>
                      <a:pt x="227676" y="134340"/>
                      <a:pt x="315819" y="168955"/>
                      <a:pt x="218739" y="113472"/>
                    </a:cubicBezTo>
                    <a:cubicBezTo>
                      <a:pt x="195590" y="100242"/>
                      <a:pt x="170345" y="90925"/>
                      <a:pt x="147196" y="77695"/>
                    </a:cubicBezTo>
                    <a:cubicBezTo>
                      <a:pt x="128532" y="67028"/>
                      <a:pt x="112767" y="51533"/>
                      <a:pt x="93540" y="41918"/>
                    </a:cubicBezTo>
                    <a:cubicBezTo>
                      <a:pt x="34226" y="12256"/>
                      <a:pt x="10074" y="-11747"/>
                      <a:pt x="4112" y="6141"/>
                    </a:cubicBezTo>
                    <a:close/>
                  </a:path>
                </a:pathLst>
              </a:cu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42"/>
              <p:cNvSpPr/>
              <p:nvPr/>
            </p:nvSpPr>
            <p:spPr>
              <a:xfrm>
                <a:off x="5120715" y="2734733"/>
                <a:ext cx="272552" cy="127000"/>
              </a:xfrm>
              <a:custGeom>
                <a:avLst/>
                <a:gdLst>
                  <a:gd name="connsiteX0" fmla="*/ 10085 w 272552"/>
                  <a:gd name="connsiteY0" fmla="*/ 127000 h 127000"/>
                  <a:gd name="connsiteX1" fmla="*/ 43952 w 272552"/>
                  <a:gd name="connsiteY1" fmla="*/ 84667 h 127000"/>
                  <a:gd name="connsiteX2" fmla="*/ 52418 w 272552"/>
                  <a:gd name="connsiteY2" fmla="*/ 59267 h 127000"/>
                  <a:gd name="connsiteX3" fmla="*/ 77818 w 272552"/>
                  <a:gd name="connsiteY3" fmla="*/ 42334 h 127000"/>
                  <a:gd name="connsiteX4" fmla="*/ 94752 w 272552"/>
                  <a:gd name="connsiteY4" fmla="*/ 25400 h 127000"/>
                  <a:gd name="connsiteX5" fmla="*/ 145552 w 272552"/>
                  <a:gd name="connsiteY5" fmla="*/ 0 h 127000"/>
                  <a:gd name="connsiteX6" fmla="*/ 221752 w 272552"/>
                  <a:gd name="connsiteY6" fmla="*/ 8467 h 127000"/>
                  <a:gd name="connsiteX7" fmla="*/ 272552 w 272552"/>
                  <a:gd name="connsiteY7" fmla="*/ 67734 h 127000"/>
                  <a:gd name="connsiteX8" fmla="*/ 52418 w 272552"/>
                  <a:gd name="connsiteY8" fmla="*/ 67734 h 127000"/>
                  <a:gd name="connsiteX9" fmla="*/ 18552 w 272552"/>
                  <a:gd name="connsiteY9" fmla="*/ 59267 h 12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552" h="127000">
                    <a:moveTo>
                      <a:pt x="10085" y="127000"/>
                    </a:moveTo>
                    <a:cubicBezTo>
                      <a:pt x="21374" y="112889"/>
                      <a:pt x="34374" y="99991"/>
                      <a:pt x="43952" y="84667"/>
                    </a:cubicBezTo>
                    <a:cubicBezTo>
                      <a:pt x="48682" y="77099"/>
                      <a:pt x="46843" y="66236"/>
                      <a:pt x="52418" y="59267"/>
                    </a:cubicBezTo>
                    <a:cubicBezTo>
                      <a:pt x="58775" y="51321"/>
                      <a:pt x="69872" y="48691"/>
                      <a:pt x="77818" y="42334"/>
                    </a:cubicBezTo>
                    <a:cubicBezTo>
                      <a:pt x="84052" y="37347"/>
                      <a:pt x="88518" y="30387"/>
                      <a:pt x="94752" y="25400"/>
                    </a:cubicBezTo>
                    <a:cubicBezTo>
                      <a:pt x="118198" y="6643"/>
                      <a:pt x="118725" y="8943"/>
                      <a:pt x="145552" y="0"/>
                    </a:cubicBezTo>
                    <a:cubicBezTo>
                      <a:pt x="170952" y="2822"/>
                      <a:pt x="197507" y="385"/>
                      <a:pt x="221752" y="8467"/>
                    </a:cubicBezTo>
                    <a:cubicBezTo>
                      <a:pt x="233545" y="12398"/>
                      <a:pt x="267763" y="61349"/>
                      <a:pt x="272552" y="67734"/>
                    </a:cubicBezTo>
                    <a:cubicBezTo>
                      <a:pt x="187794" y="95985"/>
                      <a:pt x="239464" y="82122"/>
                      <a:pt x="52418" y="67734"/>
                    </a:cubicBezTo>
                    <a:cubicBezTo>
                      <a:pt x="-69257" y="58375"/>
                      <a:pt x="65539" y="59267"/>
                      <a:pt x="18552" y="59267"/>
                    </a:cubicBezTo>
                  </a:path>
                </a:pathLst>
              </a:custGeom>
              <a:solidFill>
                <a:srgbClr val="FFFFFF"/>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4" name="Freeform 43"/>
              <p:cNvSpPr/>
              <p:nvPr/>
            </p:nvSpPr>
            <p:spPr>
              <a:xfrm>
                <a:off x="5531123" y="2834336"/>
                <a:ext cx="226210" cy="213664"/>
              </a:xfrm>
              <a:custGeom>
                <a:avLst/>
                <a:gdLst>
                  <a:gd name="connsiteX0" fmla="*/ 226210 w 226210"/>
                  <a:gd name="connsiteY0" fmla="*/ 213664 h 213664"/>
                  <a:gd name="connsiteX1" fmla="*/ 200810 w 226210"/>
                  <a:gd name="connsiteY1" fmla="*/ 137464 h 213664"/>
                  <a:gd name="connsiteX2" fmla="*/ 192344 w 226210"/>
                  <a:gd name="connsiteY2" fmla="*/ 112064 h 213664"/>
                  <a:gd name="connsiteX3" fmla="*/ 175410 w 226210"/>
                  <a:gd name="connsiteY3" fmla="*/ 86664 h 213664"/>
                  <a:gd name="connsiteX4" fmla="*/ 133077 w 226210"/>
                  <a:gd name="connsiteY4" fmla="*/ 18931 h 213664"/>
                  <a:gd name="connsiteX5" fmla="*/ 82277 w 226210"/>
                  <a:gd name="connsiteY5" fmla="*/ 1997 h 213664"/>
                  <a:gd name="connsiteX6" fmla="*/ 6077 w 226210"/>
                  <a:gd name="connsiteY6" fmla="*/ 10464 h 213664"/>
                  <a:gd name="connsiteX7" fmla="*/ 14544 w 226210"/>
                  <a:gd name="connsiteY7" fmla="*/ 78197 h 213664"/>
                  <a:gd name="connsiteX8" fmla="*/ 31477 w 226210"/>
                  <a:gd name="connsiteY8" fmla="*/ 95131 h 213664"/>
                  <a:gd name="connsiteX9" fmla="*/ 56877 w 226210"/>
                  <a:gd name="connsiteY9" fmla="*/ 112064 h 213664"/>
                  <a:gd name="connsiteX10" fmla="*/ 141544 w 226210"/>
                  <a:gd name="connsiteY10" fmla="*/ 128997 h 213664"/>
                  <a:gd name="connsiteX11" fmla="*/ 166944 w 226210"/>
                  <a:gd name="connsiteY11" fmla="*/ 137464 h 21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210" h="213664">
                    <a:moveTo>
                      <a:pt x="226210" y="213664"/>
                    </a:moveTo>
                    <a:lnTo>
                      <a:pt x="200810" y="137464"/>
                    </a:lnTo>
                    <a:cubicBezTo>
                      <a:pt x="197988" y="128997"/>
                      <a:pt x="197295" y="119490"/>
                      <a:pt x="192344" y="112064"/>
                    </a:cubicBezTo>
                    <a:lnTo>
                      <a:pt x="175410" y="86664"/>
                    </a:lnTo>
                    <a:cubicBezTo>
                      <a:pt x="161398" y="44628"/>
                      <a:pt x="169829" y="35265"/>
                      <a:pt x="133077" y="18931"/>
                    </a:cubicBezTo>
                    <a:cubicBezTo>
                      <a:pt x="116766" y="11682"/>
                      <a:pt x="82277" y="1997"/>
                      <a:pt x="82277" y="1997"/>
                    </a:cubicBezTo>
                    <a:cubicBezTo>
                      <a:pt x="56877" y="4819"/>
                      <a:pt x="23056" y="-8637"/>
                      <a:pt x="6077" y="10464"/>
                    </a:cubicBezTo>
                    <a:cubicBezTo>
                      <a:pt x="-9039" y="27470"/>
                      <a:pt x="8006" y="56403"/>
                      <a:pt x="14544" y="78197"/>
                    </a:cubicBezTo>
                    <a:cubicBezTo>
                      <a:pt x="16838" y="85843"/>
                      <a:pt x="25244" y="90144"/>
                      <a:pt x="31477" y="95131"/>
                    </a:cubicBezTo>
                    <a:cubicBezTo>
                      <a:pt x="39423" y="101488"/>
                      <a:pt x="47776" y="107513"/>
                      <a:pt x="56877" y="112064"/>
                    </a:cubicBezTo>
                    <a:cubicBezTo>
                      <a:pt x="80523" y="123887"/>
                      <a:pt x="119697" y="125876"/>
                      <a:pt x="141544" y="128997"/>
                    </a:cubicBezTo>
                    <a:lnTo>
                      <a:pt x="166944" y="137464"/>
                    </a:lnTo>
                  </a:path>
                </a:pathLst>
              </a:custGeom>
              <a:solidFill>
                <a:srgbClr val="FFFFFF"/>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5" name="Freeform 44"/>
              <p:cNvSpPr/>
              <p:nvPr/>
            </p:nvSpPr>
            <p:spPr>
              <a:xfrm>
                <a:off x="5257800" y="2395711"/>
                <a:ext cx="663514" cy="389822"/>
              </a:xfrm>
              <a:custGeom>
                <a:avLst/>
                <a:gdLst>
                  <a:gd name="connsiteX0" fmla="*/ 0 w 663514"/>
                  <a:gd name="connsiteY0" fmla="*/ 144289 h 389822"/>
                  <a:gd name="connsiteX1" fmla="*/ 101600 w 663514"/>
                  <a:gd name="connsiteY1" fmla="*/ 68089 h 389822"/>
                  <a:gd name="connsiteX2" fmla="*/ 135467 w 663514"/>
                  <a:gd name="connsiteY2" fmla="*/ 59622 h 389822"/>
                  <a:gd name="connsiteX3" fmla="*/ 245533 w 663514"/>
                  <a:gd name="connsiteY3" fmla="*/ 76556 h 389822"/>
                  <a:gd name="connsiteX4" fmla="*/ 262467 w 663514"/>
                  <a:gd name="connsiteY4" fmla="*/ 93489 h 389822"/>
                  <a:gd name="connsiteX5" fmla="*/ 313267 w 663514"/>
                  <a:gd name="connsiteY5" fmla="*/ 85022 h 389822"/>
                  <a:gd name="connsiteX6" fmla="*/ 330200 w 663514"/>
                  <a:gd name="connsiteY6" fmla="*/ 51156 h 389822"/>
                  <a:gd name="connsiteX7" fmla="*/ 347133 w 663514"/>
                  <a:gd name="connsiteY7" fmla="*/ 34222 h 389822"/>
                  <a:gd name="connsiteX8" fmla="*/ 372533 w 663514"/>
                  <a:gd name="connsiteY8" fmla="*/ 34222 h 389822"/>
                  <a:gd name="connsiteX9" fmla="*/ 389467 w 663514"/>
                  <a:gd name="connsiteY9" fmla="*/ 85022 h 389822"/>
                  <a:gd name="connsiteX10" fmla="*/ 397933 w 663514"/>
                  <a:gd name="connsiteY10" fmla="*/ 110422 h 389822"/>
                  <a:gd name="connsiteX11" fmla="*/ 406400 w 663514"/>
                  <a:gd name="connsiteY11" fmla="*/ 144289 h 389822"/>
                  <a:gd name="connsiteX12" fmla="*/ 457200 w 663514"/>
                  <a:gd name="connsiteY12" fmla="*/ 161222 h 389822"/>
                  <a:gd name="connsiteX13" fmla="*/ 516467 w 663514"/>
                  <a:gd name="connsiteY13" fmla="*/ 212022 h 389822"/>
                  <a:gd name="connsiteX14" fmla="*/ 567267 w 663514"/>
                  <a:gd name="connsiteY14" fmla="*/ 245889 h 389822"/>
                  <a:gd name="connsiteX15" fmla="*/ 592667 w 663514"/>
                  <a:gd name="connsiteY15" fmla="*/ 271289 h 389822"/>
                  <a:gd name="connsiteX16" fmla="*/ 618067 w 663514"/>
                  <a:gd name="connsiteY16" fmla="*/ 279756 h 389822"/>
                  <a:gd name="connsiteX17" fmla="*/ 643467 w 663514"/>
                  <a:gd name="connsiteY17" fmla="*/ 296689 h 389822"/>
                  <a:gd name="connsiteX18" fmla="*/ 651933 w 663514"/>
                  <a:gd name="connsiteY18" fmla="*/ 364422 h 389822"/>
                  <a:gd name="connsiteX19" fmla="*/ 626533 w 663514"/>
                  <a:gd name="connsiteY19" fmla="*/ 372889 h 389822"/>
                  <a:gd name="connsiteX20" fmla="*/ 567267 w 663514"/>
                  <a:gd name="connsiteY20" fmla="*/ 389822 h 38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3514" h="389822">
                    <a:moveTo>
                      <a:pt x="0" y="144289"/>
                    </a:moveTo>
                    <a:cubicBezTo>
                      <a:pt x="12944" y="133502"/>
                      <a:pt x="81847" y="73027"/>
                      <a:pt x="101600" y="68089"/>
                    </a:cubicBezTo>
                    <a:lnTo>
                      <a:pt x="135467" y="59622"/>
                    </a:lnTo>
                    <a:cubicBezTo>
                      <a:pt x="140415" y="60172"/>
                      <a:pt x="224581" y="66080"/>
                      <a:pt x="245533" y="76556"/>
                    </a:cubicBezTo>
                    <a:cubicBezTo>
                      <a:pt x="252673" y="80126"/>
                      <a:pt x="256822" y="87845"/>
                      <a:pt x="262467" y="93489"/>
                    </a:cubicBezTo>
                    <a:cubicBezTo>
                      <a:pt x="279400" y="90667"/>
                      <a:pt x="298709" y="94120"/>
                      <a:pt x="313267" y="85022"/>
                    </a:cubicBezTo>
                    <a:cubicBezTo>
                      <a:pt x="323970" y="78333"/>
                      <a:pt x="323199" y="61657"/>
                      <a:pt x="330200" y="51156"/>
                    </a:cubicBezTo>
                    <a:cubicBezTo>
                      <a:pt x="334628" y="44514"/>
                      <a:pt x="341489" y="39867"/>
                      <a:pt x="347133" y="34222"/>
                    </a:cubicBezTo>
                    <a:cubicBezTo>
                      <a:pt x="357091" y="-5609"/>
                      <a:pt x="352099" y="-16862"/>
                      <a:pt x="372533" y="34222"/>
                    </a:cubicBezTo>
                    <a:cubicBezTo>
                      <a:pt x="379162" y="50795"/>
                      <a:pt x="383823" y="68089"/>
                      <a:pt x="389467" y="85022"/>
                    </a:cubicBezTo>
                    <a:cubicBezTo>
                      <a:pt x="392289" y="93489"/>
                      <a:pt x="395768" y="101764"/>
                      <a:pt x="397933" y="110422"/>
                    </a:cubicBezTo>
                    <a:cubicBezTo>
                      <a:pt x="400755" y="121711"/>
                      <a:pt x="397565" y="136716"/>
                      <a:pt x="406400" y="144289"/>
                    </a:cubicBezTo>
                    <a:cubicBezTo>
                      <a:pt x="419952" y="155905"/>
                      <a:pt x="457200" y="161222"/>
                      <a:pt x="457200" y="161222"/>
                    </a:cubicBezTo>
                    <a:cubicBezTo>
                      <a:pt x="535148" y="213189"/>
                      <a:pt x="413802" y="129891"/>
                      <a:pt x="516467" y="212022"/>
                    </a:cubicBezTo>
                    <a:cubicBezTo>
                      <a:pt x="532359" y="224735"/>
                      <a:pt x="552876" y="231498"/>
                      <a:pt x="567267" y="245889"/>
                    </a:cubicBezTo>
                    <a:cubicBezTo>
                      <a:pt x="575734" y="254356"/>
                      <a:pt x="582704" y="264647"/>
                      <a:pt x="592667" y="271289"/>
                    </a:cubicBezTo>
                    <a:cubicBezTo>
                      <a:pt x="600093" y="276240"/>
                      <a:pt x="610085" y="275765"/>
                      <a:pt x="618067" y="279756"/>
                    </a:cubicBezTo>
                    <a:cubicBezTo>
                      <a:pt x="627168" y="284307"/>
                      <a:pt x="635000" y="291045"/>
                      <a:pt x="643467" y="296689"/>
                    </a:cubicBezTo>
                    <a:cubicBezTo>
                      <a:pt x="659752" y="321116"/>
                      <a:pt x="674601" y="330420"/>
                      <a:pt x="651933" y="364422"/>
                    </a:cubicBezTo>
                    <a:cubicBezTo>
                      <a:pt x="646982" y="371848"/>
                      <a:pt x="635081" y="370324"/>
                      <a:pt x="626533" y="372889"/>
                    </a:cubicBezTo>
                    <a:cubicBezTo>
                      <a:pt x="606854" y="378793"/>
                      <a:pt x="567267" y="389822"/>
                      <a:pt x="567267" y="389822"/>
                    </a:cubicBezTo>
                  </a:path>
                </a:pathLst>
              </a:custGeom>
              <a:solidFill>
                <a:srgbClr val="000000"/>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6" name="Freeform 45"/>
              <p:cNvSpPr/>
              <p:nvPr/>
            </p:nvSpPr>
            <p:spPr>
              <a:xfrm>
                <a:off x="5816600" y="2768600"/>
                <a:ext cx="186267" cy="397940"/>
              </a:xfrm>
              <a:custGeom>
                <a:avLst/>
                <a:gdLst>
                  <a:gd name="connsiteX0" fmla="*/ 0 w 186267"/>
                  <a:gd name="connsiteY0" fmla="*/ 25400 h 397940"/>
                  <a:gd name="connsiteX1" fmla="*/ 42333 w 186267"/>
                  <a:gd name="connsiteY1" fmla="*/ 16933 h 397940"/>
                  <a:gd name="connsiteX2" fmla="*/ 93133 w 186267"/>
                  <a:gd name="connsiteY2" fmla="*/ 0 h 397940"/>
                  <a:gd name="connsiteX3" fmla="*/ 127000 w 186267"/>
                  <a:gd name="connsiteY3" fmla="*/ 8467 h 397940"/>
                  <a:gd name="connsiteX4" fmla="*/ 160867 w 186267"/>
                  <a:gd name="connsiteY4" fmla="*/ 59267 h 397940"/>
                  <a:gd name="connsiteX5" fmla="*/ 177800 w 186267"/>
                  <a:gd name="connsiteY5" fmla="*/ 135467 h 397940"/>
                  <a:gd name="connsiteX6" fmla="*/ 186267 w 186267"/>
                  <a:gd name="connsiteY6" fmla="*/ 169333 h 397940"/>
                  <a:gd name="connsiteX7" fmla="*/ 177800 w 186267"/>
                  <a:gd name="connsiteY7" fmla="*/ 296333 h 397940"/>
                  <a:gd name="connsiteX8" fmla="*/ 160867 w 186267"/>
                  <a:gd name="connsiteY8" fmla="*/ 347133 h 397940"/>
                  <a:gd name="connsiteX9" fmla="*/ 135467 w 186267"/>
                  <a:gd name="connsiteY9" fmla="*/ 364067 h 397940"/>
                  <a:gd name="connsiteX10" fmla="*/ 118533 w 186267"/>
                  <a:gd name="connsiteY10" fmla="*/ 381000 h 397940"/>
                  <a:gd name="connsiteX11" fmla="*/ 59267 w 186267"/>
                  <a:gd name="connsiteY11" fmla="*/ 397933 h 3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267" h="397940">
                    <a:moveTo>
                      <a:pt x="0" y="25400"/>
                    </a:moveTo>
                    <a:cubicBezTo>
                      <a:pt x="14111" y="22578"/>
                      <a:pt x="28450" y="20719"/>
                      <a:pt x="42333" y="16933"/>
                    </a:cubicBezTo>
                    <a:cubicBezTo>
                      <a:pt x="59553" y="12237"/>
                      <a:pt x="93133" y="0"/>
                      <a:pt x="93133" y="0"/>
                    </a:cubicBezTo>
                    <a:cubicBezTo>
                      <a:pt x="104422" y="2822"/>
                      <a:pt x="118243" y="804"/>
                      <a:pt x="127000" y="8467"/>
                    </a:cubicBezTo>
                    <a:cubicBezTo>
                      <a:pt x="142316" y="21868"/>
                      <a:pt x="160867" y="59267"/>
                      <a:pt x="160867" y="59267"/>
                    </a:cubicBezTo>
                    <a:cubicBezTo>
                      <a:pt x="181523" y="141895"/>
                      <a:pt x="156292" y="38683"/>
                      <a:pt x="177800" y="135467"/>
                    </a:cubicBezTo>
                    <a:cubicBezTo>
                      <a:pt x="180324" y="146826"/>
                      <a:pt x="183445" y="158044"/>
                      <a:pt x="186267" y="169333"/>
                    </a:cubicBezTo>
                    <a:cubicBezTo>
                      <a:pt x="183445" y="211666"/>
                      <a:pt x="183800" y="254332"/>
                      <a:pt x="177800" y="296333"/>
                    </a:cubicBezTo>
                    <a:cubicBezTo>
                      <a:pt x="175276" y="314003"/>
                      <a:pt x="175718" y="337232"/>
                      <a:pt x="160867" y="347133"/>
                    </a:cubicBezTo>
                    <a:cubicBezTo>
                      <a:pt x="152400" y="352778"/>
                      <a:pt x="143413" y="357710"/>
                      <a:pt x="135467" y="364067"/>
                    </a:cubicBezTo>
                    <a:cubicBezTo>
                      <a:pt x="129234" y="369054"/>
                      <a:pt x="125673" y="377430"/>
                      <a:pt x="118533" y="381000"/>
                    </a:cubicBezTo>
                    <a:cubicBezTo>
                      <a:pt x="82881" y="398825"/>
                      <a:pt x="82764" y="397933"/>
                      <a:pt x="59267" y="397933"/>
                    </a:cubicBezTo>
                  </a:path>
                </a:pathLst>
              </a:custGeom>
              <a:solidFill>
                <a:srgbClr val="000000"/>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7" name="Freeform 46"/>
              <p:cNvSpPr/>
              <p:nvPr/>
            </p:nvSpPr>
            <p:spPr>
              <a:xfrm>
                <a:off x="5012267" y="2463800"/>
                <a:ext cx="465887" cy="288910"/>
              </a:xfrm>
              <a:custGeom>
                <a:avLst/>
                <a:gdLst>
                  <a:gd name="connsiteX0" fmla="*/ 414866 w 465887"/>
                  <a:gd name="connsiteY0" fmla="*/ 76200 h 288910"/>
                  <a:gd name="connsiteX1" fmla="*/ 372533 w 465887"/>
                  <a:gd name="connsiteY1" fmla="*/ 50800 h 288910"/>
                  <a:gd name="connsiteX2" fmla="*/ 347133 w 465887"/>
                  <a:gd name="connsiteY2" fmla="*/ 33867 h 288910"/>
                  <a:gd name="connsiteX3" fmla="*/ 321733 w 465887"/>
                  <a:gd name="connsiteY3" fmla="*/ 25400 h 288910"/>
                  <a:gd name="connsiteX4" fmla="*/ 262466 w 465887"/>
                  <a:gd name="connsiteY4" fmla="*/ 0 h 288910"/>
                  <a:gd name="connsiteX5" fmla="*/ 127000 w 465887"/>
                  <a:gd name="connsiteY5" fmla="*/ 16933 h 288910"/>
                  <a:gd name="connsiteX6" fmla="*/ 84666 w 465887"/>
                  <a:gd name="connsiteY6" fmla="*/ 50800 h 288910"/>
                  <a:gd name="connsiteX7" fmla="*/ 59266 w 465887"/>
                  <a:gd name="connsiteY7" fmla="*/ 67733 h 288910"/>
                  <a:gd name="connsiteX8" fmla="*/ 25400 w 465887"/>
                  <a:gd name="connsiteY8" fmla="*/ 118533 h 288910"/>
                  <a:gd name="connsiteX9" fmla="*/ 8466 w 465887"/>
                  <a:gd name="connsiteY9" fmla="*/ 186267 h 288910"/>
                  <a:gd name="connsiteX10" fmla="*/ 0 w 465887"/>
                  <a:gd name="connsiteY10" fmla="*/ 262467 h 288910"/>
                  <a:gd name="connsiteX11" fmla="*/ 8466 w 465887"/>
                  <a:gd name="connsiteY11" fmla="*/ 287867 h 288910"/>
                  <a:gd name="connsiteX12" fmla="*/ 33866 w 465887"/>
                  <a:gd name="connsiteY12" fmla="*/ 279400 h 288910"/>
                  <a:gd name="connsiteX13" fmla="*/ 84666 w 465887"/>
                  <a:gd name="connsiteY13" fmla="*/ 237067 h 288910"/>
                  <a:gd name="connsiteX14" fmla="*/ 118533 w 465887"/>
                  <a:gd name="connsiteY14" fmla="*/ 186267 h 288910"/>
                  <a:gd name="connsiteX15" fmla="*/ 135466 w 465887"/>
                  <a:gd name="connsiteY15" fmla="*/ 143933 h 288910"/>
                  <a:gd name="connsiteX16" fmla="*/ 194733 w 465887"/>
                  <a:gd name="connsiteY16" fmla="*/ 67733 h 288910"/>
                  <a:gd name="connsiteX17" fmla="*/ 220133 w 465887"/>
                  <a:gd name="connsiteY17" fmla="*/ 59267 h 288910"/>
                  <a:gd name="connsiteX18" fmla="*/ 245533 w 465887"/>
                  <a:gd name="connsiteY18" fmla="*/ 42333 h 288910"/>
                  <a:gd name="connsiteX19" fmla="*/ 304800 w 465887"/>
                  <a:gd name="connsiteY19" fmla="*/ 25400 h 288910"/>
                  <a:gd name="connsiteX20" fmla="*/ 338666 w 465887"/>
                  <a:gd name="connsiteY20" fmla="*/ 8467 h 288910"/>
                  <a:gd name="connsiteX21" fmla="*/ 465666 w 465887"/>
                  <a:gd name="connsiteY21" fmla="*/ 50800 h 28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5887" h="288910">
                    <a:moveTo>
                      <a:pt x="414866" y="76200"/>
                    </a:moveTo>
                    <a:cubicBezTo>
                      <a:pt x="400755" y="67733"/>
                      <a:pt x="386488" y="59522"/>
                      <a:pt x="372533" y="50800"/>
                    </a:cubicBezTo>
                    <a:cubicBezTo>
                      <a:pt x="363904" y="45407"/>
                      <a:pt x="356234" y="38418"/>
                      <a:pt x="347133" y="33867"/>
                    </a:cubicBezTo>
                    <a:cubicBezTo>
                      <a:pt x="339151" y="29876"/>
                      <a:pt x="329936" y="28916"/>
                      <a:pt x="321733" y="25400"/>
                    </a:cubicBezTo>
                    <a:cubicBezTo>
                      <a:pt x="248497" y="-5987"/>
                      <a:pt x="322034" y="19857"/>
                      <a:pt x="262466" y="0"/>
                    </a:cubicBezTo>
                    <a:cubicBezTo>
                      <a:pt x="253694" y="877"/>
                      <a:pt x="149502" y="9432"/>
                      <a:pt x="127000" y="16933"/>
                    </a:cubicBezTo>
                    <a:cubicBezTo>
                      <a:pt x="104667" y="24377"/>
                      <a:pt x="101179" y="37590"/>
                      <a:pt x="84666" y="50800"/>
                    </a:cubicBezTo>
                    <a:cubicBezTo>
                      <a:pt x="76720" y="57157"/>
                      <a:pt x="67733" y="62089"/>
                      <a:pt x="59266" y="67733"/>
                    </a:cubicBezTo>
                    <a:cubicBezTo>
                      <a:pt x="47977" y="84666"/>
                      <a:pt x="29391" y="98577"/>
                      <a:pt x="25400" y="118533"/>
                    </a:cubicBezTo>
                    <a:cubicBezTo>
                      <a:pt x="15183" y="169618"/>
                      <a:pt x="21484" y="147215"/>
                      <a:pt x="8466" y="186267"/>
                    </a:cubicBezTo>
                    <a:cubicBezTo>
                      <a:pt x="5644" y="211667"/>
                      <a:pt x="0" y="236911"/>
                      <a:pt x="0" y="262467"/>
                    </a:cubicBezTo>
                    <a:cubicBezTo>
                      <a:pt x="0" y="271392"/>
                      <a:pt x="484" y="283876"/>
                      <a:pt x="8466" y="287867"/>
                    </a:cubicBezTo>
                    <a:cubicBezTo>
                      <a:pt x="16448" y="291858"/>
                      <a:pt x="25884" y="283391"/>
                      <a:pt x="33866" y="279400"/>
                    </a:cubicBezTo>
                    <a:cubicBezTo>
                      <a:pt x="57442" y="267612"/>
                      <a:pt x="65940" y="255793"/>
                      <a:pt x="84666" y="237067"/>
                    </a:cubicBezTo>
                    <a:cubicBezTo>
                      <a:pt x="107051" y="169915"/>
                      <a:pt x="73230" y="258753"/>
                      <a:pt x="118533" y="186267"/>
                    </a:cubicBezTo>
                    <a:cubicBezTo>
                      <a:pt x="126588" y="173379"/>
                      <a:pt x="128188" y="157276"/>
                      <a:pt x="135466" y="143933"/>
                    </a:cubicBezTo>
                    <a:cubicBezTo>
                      <a:pt x="145077" y="126313"/>
                      <a:pt x="173121" y="82141"/>
                      <a:pt x="194733" y="67733"/>
                    </a:cubicBezTo>
                    <a:cubicBezTo>
                      <a:pt x="202159" y="62783"/>
                      <a:pt x="211666" y="62089"/>
                      <a:pt x="220133" y="59267"/>
                    </a:cubicBezTo>
                    <a:cubicBezTo>
                      <a:pt x="228600" y="53622"/>
                      <a:pt x="236431" y="46884"/>
                      <a:pt x="245533" y="42333"/>
                    </a:cubicBezTo>
                    <a:cubicBezTo>
                      <a:pt x="265992" y="32104"/>
                      <a:pt x="283111" y="33533"/>
                      <a:pt x="304800" y="25400"/>
                    </a:cubicBezTo>
                    <a:cubicBezTo>
                      <a:pt x="316618" y="20968"/>
                      <a:pt x="327377" y="14111"/>
                      <a:pt x="338666" y="8467"/>
                    </a:cubicBezTo>
                    <a:cubicBezTo>
                      <a:pt x="476930" y="17684"/>
                      <a:pt x="465666" y="-25494"/>
                      <a:pt x="465666" y="50800"/>
                    </a:cubicBezTo>
                  </a:path>
                </a:pathLst>
              </a:custGeom>
              <a:solidFill>
                <a:schemeClr val="tx1"/>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8" name="Freeform 47"/>
              <p:cNvSpPr/>
              <p:nvPr/>
            </p:nvSpPr>
            <p:spPr>
              <a:xfrm>
                <a:off x="5587796" y="2853267"/>
                <a:ext cx="85992" cy="76200"/>
              </a:xfrm>
              <a:custGeom>
                <a:avLst/>
                <a:gdLst>
                  <a:gd name="connsiteX0" fmla="*/ 25604 w 85992"/>
                  <a:gd name="connsiteY0" fmla="*/ 0 h 76200"/>
                  <a:gd name="connsiteX1" fmla="*/ 204 w 85992"/>
                  <a:gd name="connsiteY1" fmla="*/ 42333 h 76200"/>
                  <a:gd name="connsiteX2" fmla="*/ 42537 w 85992"/>
                  <a:gd name="connsiteY2" fmla="*/ 76200 h 76200"/>
                  <a:gd name="connsiteX3" fmla="*/ 84871 w 85992"/>
                  <a:gd name="connsiteY3" fmla="*/ 50800 h 76200"/>
                  <a:gd name="connsiteX4" fmla="*/ 84871 w 85992"/>
                  <a:gd name="connsiteY4" fmla="*/ 3386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92" h="76200">
                    <a:moveTo>
                      <a:pt x="25604" y="0"/>
                    </a:moveTo>
                    <a:cubicBezTo>
                      <a:pt x="17137" y="14111"/>
                      <a:pt x="2245" y="26004"/>
                      <a:pt x="204" y="42333"/>
                    </a:cubicBezTo>
                    <a:cubicBezTo>
                      <a:pt x="-2860" y="66843"/>
                      <a:pt x="29364" y="71809"/>
                      <a:pt x="42537" y="76200"/>
                    </a:cubicBezTo>
                    <a:cubicBezTo>
                      <a:pt x="59916" y="70407"/>
                      <a:pt x="75574" y="69394"/>
                      <a:pt x="84871" y="50800"/>
                    </a:cubicBezTo>
                    <a:cubicBezTo>
                      <a:pt x="87395" y="45751"/>
                      <a:pt x="84871" y="39511"/>
                      <a:pt x="84871" y="33866"/>
                    </a:cubicBezTo>
                  </a:path>
                </a:pathLst>
              </a:custGeom>
              <a:solidFill>
                <a:schemeClr val="tx1"/>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49" name="Freeform 48"/>
              <p:cNvSpPr/>
              <p:nvPr/>
            </p:nvSpPr>
            <p:spPr>
              <a:xfrm flipH="1">
                <a:off x="5232399" y="2734733"/>
                <a:ext cx="104580" cy="101588"/>
              </a:xfrm>
              <a:custGeom>
                <a:avLst/>
                <a:gdLst>
                  <a:gd name="connsiteX0" fmla="*/ 25604 w 85992"/>
                  <a:gd name="connsiteY0" fmla="*/ 0 h 76200"/>
                  <a:gd name="connsiteX1" fmla="*/ 204 w 85992"/>
                  <a:gd name="connsiteY1" fmla="*/ 42333 h 76200"/>
                  <a:gd name="connsiteX2" fmla="*/ 42537 w 85992"/>
                  <a:gd name="connsiteY2" fmla="*/ 76200 h 76200"/>
                  <a:gd name="connsiteX3" fmla="*/ 84871 w 85992"/>
                  <a:gd name="connsiteY3" fmla="*/ 50800 h 76200"/>
                  <a:gd name="connsiteX4" fmla="*/ 84871 w 85992"/>
                  <a:gd name="connsiteY4" fmla="*/ 33866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92" h="76200">
                    <a:moveTo>
                      <a:pt x="25604" y="0"/>
                    </a:moveTo>
                    <a:cubicBezTo>
                      <a:pt x="17137" y="14111"/>
                      <a:pt x="2245" y="26004"/>
                      <a:pt x="204" y="42333"/>
                    </a:cubicBezTo>
                    <a:cubicBezTo>
                      <a:pt x="-2860" y="66843"/>
                      <a:pt x="29364" y="71809"/>
                      <a:pt x="42537" y="76200"/>
                    </a:cubicBezTo>
                    <a:cubicBezTo>
                      <a:pt x="59916" y="70407"/>
                      <a:pt x="75574" y="69394"/>
                      <a:pt x="84871" y="50800"/>
                    </a:cubicBezTo>
                    <a:cubicBezTo>
                      <a:pt x="87395" y="45751"/>
                      <a:pt x="84871" y="39511"/>
                      <a:pt x="84871" y="33866"/>
                    </a:cubicBezTo>
                  </a:path>
                </a:pathLst>
              </a:custGeom>
              <a:solidFill>
                <a:schemeClr val="tx1"/>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50" name="Freeform 49"/>
              <p:cNvSpPr/>
              <p:nvPr/>
            </p:nvSpPr>
            <p:spPr>
              <a:xfrm>
                <a:off x="5308600" y="3098800"/>
                <a:ext cx="287867" cy="203200"/>
              </a:xfrm>
              <a:custGeom>
                <a:avLst/>
                <a:gdLst>
                  <a:gd name="connsiteX0" fmla="*/ 0 w 287867"/>
                  <a:gd name="connsiteY0" fmla="*/ 0 h 203200"/>
                  <a:gd name="connsiteX1" fmla="*/ 8467 w 287867"/>
                  <a:gd name="connsiteY1" fmla="*/ 76200 h 203200"/>
                  <a:gd name="connsiteX2" fmla="*/ 16933 w 287867"/>
                  <a:gd name="connsiteY2" fmla="*/ 101600 h 203200"/>
                  <a:gd name="connsiteX3" fmla="*/ 50800 w 287867"/>
                  <a:gd name="connsiteY3" fmla="*/ 135467 h 203200"/>
                  <a:gd name="connsiteX4" fmla="*/ 76200 w 287867"/>
                  <a:gd name="connsiteY4" fmla="*/ 203200 h 203200"/>
                  <a:gd name="connsiteX5" fmla="*/ 84667 w 287867"/>
                  <a:gd name="connsiteY5" fmla="*/ 177800 h 203200"/>
                  <a:gd name="connsiteX6" fmla="*/ 110067 w 287867"/>
                  <a:gd name="connsiteY6" fmla="*/ 169333 h 203200"/>
                  <a:gd name="connsiteX7" fmla="*/ 135467 w 287867"/>
                  <a:gd name="connsiteY7" fmla="*/ 152400 h 203200"/>
                  <a:gd name="connsiteX8" fmla="*/ 160867 w 287867"/>
                  <a:gd name="connsiteY8" fmla="*/ 143933 h 203200"/>
                  <a:gd name="connsiteX9" fmla="*/ 220133 w 287867"/>
                  <a:gd name="connsiteY9" fmla="*/ 118533 h 203200"/>
                  <a:gd name="connsiteX10" fmla="*/ 237067 w 287867"/>
                  <a:gd name="connsiteY10" fmla="*/ 101600 h 203200"/>
                  <a:gd name="connsiteX11" fmla="*/ 262467 w 287867"/>
                  <a:gd name="connsiteY11" fmla="*/ 84667 h 203200"/>
                  <a:gd name="connsiteX12" fmla="*/ 287867 w 287867"/>
                  <a:gd name="connsiteY12" fmla="*/ 42333 h 2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867" h="203200">
                    <a:moveTo>
                      <a:pt x="0" y="0"/>
                    </a:moveTo>
                    <a:cubicBezTo>
                      <a:pt x="2822" y="25400"/>
                      <a:pt x="4266" y="50991"/>
                      <a:pt x="8467" y="76200"/>
                    </a:cubicBezTo>
                    <a:cubicBezTo>
                      <a:pt x="9934" y="85003"/>
                      <a:pt x="11746" y="94338"/>
                      <a:pt x="16933" y="101600"/>
                    </a:cubicBezTo>
                    <a:cubicBezTo>
                      <a:pt x="26212" y="114591"/>
                      <a:pt x="43660" y="121187"/>
                      <a:pt x="50800" y="135467"/>
                    </a:cubicBezTo>
                    <a:cubicBezTo>
                      <a:pt x="72937" y="179741"/>
                      <a:pt x="64672" y="157089"/>
                      <a:pt x="76200" y="203200"/>
                    </a:cubicBezTo>
                    <a:cubicBezTo>
                      <a:pt x="79022" y="194733"/>
                      <a:pt x="78356" y="184111"/>
                      <a:pt x="84667" y="177800"/>
                    </a:cubicBezTo>
                    <a:cubicBezTo>
                      <a:pt x="90978" y="171489"/>
                      <a:pt x="102085" y="173324"/>
                      <a:pt x="110067" y="169333"/>
                    </a:cubicBezTo>
                    <a:cubicBezTo>
                      <a:pt x="119168" y="164782"/>
                      <a:pt x="126366" y="156951"/>
                      <a:pt x="135467" y="152400"/>
                    </a:cubicBezTo>
                    <a:cubicBezTo>
                      <a:pt x="143449" y="148409"/>
                      <a:pt x="152664" y="147449"/>
                      <a:pt x="160867" y="143933"/>
                    </a:cubicBezTo>
                    <a:cubicBezTo>
                      <a:pt x="234102" y="112546"/>
                      <a:pt x="160565" y="138390"/>
                      <a:pt x="220133" y="118533"/>
                    </a:cubicBezTo>
                    <a:cubicBezTo>
                      <a:pt x="225778" y="112889"/>
                      <a:pt x="230834" y="106587"/>
                      <a:pt x="237067" y="101600"/>
                    </a:cubicBezTo>
                    <a:cubicBezTo>
                      <a:pt x="245013" y="95243"/>
                      <a:pt x="255272" y="91862"/>
                      <a:pt x="262467" y="84667"/>
                    </a:cubicBezTo>
                    <a:cubicBezTo>
                      <a:pt x="272683" y="74451"/>
                      <a:pt x="281186" y="55695"/>
                      <a:pt x="287867" y="42333"/>
                    </a:cubicBezTo>
                  </a:path>
                </a:pathLst>
              </a:custGeom>
              <a:solidFill>
                <a:schemeClr val="accent2"/>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51" name="Freeform 50"/>
              <p:cNvSpPr/>
              <p:nvPr/>
            </p:nvSpPr>
            <p:spPr>
              <a:xfrm>
                <a:off x="5362381" y="2785533"/>
                <a:ext cx="117815" cy="442493"/>
              </a:xfrm>
              <a:custGeom>
                <a:avLst/>
                <a:gdLst>
                  <a:gd name="connsiteX0" fmla="*/ 115552 w 117815"/>
                  <a:gd name="connsiteY0" fmla="*/ 0 h 442493"/>
                  <a:gd name="connsiteX1" fmla="*/ 81686 w 117815"/>
                  <a:gd name="connsiteY1" fmla="*/ 67734 h 442493"/>
                  <a:gd name="connsiteX2" fmla="*/ 64752 w 117815"/>
                  <a:gd name="connsiteY2" fmla="*/ 84667 h 442493"/>
                  <a:gd name="connsiteX3" fmla="*/ 13952 w 117815"/>
                  <a:gd name="connsiteY3" fmla="*/ 152400 h 442493"/>
                  <a:gd name="connsiteX4" fmla="*/ 13952 w 117815"/>
                  <a:gd name="connsiteY4" fmla="*/ 440267 h 442493"/>
                  <a:gd name="connsiteX5" fmla="*/ 30886 w 117815"/>
                  <a:gd name="connsiteY5" fmla="*/ 414867 h 442493"/>
                  <a:gd name="connsiteX6" fmla="*/ 56286 w 117815"/>
                  <a:gd name="connsiteY6" fmla="*/ 372534 h 442493"/>
                  <a:gd name="connsiteX7" fmla="*/ 81686 w 117815"/>
                  <a:gd name="connsiteY7" fmla="*/ 330200 h 442493"/>
                  <a:gd name="connsiteX8" fmla="*/ 90152 w 117815"/>
                  <a:gd name="connsiteY8" fmla="*/ 296334 h 442493"/>
                  <a:gd name="connsiteX9" fmla="*/ 107086 w 117815"/>
                  <a:gd name="connsiteY9" fmla="*/ 279400 h 442493"/>
                  <a:gd name="connsiteX10" fmla="*/ 115552 w 117815"/>
                  <a:gd name="connsiteY10" fmla="*/ 101600 h 44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815" h="442493">
                    <a:moveTo>
                      <a:pt x="115552" y="0"/>
                    </a:moveTo>
                    <a:cubicBezTo>
                      <a:pt x="102417" y="32838"/>
                      <a:pt x="101976" y="42372"/>
                      <a:pt x="81686" y="67734"/>
                    </a:cubicBezTo>
                    <a:cubicBezTo>
                      <a:pt x="76699" y="73967"/>
                      <a:pt x="69542" y="78281"/>
                      <a:pt x="64752" y="84667"/>
                    </a:cubicBezTo>
                    <a:cubicBezTo>
                      <a:pt x="7310" y="161256"/>
                      <a:pt x="52788" y="113567"/>
                      <a:pt x="13952" y="152400"/>
                    </a:cubicBezTo>
                    <a:cubicBezTo>
                      <a:pt x="-2245" y="265790"/>
                      <a:pt x="-6913" y="273351"/>
                      <a:pt x="13952" y="440267"/>
                    </a:cubicBezTo>
                    <a:cubicBezTo>
                      <a:pt x="15214" y="450364"/>
                      <a:pt x="25241" y="423334"/>
                      <a:pt x="30886" y="414867"/>
                    </a:cubicBezTo>
                    <a:cubicBezTo>
                      <a:pt x="54869" y="342914"/>
                      <a:pt x="21420" y="430643"/>
                      <a:pt x="56286" y="372534"/>
                    </a:cubicBezTo>
                    <a:cubicBezTo>
                      <a:pt x="89261" y="317576"/>
                      <a:pt x="38777" y="373109"/>
                      <a:pt x="81686" y="330200"/>
                    </a:cubicBezTo>
                    <a:cubicBezTo>
                      <a:pt x="84508" y="318911"/>
                      <a:pt x="84948" y="306742"/>
                      <a:pt x="90152" y="296334"/>
                    </a:cubicBezTo>
                    <a:cubicBezTo>
                      <a:pt x="93722" y="289194"/>
                      <a:pt x="103941" y="286737"/>
                      <a:pt x="107086" y="279400"/>
                    </a:cubicBezTo>
                    <a:cubicBezTo>
                      <a:pt x="124407" y="238984"/>
                      <a:pt x="115552" y="106500"/>
                      <a:pt x="115552" y="101600"/>
                    </a:cubicBezTo>
                  </a:path>
                </a:pathLst>
              </a:custGeom>
              <a:solidFill>
                <a:schemeClr val="accent2">
                  <a:lumMod val="60000"/>
                  <a:lumOff val="40000"/>
                </a:schemeClr>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52" name="Freeform 51"/>
              <p:cNvSpPr/>
              <p:nvPr/>
            </p:nvSpPr>
            <p:spPr>
              <a:xfrm>
                <a:off x="5503333" y="3141134"/>
                <a:ext cx="71069" cy="160866"/>
              </a:xfrm>
              <a:custGeom>
                <a:avLst/>
                <a:gdLst>
                  <a:gd name="connsiteX0" fmla="*/ 0 w 71069"/>
                  <a:gd name="connsiteY0" fmla="*/ 50800 h 160866"/>
                  <a:gd name="connsiteX1" fmla="*/ 16934 w 71069"/>
                  <a:gd name="connsiteY1" fmla="*/ 143933 h 160866"/>
                  <a:gd name="connsiteX2" fmla="*/ 42334 w 71069"/>
                  <a:gd name="connsiteY2" fmla="*/ 160866 h 160866"/>
                  <a:gd name="connsiteX3" fmla="*/ 59267 w 71069"/>
                  <a:gd name="connsiteY3" fmla="*/ 135466 h 160866"/>
                  <a:gd name="connsiteX4" fmla="*/ 67734 w 71069"/>
                  <a:gd name="connsiteY4" fmla="*/ 0 h 16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9" h="160866">
                    <a:moveTo>
                      <a:pt x="0" y="50800"/>
                    </a:moveTo>
                    <a:cubicBezTo>
                      <a:pt x="38" y="51026"/>
                      <a:pt x="14149" y="139060"/>
                      <a:pt x="16934" y="143933"/>
                    </a:cubicBezTo>
                    <a:cubicBezTo>
                      <a:pt x="21983" y="152768"/>
                      <a:pt x="33867" y="155222"/>
                      <a:pt x="42334" y="160866"/>
                    </a:cubicBezTo>
                    <a:cubicBezTo>
                      <a:pt x="47978" y="152399"/>
                      <a:pt x="54716" y="144567"/>
                      <a:pt x="59267" y="135466"/>
                    </a:cubicBezTo>
                    <a:cubicBezTo>
                      <a:pt x="79336" y="95327"/>
                      <a:pt x="67734" y="36497"/>
                      <a:pt x="67734" y="0"/>
                    </a:cubicBezTo>
                  </a:path>
                </a:pathLst>
              </a:cu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53" name="Freeform 52"/>
              <p:cNvSpPr/>
              <p:nvPr/>
            </p:nvSpPr>
            <p:spPr>
              <a:xfrm>
                <a:off x="5275500" y="3031067"/>
                <a:ext cx="71069" cy="160866"/>
              </a:xfrm>
              <a:custGeom>
                <a:avLst/>
                <a:gdLst>
                  <a:gd name="connsiteX0" fmla="*/ 0 w 71069"/>
                  <a:gd name="connsiteY0" fmla="*/ 50800 h 160866"/>
                  <a:gd name="connsiteX1" fmla="*/ 16934 w 71069"/>
                  <a:gd name="connsiteY1" fmla="*/ 143933 h 160866"/>
                  <a:gd name="connsiteX2" fmla="*/ 42334 w 71069"/>
                  <a:gd name="connsiteY2" fmla="*/ 160866 h 160866"/>
                  <a:gd name="connsiteX3" fmla="*/ 59267 w 71069"/>
                  <a:gd name="connsiteY3" fmla="*/ 135466 h 160866"/>
                  <a:gd name="connsiteX4" fmla="*/ 67734 w 71069"/>
                  <a:gd name="connsiteY4" fmla="*/ 0 h 160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9" h="160866">
                    <a:moveTo>
                      <a:pt x="0" y="50800"/>
                    </a:moveTo>
                    <a:cubicBezTo>
                      <a:pt x="38" y="51026"/>
                      <a:pt x="14149" y="139060"/>
                      <a:pt x="16934" y="143933"/>
                    </a:cubicBezTo>
                    <a:cubicBezTo>
                      <a:pt x="21983" y="152768"/>
                      <a:pt x="33867" y="155222"/>
                      <a:pt x="42334" y="160866"/>
                    </a:cubicBezTo>
                    <a:cubicBezTo>
                      <a:pt x="47978" y="152399"/>
                      <a:pt x="54716" y="144567"/>
                      <a:pt x="59267" y="135466"/>
                    </a:cubicBezTo>
                    <a:cubicBezTo>
                      <a:pt x="79336" y="95327"/>
                      <a:pt x="67734" y="36497"/>
                      <a:pt x="67734" y="0"/>
                    </a:cubicBezTo>
                  </a:path>
                </a:pathLst>
              </a:custGeom>
              <a:solidFill>
                <a:schemeClr val="bg1"/>
              </a:solidFill>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sp>
          <p:nvSpPr>
            <p:cNvPr id="33" name="Freeform 32"/>
            <p:cNvSpPr/>
            <p:nvPr/>
          </p:nvSpPr>
          <p:spPr>
            <a:xfrm>
              <a:off x="6557929" y="2661393"/>
              <a:ext cx="418604" cy="962340"/>
            </a:xfrm>
            <a:custGeom>
              <a:avLst/>
              <a:gdLst>
                <a:gd name="connsiteX0" fmla="*/ 635000 w 635000"/>
                <a:gd name="connsiteY0" fmla="*/ 118534 h 1092200"/>
                <a:gd name="connsiteX1" fmla="*/ 618067 w 635000"/>
                <a:gd name="connsiteY1" fmla="*/ 254000 h 1092200"/>
                <a:gd name="connsiteX2" fmla="*/ 601134 w 635000"/>
                <a:gd name="connsiteY2" fmla="*/ 355600 h 1092200"/>
                <a:gd name="connsiteX3" fmla="*/ 592667 w 635000"/>
                <a:gd name="connsiteY3" fmla="*/ 651934 h 1092200"/>
                <a:gd name="connsiteX4" fmla="*/ 584200 w 635000"/>
                <a:gd name="connsiteY4" fmla="*/ 719667 h 1092200"/>
                <a:gd name="connsiteX5" fmla="*/ 575734 w 635000"/>
                <a:gd name="connsiteY5" fmla="*/ 795867 h 1092200"/>
                <a:gd name="connsiteX6" fmla="*/ 558800 w 635000"/>
                <a:gd name="connsiteY6" fmla="*/ 905934 h 1092200"/>
                <a:gd name="connsiteX7" fmla="*/ 550334 w 635000"/>
                <a:gd name="connsiteY7" fmla="*/ 939800 h 1092200"/>
                <a:gd name="connsiteX8" fmla="*/ 541867 w 635000"/>
                <a:gd name="connsiteY8" fmla="*/ 1007534 h 1092200"/>
                <a:gd name="connsiteX9" fmla="*/ 533400 w 635000"/>
                <a:gd name="connsiteY9" fmla="*/ 1041400 h 1092200"/>
                <a:gd name="connsiteX10" fmla="*/ 516467 w 635000"/>
                <a:gd name="connsiteY10" fmla="*/ 1092200 h 1092200"/>
                <a:gd name="connsiteX11" fmla="*/ 508000 w 635000"/>
                <a:gd name="connsiteY11" fmla="*/ 1066800 h 1092200"/>
                <a:gd name="connsiteX12" fmla="*/ 440267 w 635000"/>
                <a:gd name="connsiteY12" fmla="*/ 999067 h 1092200"/>
                <a:gd name="connsiteX13" fmla="*/ 372534 w 635000"/>
                <a:gd name="connsiteY13" fmla="*/ 931334 h 1092200"/>
                <a:gd name="connsiteX14" fmla="*/ 338667 w 635000"/>
                <a:gd name="connsiteY14" fmla="*/ 905934 h 1092200"/>
                <a:gd name="connsiteX15" fmla="*/ 262467 w 635000"/>
                <a:gd name="connsiteY15" fmla="*/ 838200 h 1092200"/>
                <a:gd name="connsiteX16" fmla="*/ 220134 w 635000"/>
                <a:gd name="connsiteY16" fmla="*/ 787400 h 1092200"/>
                <a:gd name="connsiteX17" fmla="*/ 194734 w 635000"/>
                <a:gd name="connsiteY17" fmla="*/ 753534 h 1092200"/>
                <a:gd name="connsiteX18" fmla="*/ 160867 w 635000"/>
                <a:gd name="connsiteY18" fmla="*/ 728134 h 1092200"/>
                <a:gd name="connsiteX19" fmla="*/ 118534 w 635000"/>
                <a:gd name="connsiteY19" fmla="*/ 694267 h 1092200"/>
                <a:gd name="connsiteX20" fmla="*/ 93134 w 635000"/>
                <a:gd name="connsiteY20" fmla="*/ 651934 h 1092200"/>
                <a:gd name="connsiteX21" fmla="*/ 59267 w 635000"/>
                <a:gd name="connsiteY21" fmla="*/ 601134 h 1092200"/>
                <a:gd name="connsiteX22" fmla="*/ 42334 w 635000"/>
                <a:gd name="connsiteY22" fmla="*/ 550334 h 1092200"/>
                <a:gd name="connsiteX23" fmla="*/ 33867 w 635000"/>
                <a:gd name="connsiteY23" fmla="*/ 499534 h 1092200"/>
                <a:gd name="connsiteX24" fmla="*/ 25400 w 635000"/>
                <a:gd name="connsiteY24" fmla="*/ 440267 h 1092200"/>
                <a:gd name="connsiteX25" fmla="*/ 16934 w 635000"/>
                <a:gd name="connsiteY25" fmla="*/ 406400 h 1092200"/>
                <a:gd name="connsiteX26" fmla="*/ 0 w 635000"/>
                <a:gd name="connsiteY26" fmla="*/ 321734 h 1092200"/>
                <a:gd name="connsiteX27" fmla="*/ 8467 w 635000"/>
                <a:gd name="connsiteY27" fmla="*/ 296334 h 1092200"/>
                <a:gd name="connsiteX28" fmla="*/ 76200 w 635000"/>
                <a:gd name="connsiteY28" fmla="*/ 237067 h 1092200"/>
                <a:gd name="connsiteX29" fmla="*/ 135467 w 635000"/>
                <a:gd name="connsiteY29" fmla="*/ 169334 h 1092200"/>
                <a:gd name="connsiteX30" fmla="*/ 186267 w 635000"/>
                <a:gd name="connsiteY30" fmla="*/ 127000 h 1092200"/>
                <a:gd name="connsiteX31" fmla="*/ 203200 w 635000"/>
                <a:gd name="connsiteY31" fmla="*/ 76200 h 1092200"/>
                <a:gd name="connsiteX32" fmla="*/ 220134 w 635000"/>
                <a:gd name="connsiteY32" fmla="*/ 33867 h 1092200"/>
                <a:gd name="connsiteX33" fmla="*/ 228600 w 635000"/>
                <a:gd name="connsiteY33" fmla="*/ 0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5000" h="1092200">
                  <a:moveTo>
                    <a:pt x="635000" y="118534"/>
                  </a:moveTo>
                  <a:cubicBezTo>
                    <a:pt x="621283" y="269438"/>
                    <a:pt x="634471" y="161047"/>
                    <a:pt x="618067" y="254000"/>
                  </a:cubicBezTo>
                  <a:cubicBezTo>
                    <a:pt x="612100" y="287811"/>
                    <a:pt x="601134" y="355600"/>
                    <a:pt x="601134" y="355600"/>
                  </a:cubicBezTo>
                  <a:cubicBezTo>
                    <a:pt x="598312" y="454378"/>
                    <a:pt x="597258" y="553222"/>
                    <a:pt x="592667" y="651934"/>
                  </a:cubicBezTo>
                  <a:cubicBezTo>
                    <a:pt x="591610" y="674663"/>
                    <a:pt x="586858" y="697069"/>
                    <a:pt x="584200" y="719667"/>
                  </a:cubicBezTo>
                  <a:cubicBezTo>
                    <a:pt x="581214" y="745048"/>
                    <a:pt x="579187" y="770545"/>
                    <a:pt x="575734" y="795867"/>
                  </a:cubicBezTo>
                  <a:cubicBezTo>
                    <a:pt x="570719" y="832647"/>
                    <a:pt x="565251" y="869378"/>
                    <a:pt x="558800" y="905934"/>
                  </a:cubicBezTo>
                  <a:cubicBezTo>
                    <a:pt x="556778" y="917393"/>
                    <a:pt x="552247" y="928322"/>
                    <a:pt x="550334" y="939800"/>
                  </a:cubicBezTo>
                  <a:cubicBezTo>
                    <a:pt x="546593" y="962244"/>
                    <a:pt x="545608" y="985090"/>
                    <a:pt x="541867" y="1007534"/>
                  </a:cubicBezTo>
                  <a:cubicBezTo>
                    <a:pt x="539954" y="1019012"/>
                    <a:pt x="536744" y="1030255"/>
                    <a:pt x="533400" y="1041400"/>
                  </a:cubicBezTo>
                  <a:cubicBezTo>
                    <a:pt x="528271" y="1058496"/>
                    <a:pt x="516467" y="1092200"/>
                    <a:pt x="516467" y="1092200"/>
                  </a:cubicBezTo>
                  <a:cubicBezTo>
                    <a:pt x="513645" y="1083733"/>
                    <a:pt x="511991" y="1074782"/>
                    <a:pt x="508000" y="1066800"/>
                  </a:cubicBezTo>
                  <a:cubicBezTo>
                    <a:pt x="490042" y="1030884"/>
                    <a:pt x="474620" y="1030966"/>
                    <a:pt x="440267" y="999067"/>
                  </a:cubicBezTo>
                  <a:cubicBezTo>
                    <a:pt x="416869" y="977340"/>
                    <a:pt x="398078" y="950492"/>
                    <a:pt x="372534" y="931334"/>
                  </a:cubicBezTo>
                  <a:cubicBezTo>
                    <a:pt x="361245" y="922867"/>
                    <a:pt x="349214" y="915309"/>
                    <a:pt x="338667" y="905934"/>
                  </a:cubicBezTo>
                  <a:cubicBezTo>
                    <a:pt x="244506" y="822235"/>
                    <a:pt x="341891" y="897768"/>
                    <a:pt x="262467" y="838200"/>
                  </a:cubicBezTo>
                  <a:cubicBezTo>
                    <a:pt x="225045" y="782066"/>
                    <a:pt x="269023" y="844437"/>
                    <a:pt x="220134" y="787400"/>
                  </a:cubicBezTo>
                  <a:cubicBezTo>
                    <a:pt x="210951" y="776686"/>
                    <a:pt x="204712" y="763512"/>
                    <a:pt x="194734" y="753534"/>
                  </a:cubicBezTo>
                  <a:cubicBezTo>
                    <a:pt x="184756" y="743556"/>
                    <a:pt x="171707" y="737168"/>
                    <a:pt x="160867" y="728134"/>
                  </a:cubicBezTo>
                  <a:cubicBezTo>
                    <a:pt x="112608" y="687918"/>
                    <a:pt x="181336" y="736134"/>
                    <a:pt x="118534" y="694267"/>
                  </a:cubicBezTo>
                  <a:cubicBezTo>
                    <a:pt x="110067" y="680156"/>
                    <a:pt x="101969" y="665817"/>
                    <a:pt x="93134" y="651934"/>
                  </a:cubicBezTo>
                  <a:cubicBezTo>
                    <a:pt x="82208" y="634764"/>
                    <a:pt x="65703" y="620441"/>
                    <a:pt x="59267" y="601134"/>
                  </a:cubicBezTo>
                  <a:cubicBezTo>
                    <a:pt x="53623" y="584201"/>
                    <a:pt x="45269" y="567940"/>
                    <a:pt x="42334" y="550334"/>
                  </a:cubicBezTo>
                  <a:cubicBezTo>
                    <a:pt x="39512" y="533401"/>
                    <a:pt x="36477" y="516501"/>
                    <a:pt x="33867" y="499534"/>
                  </a:cubicBezTo>
                  <a:cubicBezTo>
                    <a:pt x="30832" y="479810"/>
                    <a:pt x="28970" y="459901"/>
                    <a:pt x="25400" y="440267"/>
                  </a:cubicBezTo>
                  <a:cubicBezTo>
                    <a:pt x="23318" y="428818"/>
                    <a:pt x="19372" y="417778"/>
                    <a:pt x="16934" y="406400"/>
                  </a:cubicBezTo>
                  <a:cubicBezTo>
                    <a:pt x="10904" y="378258"/>
                    <a:pt x="0" y="321734"/>
                    <a:pt x="0" y="321734"/>
                  </a:cubicBezTo>
                  <a:cubicBezTo>
                    <a:pt x="2822" y="313267"/>
                    <a:pt x="3280" y="303596"/>
                    <a:pt x="8467" y="296334"/>
                  </a:cubicBezTo>
                  <a:cubicBezTo>
                    <a:pt x="31469" y="264131"/>
                    <a:pt x="47984" y="261756"/>
                    <a:pt x="76200" y="237067"/>
                  </a:cubicBezTo>
                  <a:cubicBezTo>
                    <a:pt x="123869" y="195357"/>
                    <a:pt x="97108" y="214085"/>
                    <a:pt x="135467" y="169334"/>
                  </a:cubicBezTo>
                  <a:cubicBezTo>
                    <a:pt x="157197" y="143982"/>
                    <a:pt x="160138" y="144420"/>
                    <a:pt x="186267" y="127000"/>
                  </a:cubicBezTo>
                  <a:cubicBezTo>
                    <a:pt x="191911" y="110067"/>
                    <a:pt x="196571" y="92773"/>
                    <a:pt x="203200" y="76200"/>
                  </a:cubicBezTo>
                  <a:cubicBezTo>
                    <a:pt x="208845" y="62089"/>
                    <a:pt x="215328" y="48285"/>
                    <a:pt x="220134" y="33867"/>
                  </a:cubicBezTo>
                  <a:cubicBezTo>
                    <a:pt x="223814" y="22828"/>
                    <a:pt x="228600" y="0"/>
                    <a:pt x="228600" y="0"/>
                  </a:cubicBezTo>
                </a:path>
              </a:pathLst>
            </a:custGeom>
            <a:solidFill>
              <a:schemeClr val="bg1"/>
            </a:solidFill>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4" name="Freeform 33"/>
            <p:cNvSpPr/>
            <p:nvPr/>
          </p:nvSpPr>
          <p:spPr>
            <a:xfrm>
              <a:off x="6604000" y="2819400"/>
              <a:ext cx="357478" cy="778933"/>
            </a:xfrm>
            <a:custGeom>
              <a:avLst/>
              <a:gdLst>
                <a:gd name="connsiteX0" fmla="*/ 0 w 357478"/>
                <a:gd name="connsiteY0" fmla="*/ 558800 h 778933"/>
                <a:gd name="connsiteX1" fmla="*/ 42333 w 357478"/>
                <a:gd name="connsiteY1" fmla="*/ 474133 h 778933"/>
                <a:gd name="connsiteX2" fmla="*/ 59267 w 357478"/>
                <a:gd name="connsiteY2" fmla="*/ 440267 h 778933"/>
                <a:gd name="connsiteX3" fmla="*/ 84667 w 357478"/>
                <a:gd name="connsiteY3" fmla="*/ 397933 h 778933"/>
                <a:gd name="connsiteX4" fmla="*/ 135467 w 357478"/>
                <a:gd name="connsiteY4" fmla="*/ 287867 h 778933"/>
                <a:gd name="connsiteX5" fmla="*/ 160867 w 357478"/>
                <a:gd name="connsiteY5" fmla="*/ 254000 h 778933"/>
                <a:gd name="connsiteX6" fmla="*/ 194733 w 357478"/>
                <a:gd name="connsiteY6" fmla="*/ 194733 h 778933"/>
                <a:gd name="connsiteX7" fmla="*/ 228600 w 357478"/>
                <a:gd name="connsiteY7" fmla="*/ 169333 h 778933"/>
                <a:gd name="connsiteX8" fmla="*/ 270933 w 357478"/>
                <a:gd name="connsiteY8" fmla="*/ 101600 h 778933"/>
                <a:gd name="connsiteX9" fmla="*/ 313267 w 357478"/>
                <a:gd name="connsiteY9" fmla="*/ 50800 h 778933"/>
                <a:gd name="connsiteX10" fmla="*/ 347133 w 357478"/>
                <a:gd name="connsiteY10" fmla="*/ 0 h 778933"/>
                <a:gd name="connsiteX11" fmla="*/ 338667 w 357478"/>
                <a:gd name="connsiteY11" fmla="*/ 169333 h 778933"/>
                <a:gd name="connsiteX12" fmla="*/ 330200 w 357478"/>
                <a:gd name="connsiteY12" fmla="*/ 287867 h 778933"/>
                <a:gd name="connsiteX13" fmla="*/ 321733 w 357478"/>
                <a:gd name="connsiteY13" fmla="*/ 355600 h 778933"/>
                <a:gd name="connsiteX14" fmla="*/ 304800 w 357478"/>
                <a:gd name="connsiteY14" fmla="*/ 516467 h 778933"/>
                <a:gd name="connsiteX15" fmla="*/ 296333 w 357478"/>
                <a:gd name="connsiteY15" fmla="*/ 702733 h 778933"/>
                <a:gd name="connsiteX16" fmla="*/ 287867 w 357478"/>
                <a:gd name="connsiteY16" fmla="*/ 753533 h 778933"/>
                <a:gd name="connsiteX17" fmla="*/ 270933 w 357478"/>
                <a:gd name="connsiteY17" fmla="*/ 778933 h 778933"/>
                <a:gd name="connsiteX18" fmla="*/ 160867 w 357478"/>
                <a:gd name="connsiteY18" fmla="*/ 694267 h 778933"/>
                <a:gd name="connsiteX19" fmla="*/ 135467 w 357478"/>
                <a:gd name="connsiteY19" fmla="*/ 668867 h 778933"/>
                <a:gd name="connsiteX20" fmla="*/ 110067 w 357478"/>
                <a:gd name="connsiteY20" fmla="*/ 626533 h 778933"/>
                <a:gd name="connsiteX21" fmla="*/ 67733 w 357478"/>
                <a:gd name="connsiteY21" fmla="*/ 584200 h 778933"/>
                <a:gd name="connsiteX22" fmla="*/ 0 w 357478"/>
                <a:gd name="connsiteY22" fmla="*/ 558800 h 77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478" h="778933">
                  <a:moveTo>
                    <a:pt x="0" y="558800"/>
                  </a:moveTo>
                  <a:lnTo>
                    <a:pt x="42333" y="474133"/>
                  </a:lnTo>
                  <a:cubicBezTo>
                    <a:pt x="47977" y="462844"/>
                    <a:pt x="52773" y="451090"/>
                    <a:pt x="59267" y="440267"/>
                  </a:cubicBezTo>
                  <a:cubicBezTo>
                    <a:pt x="67734" y="426156"/>
                    <a:pt x="77308" y="412652"/>
                    <a:pt x="84667" y="397933"/>
                  </a:cubicBezTo>
                  <a:cubicBezTo>
                    <a:pt x="106225" y="354817"/>
                    <a:pt x="102692" y="331567"/>
                    <a:pt x="135467" y="287867"/>
                  </a:cubicBezTo>
                  <a:cubicBezTo>
                    <a:pt x="143934" y="276578"/>
                    <a:pt x="153388" y="265966"/>
                    <a:pt x="160867" y="254000"/>
                  </a:cubicBezTo>
                  <a:cubicBezTo>
                    <a:pt x="171934" y="236292"/>
                    <a:pt x="179197" y="210269"/>
                    <a:pt x="194733" y="194733"/>
                  </a:cubicBezTo>
                  <a:cubicBezTo>
                    <a:pt x="204711" y="184755"/>
                    <a:pt x="218622" y="179311"/>
                    <a:pt x="228600" y="169333"/>
                  </a:cubicBezTo>
                  <a:cubicBezTo>
                    <a:pt x="255583" y="142350"/>
                    <a:pt x="253047" y="132900"/>
                    <a:pt x="270933" y="101600"/>
                  </a:cubicBezTo>
                  <a:cubicBezTo>
                    <a:pt x="298859" y="52729"/>
                    <a:pt x="275552" y="99291"/>
                    <a:pt x="313267" y="50800"/>
                  </a:cubicBezTo>
                  <a:cubicBezTo>
                    <a:pt x="325761" y="34736"/>
                    <a:pt x="347133" y="0"/>
                    <a:pt x="347133" y="0"/>
                  </a:cubicBezTo>
                  <a:cubicBezTo>
                    <a:pt x="367309" y="80700"/>
                    <a:pt x="354418" y="11820"/>
                    <a:pt x="338667" y="169333"/>
                  </a:cubicBezTo>
                  <a:cubicBezTo>
                    <a:pt x="334725" y="208748"/>
                    <a:pt x="333786" y="248418"/>
                    <a:pt x="330200" y="287867"/>
                  </a:cubicBezTo>
                  <a:cubicBezTo>
                    <a:pt x="328140" y="310527"/>
                    <a:pt x="323997" y="332960"/>
                    <a:pt x="321733" y="355600"/>
                  </a:cubicBezTo>
                  <a:cubicBezTo>
                    <a:pt x="304859" y="524339"/>
                    <a:pt x="322037" y="395810"/>
                    <a:pt x="304800" y="516467"/>
                  </a:cubicBezTo>
                  <a:cubicBezTo>
                    <a:pt x="301978" y="578556"/>
                    <a:pt x="300761" y="640738"/>
                    <a:pt x="296333" y="702733"/>
                  </a:cubicBezTo>
                  <a:cubicBezTo>
                    <a:pt x="295110" y="719856"/>
                    <a:pt x="293296" y="737247"/>
                    <a:pt x="287867" y="753533"/>
                  </a:cubicBezTo>
                  <a:cubicBezTo>
                    <a:pt x="284649" y="763187"/>
                    <a:pt x="276578" y="770466"/>
                    <a:pt x="270933" y="778933"/>
                  </a:cubicBezTo>
                  <a:cubicBezTo>
                    <a:pt x="198954" y="750142"/>
                    <a:pt x="239347" y="772747"/>
                    <a:pt x="160867" y="694267"/>
                  </a:cubicBezTo>
                  <a:cubicBezTo>
                    <a:pt x="152400" y="685800"/>
                    <a:pt x="141627" y="679134"/>
                    <a:pt x="135467" y="668867"/>
                  </a:cubicBezTo>
                  <a:cubicBezTo>
                    <a:pt x="127000" y="654756"/>
                    <a:pt x="120347" y="639383"/>
                    <a:pt x="110067" y="626533"/>
                  </a:cubicBezTo>
                  <a:cubicBezTo>
                    <a:pt x="97600" y="610950"/>
                    <a:pt x="84338" y="595270"/>
                    <a:pt x="67733" y="584200"/>
                  </a:cubicBezTo>
                  <a:lnTo>
                    <a:pt x="0" y="558800"/>
                  </a:lnTo>
                  <a:close/>
                </a:path>
              </a:pathLst>
            </a:cu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34"/>
            <p:cNvSpPr/>
            <p:nvPr/>
          </p:nvSpPr>
          <p:spPr>
            <a:xfrm>
              <a:off x="5714771" y="2339677"/>
              <a:ext cx="381229" cy="948266"/>
            </a:xfrm>
            <a:custGeom>
              <a:avLst/>
              <a:gdLst>
                <a:gd name="connsiteX0" fmla="*/ 229 w 381229"/>
                <a:gd name="connsiteY0" fmla="*/ 846666 h 948266"/>
                <a:gd name="connsiteX1" fmla="*/ 8695 w 381229"/>
                <a:gd name="connsiteY1" fmla="*/ 609600 h 948266"/>
                <a:gd name="connsiteX2" fmla="*/ 17162 w 381229"/>
                <a:gd name="connsiteY2" fmla="*/ 550333 h 948266"/>
                <a:gd name="connsiteX3" fmla="*/ 25629 w 381229"/>
                <a:gd name="connsiteY3" fmla="*/ 524933 h 948266"/>
                <a:gd name="connsiteX4" fmla="*/ 51029 w 381229"/>
                <a:gd name="connsiteY4" fmla="*/ 516466 h 948266"/>
                <a:gd name="connsiteX5" fmla="*/ 110295 w 381229"/>
                <a:gd name="connsiteY5" fmla="*/ 457200 h 948266"/>
                <a:gd name="connsiteX6" fmla="*/ 127229 w 381229"/>
                <a:gd name="connsiteY6" fmla="*/ 423333 h 948266"/>
                <a:gd name="connsiteX7" fmla="*/ 144162 w 381229"/>
                <a:gd name="connsiteY7" fmla="*/ 397933 h 948266"/>
                <a:gd name="connsiteX8" fmla="*/ 161095 w 381229"/>
                <a:gd name="connsiteY8" fmla="*/ 347133 h 948266"/>
                <a:gd name="connsiteX9" fmla="*/ 186495 w 381229"/>
                <a:gd name="connsiteY9" fmla="*/ 321733 h 948266"/>
                <a:gd name="connsiteX10" fmla="*/ 211895 w 381229"/>
                <a:gd name="connsiteY10" fmla="*/ 237066 h 948266"/>
                <a:gd name="connsiteX11" fmla="*/ 245762 w 381229"/>
                <a:gd name="connsiteY11" fmla="*/ 127000 h 948266"/>
                <a:gd name="connsiteX12" fmla="*/ 271162 w 381229"/>
                <a:gd name="connsiteY12" fmla="*/ 50800 h 948266"/>
                <a:gd name="connsiteX13" fmla="*/ 288095 w 381229"/>
                <a:gd name="connsiteY13" fmla="*/ 0 h 948266"/>
                <a:gd name="connsiteX14" fmla="*/ 338895 w 381229"/>
                <a:gd name="connsiteY14" fmla="*/ 59266 h 948266"/>
                <a:gd name="connsiteX15" fmla="*/ 372762 w 381229"/>
                <a:gd name="connsiteY15" fmla="*/ 118533 h 948266"/>
                <a:gd name="connsiteX16" fmla="*/ 381229 w 381229"/>
                <a:gd name="connsiteY16" fmla="*/ 152400 h 948266"/>
                <a:gd name="connsiteX17" fmla="*/ 372762 w 381229"/>
                <a:gd name="connsiteY17" fmla="*/ 254000 h 948266"/>
                <a:gd name="connsiteX18" fmla="*/ 338895 w 381229"/>
                <a:gd name="connsiteY18" fmla="*/ 304800 h 948266"/>
                <a:gd name="connsiteX19" fmla="*/ 321962 w 381229"/>
                <a:gd name="connsiteY19" fmla="*/ 330200 h 948266"/>
                <a:gd name="connsiteX20" fmla="*/ 313495 w 381229"/>
                <a:gd name="connsiteY20" fmla="*/ 355600 h 948266"/>
                <a:gd name="connsiteX21" fmla="*/ 288095 w 381229"/>
                <a:gd name="connsiteY21" fmla="*/ 372533 h 948266"/>
                <a:gd name="connsiteX22" fmla="*/ 245762 w 381229"/>
                <a:gd name="connsiteY22" fmla="*/ 465666 h 948266"/>
                <a:gd name="connsiteX23" fmla="*/ 237295 w 381229"/>
                <a:gd name="connsiteY23" fmla="*/ 516466 h 948266"/>
                <a:gd name="connsiteX24" fmla="*/ 220362 w 381229"/>
                <a:gd name="connsiteY24" fmla="*/ 575733 h 948266"/>
                <a:gd name="connsiteX25" fmla="*/ 279629 w 381229"/>
                <a:gd name="connsiteY25" fmla="*/ 626533 h 948266"/>
                <a:gd name="connsiteX26" fmla="*/ 321962 w 381229"/>
                <a:gd name="connsiteY26" fmla="*/ 660400 h 948266"/>
                <a:gd name="connsiteX27" fmla="*/ 338895 w 381229"/>
                <a:gd name="connsiteY27" fmla="*/ 685800 h 948266"/>
                <a:gd name="connsiteX28" fmla="*/ 355829 w 381229"/>
                <a:gd name="connsiteY28" fmla="*/ 702733 h 948266"/>
                <a:gd name="connsiteX29" fmla="*/ 372762 w 381229"/>
                <a:gd name="connsiteY29" fmla="*/ 736600 h 948266"/>
                <a:gd name="connsiteX30" fmla="*/ 338895 w 381229"/>
                <a:gd name="connsiteY30" fmla="*/ 787400 h 948266"/>
                <a:gd name="connsiteX31" fmla="*/ 271162 w 381229"/>
                <a:gd name="connsiteY31" fmla="*/ 804333 h 948266"/>
                <a:gd name="connsiteX32" fmla="*/ 194962 w 381229"/>
                <a:gd name="connsiteY32" fmla="*/ 787400 h 948266"/>
                <a:gd name="connsiteX33" fmla="*/ 178029 w 381229"/>
                <a:gd name="connsiteY33" fmla="*/ 770466 h 948266"/>
                <a:gd name="connsiteX34" fmla="*/ 211895 w 381229"/>
                <a:gd name="connsiteY34" fmla="*/ 753533 h 948266"/>
                <a:gd name="connsiteX35" fmla="*/ 279629 w 381229"/>
                <a:gd name="connsiteY35" fmla="*/ 812800 h 948266"/>
                <a:gd name="connsiteX36" fmla="*/ 271162 w 381229"/>
                <a:gd name="connsiteY36" fmla="*/ 846666 h 948266"/>
                <a:gd name="connsiteX37" fmla="*/ 321962 w 381229"/>
                <a:gd name="connsiteY37" fmla="*/ 897466 h 948266"/>
                <a:gd name="connsiteX38" fmla="*/ 338895 w 381229"/>
                <a:gd name="connsiteY38" fmla="*/ 922866 h 948266"/>
                <a:gd name="connsiteX39" fmla="*/ 237295 w 381229"/>
                <a:gd name="connsiteY39" fmla="*/ 880533 h 948266"/>
                <a:gd name="connsiteX40" fmla="*/ 203429 w 381229"/>
                <a:gd name="connsiteY40" fmla="*/ 855133 h 948266"/>
                <a:gd name="connsiteX41" fmla="*/ 186495 w 381229"/>
                <a:gd name="connsiteY41" fmla="*/ 838200 h 948266"/>
                <a:gd name="connsiteX42" fmla="*/ 254229 w 381229"/>
                <a:gd name="connsiteY42" fmla="*/ 880533 h 948266"/>
                <a:gd name="connsiteX43" fmla="*/ 271162 w 381229"/>
                <a:gd name="connsiteY43" fmla="*/ 905933 h 948266"/>
                <a:gd name="connsiteX44" fmla="*/ 245762 w 381229"/>
                <a:gd name="connsiteY44" fmla="*/ 922866 h 948266"/>
                <a:gd name="connsiteX45" fmla="*/ 144162 w 381229"/>
                <a:gd name="connsiteY45" fmla="*/ 939800 h 948266"/>
                <a:gd name="connsiteX46" fmla="*/ 84895 w 381229"/>
                <a:gd name="connsiteY46" fmla="*/ 948266 h 948266"/>
                <a:gd name="connsiteX47" fmla="*/ 34095 w 381229"/>
                <a:gd name="connsiteY47" fmla="*/ 897466 h 948266"/>
                <a:gd name="connsiteX48" fmla="*/ 17162 w 381229"/>
                <a:gd name="connsiteY48" fmla="*/ 872066 h 948266"/>
                <a:gd name="connsiteX49" fmla="*/ 229 w 381229"/>
                <a:gd name="connsiteY49" fmla="*/ 846666 h 9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229" h="948266">
                  <a:moveTo>
                    <a:pt x="229" y="846666"/>
                  </a:moveTo>
                  <a:cubicBezTo>
                    <a:pt x="-1182" y="802922"/>
                    <a:pt x="4184" y="688544"/>
                    <a:pt x="8695" y="609600"/>
                  </a:cubicBezTo>
                  <a:cubicBezTo>
                    <a:pt x="9833" y="589676"/>
                    <a:pt x="13248" y="569902"/>
                    <a:pt x="17162" y="550333"/>
                  </a:cubicBezTo>
                  <a:cubicBezTo>
                    <a:pt x="18912" y="541582"/>
                    <a:pt x="19318" y="531244"/>
                    <a:pt x="25629" y="524933"/>
                  </a:cubicBezTo>
                  <a:cubicBezTo>
                    <a:pt x="31940" y="518622"/>
                    <a:pt x="43047" y="520457"/>
                    <a:pt x="51029" y="516466"/>
                  </a:cubicBezTo>
                  <a:cubicBezTo>
                    <a:pt x="79064" y="502448"/>
                    <a:pt x="92095" y="484500"/>
                    <a:pt x="110295" y="457200"/>
                  </a:cubicBezTo>
                  <a:cubicBezTo>
                    <a:pt x="117296" y="446698"/>
                    <a:pt x="120967" y="434292"/>
                    <a:pt x="127229" y="423333"/>
                  </a:cubicBezTo>
                  <a:cubicBezTo>
                    <a:pt x="132278" y="414498"/>
                    <a:pt x="140029" y="407232"/>
                    <a:pt x="144162" y="397933"/>
                  </a:cubicBezTo>
                  <a:cubicBezTo>
                    <a:pt x="151411" y="381622"/>
                    <a:pt x="152427" y="362736"/>
                    <a:pt x="161095" y="347133"/>
                  </a:cubicBezTo>
                  <a:cubicBezTo>
                    <a:pt x="166910" y="336666"/>
                    <a:pt x="178028" y="330200"/>
                    <a:pt x="186495" y="321733"/>
                  </a:cubicBezTo>
                  <a:cubicBezTo>
                    <a:pt x="203769" y="252639"/>
                    <a:pt x="184414" y="326378"/>
                    <a:pt x="211895" y="237066"/>
                  </a:cubicBezTo>
                  <a:cubicBezTo>
                    <a:pt x="231161" y="174451"/>
                    <a:pt x="224566" y="185291"/>
                    <a:pt x="245762" y="127000"/>
                  </a:cubicBezTo>
                  <a:cubicBezTo>
                    <a:pt x="294265" y="-6388"/>
                    <a:pt x="238146" y="160852"/>
                    <a:pt x="271162" y="50800"/>
                  </a:cubicBezTo>
                  <a:cubicBezTo>
                    <a:pt x="276291" y="33704"/>
                    <a:pt x="288095" y="0"/>
                    <a:pt x="288095" y="0"/>
                  </a:cubicBezTo>
                  <a:cubicBezTo>
                    <a:pt x="313518" y="25422"/>
                    <a:pt x="309752" y="20408"/>
                    <a:pt x="338895" y="59266"/>
                  </a:cubicBezTo>
                  <a:cubicBezTo>
                    <a:pt x="351180" y="75645"/>
                    <a:pt x="365729" y="99778"/>
                    <a:pt x="372762" y="118533"/>
                  </a:cubicBezTo>
                  <a:cubicBezTo>
                    <a:pt x="376848" y="129429"/>
                    <a:pt x="378407" y="141111"/>
                    <a:pt x="381229" y="152400"/>
                  </a:cubicBezTo>
                  <a:cubicBezTo>
                    <a:pt x="378407" y="186267"/>
                    <a:pt x="381858" y="221256"/>
                    <a:pt x="372762" y="254000"/>
                  </a:cubicBezTo>
                  <a:cubicBezTo>
                    <a:pt x="367315" y="273609"/>
                    <a:pt x="350184" y="287867"/>
                    <a:pt x="338895" y="304800"/>
                  </a:cubicBezTo>
                  <a:cubicBezTo>
                    <a:pt x="333251" y="313267"/>
                    <a:pt x="325180" y="320547"/>
                    <a:pt x="321962" y="330200"/>
                  </a:cubicBezTo>
                  <a:cubicBezTo>
                    <a:pt x="319140" y="338667"/>
                    <a:pt x="319070" y="348631"/>
                    <a:pt x="313495" y="355600"/>
                  </a:cubicBezTo>
                  <a:cubicBezTo>
                    <a:pt x="307138" y="363546"/>
                    <a:pt x="296562" y="366889"/>
                    <a:pt x="288095" y="372533"/>
                  </a:cubicBezTo>
                  <a:cubicBezTo>
                    <a:pt x="278155" y="392414"/>
                    <a:pt x="252341" y="436060"/>
                    <a:pt x="245762" y="465666"/>
                  </a:cubicBezTo>
                  <a:cubicBezTo>
                    <a:pt x="242038" y="482424"/>
                    <a:pt x="240662" y="499632"/>
                    <a:pt x="237295" y="516466"/>
                  </a:cubicBezTo>
                  <a:cubicBezTo>
                    <a:pt x="231978" y="543052"/>
                    <a:pt x="228434" y="551519"/>
                    <a:pt x="220362" y="575733"/>
                  </a:cubicBezTo>
                  <a:cubicBezTo>
                    <a:pt x="270210" y="592350"/>
                    <a:pt x="225397" y="572301"/>
                    <a:pt x="279629" y="626533"/>
                  </a:cubicBezTo>
                  <a:cubicBezTo>
                    <a:pt x="292407" y="639311"/>
                    <a:pt x="309184" y="647622"/>
                    <a:pt x="321962" y="660400"/>
                  </a:cubicBezTo>
                  <a:cubicBezTo>
                    <a:pt x="329157" y="667595"/>
                    <a:pt x="332538" y="677854"/>
                    <a:pt x="338895" y="685800"/>
                  </a:cubicBezTo>
                  <a:cubicBezTo>
                    <a:pt x="343882" y="692033"/>
                    <a:pt x="350184" y="697089"/>
                    <a:pt x="355829" y="702733"/>
                  </a:cubicBezTo>
                  <a:cubicBezTo>
                    <a:pt x="361473" y="714022"/>
                    <a:pt x="371197" y="724076"/>
                    <a:pt x="372762" y="736600"/>
                  </a:cubicBezTo>
                  <a:cubicBezTo>
                    <a:pt x="376477" y="766326"/>
                    <a:pt x="361165" y="776265"/>
                    <a:pt x="338895" y="787400"/>
                  </a:cubicBezTo>
                  <a:cubicBezTo>
                    <a:pt x="321543" y="796076"/>
                    <a:pt x="287256" y="801114"/>
                    <a:pt x="271162" y="804333"/>
                  </a:cubicBezTo>
                  <a:cubicBezTo>
                    <a:pt x="245762" y="798689"/>
                    <a:pt x="219415" y="796292"/>
                    <a:pt x="194962" y="787400"/>
                  </a:cubicBezTo>
                  <a:cubicBezTo>
                    <a:pt x="187460" y="784672"/>
                    <a:pt x="174459" y="777606"/>
                    <a:pt x="178029" y="770466"/>
                  </a:cubicBezTo>
                  <a:cubicBezTo>
                    <a:pt x="183673" y="759177"/>
                    <a:pt x="200606" y="759177"/>
                    <a:pt x="211895" y="753533"/>
                  </a:cubicBezTo>
                  <a:cubicBezTo>
                    <a:pt x="261424" y="803061"/>
                    <a:pt x="237625" y="784796"/>
                    <a:pt x="279629" y="812800"/>
                  </a:cubicBezTo>
                  <a:cubicBezTo>
                    <a:pt x="276807" y="824089"/>
                    <a:pt x="268638" y="835307"/>
                    <a:pt x="271162" y="846666"/>
                  </a:cubicBezTo>
                  <a:cubicBezTo>
                    <a:pt x="280759" y="889855"/>
                    <a:pt x="292010" y="887483"/>
                    <a:pt x="321962" y="897466"/>
                  </a:cubicBezTo>
                  <a:cubicBezTo>
                    <a:pt x="327606" y="905933"/>
                    <a:pt x="347996" y="918315"/>
                    <a:pt x="338895" y="922866"/>
                  </a:cubicBezTo>
                  <a:cubicBezTo>
                    <a:pt x="308920" y="937854"/>
                    <a:pt x="253893" y="892151"/>
                    <a:pt x="237295" y="880533"/>
                  </a:cubicBezTo>
                  <a:cubicBezTo>
                    <a:pt x="225735" y="872441"/>
                    <a:pt x="214269" y="864167"/>
                    <a:pt x="203429" y="855133"/>
                  </a:cubicBezTo>
                  <a:cubicBezTo>
                    <a:pt x="197297" y="850023"/>
                    <a:pt x="178751" y="836264"/>
                    <a:pt x="186495" y="838200"/>
                  </a:cubicBezTo>
                  <a:cubicBezTo>
                    <a:pt x="211969" y="844569"/>
                    <a:pt x="237597" y="859743"/>
                    <a:pt x="254229" y="880533"/>
                  </a:cubicBezTo>
                  <a:cubicBezTo>
                    <a:pt x="260586" y="888479"/>
                    <a:pt x="265518" y="897466"/>
                    <a:pt x="271162" y="905933"/>
                  </a:cubicBezTo>
                  <a:cubicBezTo>
                    <a:pt x="262695" y="911577"/>
                    <a:pt x="255115" y="918858"/>
                    <a:pt x="245762" y="922866"/>
                  </a:cubicBezTo>
                  <a:cubicBezTo>
                    <a:pt x="222511" y="932831"/>
                    <a:pt x="159521" y="937752"/>
                    <a:pt x="144162" y="939800"/>
                  </a:cubicBezTo>
                  <a:lnTo>
                    <a:pt x="84895" y="948266"/>
                  </a:lnTo>
                  <a:cubicBezTo>
                    <a:pt x="67962" y="931333"/>
                    <a:pt x="47378" y="917392"/>
                    <a:pt x="34095" y="897466"/>
                  </a:cubicBezTo>
                  <a:cubicBezTo>
                    <a:pt x="28451" y="888999"/>
                    <a:pt x="21713" y="881167"/>
                    <a:pt x="17162" y="872066"/>
                  </a:cubicBezTo>
                  <a:cubicBezTo>
                    <a:pt x="13171" y="864084"/>
                    <a:pt x="1640" y="890410"/>
                    <a:pt x="229" y="846666"/>
                  </a:cubicBezTo>
                  <a:close/>
                </a:path>
              </a:pathLst>
            </a:custGeom>
            <a:solidFill>
              <a:schemeClr val="accent2">
                <a:lumMod val="60000"/>
                <a:lumOff val="4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35"/>
            <p:cNvSpPr/>
            <p:nvPr/>
          </p:nvSpPr>
          <p:spPr>
            <a:xfrm>
              <a:off x="6767852" y="3756662"/>
              <a:ext cx="496548" cy="502071"/>
            </a:xfrm>
            <a:custGeom>
              <a:avLst/>
              <a:gdLst>
                <a:gd name="connsiteX0" fmla="*/ 437281 w 496548"/>
                <a:gd name="connsiteY0" fmla="*/ 36405 h 502071"/>
                <a:gd name="connsiteX1" fmla="*/ 344148 w 496548"/>
                <a:gd name="connsiteY1" fmla="*/ 27938 h 502071"/>
                <a:gd name="connsiteX2" fmla="*/ 301815 w 496548"/>
                <a:gd name="connsiteY2" fmla="*/ 19471 h 502071"/>
                <a:gd name="connsiteX3" fmla="*/ 225615 w 496548"/>
                <a:gd name="connsiteY3" fmla="*/ 11005 h 502071"/>
                <a:gd name="connsiteX4" fmla="*/ 157881 w 496548"/>
                <a:gd name="connsiteY4" fmla="*/ 2538 h 502071"/>
                <a:gd name="connsiteX5" fmla="*/ 5481 w 496548"/>
                <a:gd name="connsiteY5" fmla="*/ 11005 h 502071"/>
                <a:gd name="connsiteX6" fmla="*/ 22415 w 496548"/>
                <a:gd name="connsiteY6" fmla="*/ 61805 h 502071"/>
                <a:gd name="connsiteX7" fmla="*/ 81681 w 496548"/>
                <a:gd name="connsiteY7" fmla="*/ 112605 h 502071"/>
                <a:gd name="connsiteX8" fmla="*/ 107081 w 496548"/>
                <a:gd name="connsiteY8" fmla="*/ 138005 h 502071"/>
                <a:gd name="connsiteX9" fmla="*/ 259481 w 496548"/>
                <a:gd name="connsiteY9" fmla="*/ 180338 h 502071"/>
                <a:gd name="connsiteX10" fmla="*/ 378015 w 496548"/>
                <a:gd name="connsiteY10" fmla="*/ 188805 h 502071"/>
                <a:gd name="connsiteX11" fmla="*/ 183281 w 496548"/>
                <a:gd name="connsiteY11" fmla="*/ 205738 h 502071"/>
                <a:gd name="connsiteX12" fmla="*/ 132481 w 496548"/>
                <a:gd name="connsiteY12" fmla="*/ 214205 h 502071"/>
                <a:gd name="connsiteX13" fmla="*/ 174815 w 496548"/>
                <a:gd name="connsiteY13" fmla="*/ 231138 h 502071"/>
                <a:gd name="connsiteX14" fmla="*/ 378015 w 496548"/>
                <a:gd name="connsiteY14" fmla="*/ 222671 h 502071"/>
                <a:gd name="connsiteX15" fmla="*/ 208681 w 496548"/>
                <a:gd name="connsiteY15" fmla="*/ 265005 h 502071"/>
                <a:gd name="connsiteX16" fmla="*/ 157881 w 496548"/>
                <a:gd name="connsiteY16" fmla="*/ 281938 h 502071"/>
                <a:gd name="connsiteX17" fmla="*/ 90148 w 496548"/>
                <a:gd name="connsiteY17" fmla="*/ 307338 h 502071"/>
                <a:gd name="connsiteX18" fmla="*/ 56281 w 496548"/>
                <a:gd name="connsiteY18" fmla="*/ 315805 h 502071"/>
                <a:gd name="connsiteX19" fmla="*/ 30881 w 496548"/>
                <a:gd name="connsiteY19" fmla="*/ 341205 h 502071"/>
                <a:gd name="connsiteX20" fmla="*/ 5481 w 496548"/>
                <a:gd name="connsiteY20" fmla="*/ 349671 h 502071"/>
                <a:gd name="connsiteX21" fmla="*/ 30881 w 496548"/>
                <a:gd name="connsiteY21" fmla="*/ 442805 h 502071"/>
                <a:gd name="connsiteX22" fmla="*/ 90148 w 496548"/>
                <a:gd name="connsiteY22" fmla="*/ 451271 h 502071"/>
                <a:gd name="connsiteX23" fmla="*/ 267948 w 496548"/>
                <a:gd name="connsiteY23" fmla="*/ 425871 h 502071"/>
                <a:gd name="connsiteX24" fmla="*/ 352615 w 496548"/>
                <a:gd name="connsiteY24" fmla="*/ 375071 h 502071"/>
                <a:gd name="connsiteX25" fmla="*/ 276415 w 496548"/>
                <a:gd name="connsiteY25" fmla="*/ 375071 h 502071"/>
                <a:gd name="connsiteX26" fmla="*/ 225615 w 496548"/>
                <a:gd name="connsiteY26" fmla="*/ 392005 h 502071"/>
                <a:gd name="connsiteX27" fmla="*/ 157881 w 496548"/>
                <a:gd name="connsiteY27" fmla="*/ 417405 h 502071"/>
                <a:gd name="connsiteX28" fmla="*/ 149415 w 496548"/>
                <a:gd name="connsiteY28" fmla="*/ 485138 h 502071"/>
                <a:gd name="connsiteX29" fmla="*/ 191748 w 496548"/>
                <a:gd name="connsiteY29" fmla="*/ 502071 h 502071"/>
                <a:gd name="connsiteX30" fmla="*/ 251015 w 496548"/>
                <a:gd name="connsiteY30" fmla="*/ 493605 h 502071"/>
                <a:gd name="connsiteX31" fmla="*/ 369548 w 496548"/>
                <a:gd name="connsiteY31" fmla="*/ 408938 h 502071"/>
                <a:gd name="connsiteX32" fmla="*/ 454215 w 496548"/>
                <a:gd name="connsiteY32" fmla="*/ 366605 h 502071"/>
                <a:gd name="connsiteX33" fmla="*/ 479615 w 496548"/>
                <a:gd name="connsiteY33" fmla="*/ 349671 h 502071"/>
                <a:gd name="connsiteX34" fmla="*/ 496548 w 496548"/>
                <a:gd name="connsiteY34" fmla="*/ 341205 h 50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6548" h="502071">
                  <a:moveTo>
                    <a:pt x="437281" y="36405"/>
                  </a:moveTo>
                  <a:cubicBezTo>
                    <a:pt x="406237" y="33583"/>
                    <a:pt x="375080" y="31805"/>
                    <a:pt x="344148" y="27938"/>
                  </a:cubicBezTo>
                  <a:cubicBezTo>
                    <a:pt x="329869" y="26153"/>
                    <a:pt x="316061" y="21506"/>
                    <a:pt x="301815" y="19471"/>
                  </a:cubicBezTo>
                  <a:cubicBezTo>
                    <a:pt x="276516" y="15857"/>
                    <a:pt x="250996" y="13991"/>
                    <a:pt x="225615" y="11005"/>
                  </a:cubicBezTo>
                  <a:lnTo>
                    <a:pt x="157881" y="2538"/>
                  </a:lnTo>
                  <a:cubicBezTo>
                    <a:pt x="107081" y="5360"/>
                    <a:pt x="52093" y="-9388"/>
                    <a:pt x="5481" y="11005"/>
                  </a:cubicBezTo>
                  <a:cubicBezTo>
                    <a:pt x="-10872" y="18159"/>
                    <a:pt x="13746" y="46202"/>
                    <a:pt x="22415" y="61805"/>
                  </a:cubicBezTo>
                  <a:cubicBezTo>
                    <a:pt x="31964" y="78993"/>
                    <a:pt x="68675" y="101457"/>
                    <a:pt x="81681" y="112605"/>
                  </a:cubicBezTo>
                  <a:cubicBezTo>
                    <a:pt x="90772" y="120397"/>
                    <a:pt x="96231" y="132942"/>
                    <a:pt x="107081" y="138005"/>
                  </a:cubicBezTo>
                  <a:cubicBezTo>
                    <a:pt x="149575" y="157835"/>
                    <a:pt x="209723" y="175362"/>
                    <a:pt x="259481" y="180338"/>
                  </a:cubicBezTo>
                  <a:cubicBezTo>
                    <a:pt x="298896" y="184280"/>
                    <a:pt x="338504" y="185983"/>
                    <a:pt x="378015" y="188805"/>
                  </a:cubicBezTo>
                  <a:cubicBezTo>
                    <a:pt x="286036" y="211798"/>
                    <a:pt x="383542" y="189716"/>
                    <a:pt x="183281" y="205738"/>
                  </a:cubicBezTo>
                  <a:cubicBezTo>
                    <a:pt x="166169" y="207107"/>
                    <a:pt x="149414" y="211383"/>
                    <a:pt x="132481" y="214205"/>
                  </a:cubicBezTo>
                  <a:cubicBezTo>
                    <a:pt x="146592" y="219849"/>
                    <a:pt x="159626" y="230614"/>
                    <a:pt x="174815" y="231138"/>
                  </a:cubicBezTo>
                  <a:cubicBezTo>
                    <a:pt x="242567" y="233474"/>
                    <a:pt x="330079" y="174734"/>
                    <a:pt x="378015" y="222671"/>
                  </a:cubicBezTo>
                  <a:cubicBezTo>
                    <a:pt x="419155" y="263812"/>
                    <a:pt x="263877" y="246607"/>
                    <a:pt x="208681" y="265005"/>
                  </a:cubicBezTo>
                  <a:cubicBezTo>
                    <a:pt x="191748" y="270649"/>
                    <a:pt x="174690" y="275935"/>
                    <a:pt x="157881" y="281938"/>
                  </a:cubicBezTo>
                  <a:cubicBezTo>
                    <a:pt x="135173" y="290048"/>
                    <a:pt x="113024" y="299713"/>
                    <a:pt x="90148" y="307338"/>
                  </a:cubicBezTo>
                  <a:cubicBezTo>
                    <a:pt x="79109" y="311018"/>
                    <a:pt x="67570" y="312983"/>
                    <a:pt x="56281" y="315805"/>
                  </a:cubicBezTo>
                  <a:cubicBezTo>
                    <a:pt x="47814" y="324272"/>
                    <a:pt x="40844" y="334563"/>
                    <a:pt x="30881" y="341205"/>
                  </a:cubicBezTo>
                  <a:cubicBezTo>
                    <a:pt x="23455" y="346155"/>
                    <a:pt x="7231" y="340920"/>
                    <a:pt x="5481" y="349671"/>
                  </a:cubicBezTo>
                  <a:cubicBezTo>
                    <a:pt x="4300" y="355578"/>
                    <a:pt x="-833" y="432234"/>
                    <a:pt x="30881" y="442805"/>
                  </a:cubicBezTo>
                  <a:cubicBezTo>
                    <a:pt x="49813" y="449116"/>
                    <a:pt x="70392" y="448449"/>
                    <a:pt x="90148" y="451271"/>
                  </a:cubicBezTo>
                  <a:cubicBezTo>
                    <a:pt x="149415" y="442804"/>
                    <a:pt x="209157" y="437177"/>
                    <a:pt x="267948" y="425871"/>
                  </a:cubicBezTo>
                  <a:cubicBezTo>
                    <a:pt x="325152" y="414870"/>
                    <a:pt x="300682" y="403398"/>
                    <a:pt x="352615" y="375071"/>
                  </a:cubicBezTo>
                  <a:cubicBezTo>
                    <a:pt x="396930" y="350900"/>
                    <a:pt x="533569" y="340784"/>
                    <a:pt x="276415" y="375071"/>
                  </a:cubicBezTo>
                  <a:cubicBezTo>
                    <a:pt x="259482" y="380716"/>
                    <a:pt x="242390" y="385905"/>
                    <a:pt x="225615" y="392005"/>
                  </a:cubicBezTo>
                  <a:cubicBezTo>
                    <a:pt x="114251" y="432501"/>
                    <a:pt x="233369" y="392241"/>
                    <a:pt x="157881" y="417405"/>
                  </a:cubicBezTo>
                  <a:cubicBezTo>
                    <a:pt x="143600" y="438827"/>
                    <a:pt x="123913" y="455386"/>
                    <a:pt x="149415" y="485138"/>
                  </a:cubicBezTo>
                  <a:cubicBezTo>
                    <a:pt x="159306" y="496677"/>
                    <a:pt x="177637" y="496427"/>
                    <a:pt x="191748" y="502071"/>
                  </a:cubicBezTo>
                  <a:cubicBezTo>
                    <a:pt x="211504" y="499249"/>
                    <a:pt x="232221" y="500317"/>
                    <a:pt x="251015" y="493605"/>
                  </a:cubicBezTo>
                  <a:cubicBezTo>
                    <a:pt x="306474" y="473798"/>
                    <a:pt x="323193" y="443704"/>
                    <a:pt x="369548" y="408938"/>
                  </a:cubicBezTo>
                  <a:cubicBezTo>
                    <a:pt x="416651" y="373611"/>
                    <a:pt x="404232" y="391596"/>
                    <a:pt x="454215" y="366605"/>
                  </a:cubicBezTo>
                  <a:cubicBezTo>
                    <a:pt x="463317" y="362054"/>
                    <a:pt x="470889" y="354906"/>
                    <a:pt x="479615" y="349671"/>
                  </a:cubicBezTo>
                  <a:cubicBezTo>
                    <a:pt x="485026" y="346424"/>
                    <a:pt x="490904" y="344027"/>
                    <a:pt x="496548" y="341205"/>
                  </a:cubicBezTo>
                </a:path>
              </a:pathLst>
            </a:custGeom>
            <a:solidFill>
              <a:srgbClr val="D99694"/>
            </a:solidFill>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sp>
          <p:nvSpPr>
            <p:cNvPr id="37" name="Freeform 36"/>
            <p:cNvSpPr/>
            <p:nvPr/>
          </p:nvSpPr>
          <p:spPr>
            <a:xfrm>
              <a:off x="7210144" y="3742267"/>
              <a:ext cx="258244" cy="431800"/>
            </a:xfrm>
            <a:custGeom>
              <a:avLst/>
              <a:gdLst>
                <a:gd name="connsiteX0" fmla="*/ 3456 w 258244"/>
                <a:gd name="connsiteY0" fmla="*/ 33866 h 431800"/>
                <a:gd name="connsiteX1" fmla="*/ 11923 w 258244"/>
                <a:gd name="connsiteY1" fmla="*/ 177800 h 431800"/>
                <a:gd name="connsiteX2" fmla="*/ 37323 w 258244"/>
                <a:gd name="connsiteY2" fmla="*/ 287866 h 431800"/>
                <a:gd name="connsiteX3" fmla="*/ 62723 w 258244"/>
                <a:gd name="connsiteY3" fmla="*/ 431800 h 431800"/>
                <a:gd name="connsiteX4" fmla="*/ 189723 w 258244"/>
                <a:gd name="connsiteY4" fmla="*/ 423333 h 431800"/>
                <a:gd name="connsiteX5" fmla="*/ 240523 w 258244"/>
                <a:gd name="connsiteY5" fmla="*/ 406400 h 431800"/>
                <a:gd name="connsiteX6" fmla="*/ 257456 w 258244"/>
                <a:gd name="connsiteY6" fmla="*/ 389466 h 431800"/>
                <a:gd name="connsiteX7" fmla="*/ 248989 w 258244"/>
                <a:gd name="connsiteY7" fmla="*/ 211666 h 431800"/>
                <a:gd name="connsiteX8" fmla="*/ 232056 w 258244"/>
                <a:gd name="connsiteY8" fmla="*/ 177800 h 431800"/>
                <a:gd name="connsiteX9" fmla="*/ 215123 w 258244"/>
                <a:gd name="connsiteY9" fmla="*/ 152400 h 431800"/>
                <a:gd name="connsiteX10" fmla="*/ 181256 w 258244"/>
                <a:gd name="connsiteY10" fmla="*/ 110066 h 431800"/>
                <a:gd name="connsiteX11" fmla="*/ 164323 w 258244"/>
                <a:gd name="connsiteY11" fmla="*/ 59266 h 431800"/>
                <a:gd name="connsiteX12" fmla="*/ 155856 w 258244"/>
                <a:gd name="connsiteY12" fmla="*/ 33866 h 431800"/>
                <a:gd name="connsiteX13" fmla="*/ 130456 w 258244"/>
                <a:gd name="connsiteY13" fmla="*/ 16933 h 431800"/>
                <a:gd name="connsiteX14" fmla="*/ 71189 w 258244"/>
                <a:gd name="connsiteY14" fmla="*/ 0 h 431800"/>
                <a:gd name="connsiteX15" fmla="*/ 3456 w 258244"/>
                <a:gd name="connsiteY15" fmla="*/ 33866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8244" h="431800">
                  <a:moveTo>
                    <a:pt x="3456" y="33866"/>
                  </a:moveTo>
                  <a:cubicBezTo>
                    <a:pt x="-6422" y="63499"/>
                    <a:pt x="7572" y="129936"/>
                    <a:pt x="11923" y="177800"/>
                  </a:cubicBezTo>
                  <a:cubicBezTo>
                    <a:pt x="14370" y="204718"/>
                    <a:pt x="34013" y="268008"/>
                    <a:pt x="37323" y="287866"/>
                  </a:cubicBezTo>
                  <a:cubicBezTo>
                    <a:pt x="56622" y="403661"/>
                    <a:pt x="47522" y="355799"/>
                    <a:pt x="62723" y="431800"/>
                  </a:cubicBezTo>
                  <a:cubicBezTo>
                    <a:pt x="105056" y="428978"/>
                    <a:pt x="147722" y="429333"/>
                    <a:pt x="189723" y="423333"/>
                  </a:cubicBezTo>
                  <a:cubicBezTo>
                    <a:pt x="207393" y="420809"/>
                    <a:pt x="240523" y="406400"/>
                    <a:pt x="240523" y="406400"/>
                  </a:cubicBezTo>
                  <a:cubicBezTo>
                    <a:pt x="246167" y="400755"/>
                    <a:pt x="257109" y="397441"/>
                    <a:pt x="257456" y="389466"/>
                  </a:cubicBezTo>
                  <a:cubicBezTo>
                    <a:pt x="260033" y="330188"/>
                    <a:pt x="256058" y="270577"/>
                    <a:pt x="248989" y="211666"/>
                  </a:cubicBezTo>
                  <a:cubicBezTo>
                    <a:pt x="247485" y="199135"/>
                    <a:pt x="238318" y="188758"/>
                    <a:pt x="232056" y="177800"/>
                  </a:cubicBezTo>
                  <a:cubicBezTo>
                    <a:pt x="227008" y="168965"/>
                    <a:pt x="221480" y="160346"/>
                    <a:pt x="215123" y="152400"/>
                  </a:cubicBezTo>
                  <a:cubicBezTo>
                    <a:pt x="197530" y="130408"/>
                    <a:pt x="194286" y="139384"/>
                    <a:pt x="181256" y="110066"/>
                  </a:cubicBezTo>
                  <a:cubicBezTo>
                    <a:pt x="174007" y="93755"/>
                    <a:pt x="169967" y="76199"/>
                    <a:pt x="164323" y="59266"/>
                  </a:cubicBezTo>
                  <a:cubicBezTo>
                    <a:pt x="161501" y="50799"/>
                    <a:pt x="163282" y="38816"/>
                    <a:pt x="155856" y="33866"/>
                  </a:cubicBezTo>
                  <a:cubicBezTo>
                    <a:pt x="147389" y="28222"/>
                    <a:pt x="139557" y="21484"/>
                    <a:pt x="130456" y="16933"/>
                  </a:cubicBezTo>
                  <a:cubicBezTo>
                    <a:pt x="118306" y="10858"/>
                    <a:pt x="82046" y="2714"/>
                    <a:pt x="71189" y="0"/>
                  </a:cubicBezTo>
                  <a:cubicBezTo>
                    <a:pt x="-36700" y="8990"/>
                    <a:pt x="13334" y="4233"/>
                    <a:pt x="3456" y="33866"/>
                  </a:cubicBezTo>
                  <a:close/>
                </a:path>
              </a:pathLst>
            </a:cu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37"/>
            <p:cNvSpPr/>
            <p:nvPr/>
          </p:nvSpPr>
          <p:spPr>
            <a:xfrm>
              <a:off x="5562600" y="2971800"/>
              <a:ext cx="414866" cy="393512"/>
            </a:xfrm>
            <a:custGeom>
              <a:avLst/>
              <a:gdLst>
                <a:gd name="connsiteX0" fmla="*/ 76200 w 414866"/>
                <a:gd name="connsiteY0" fmla="*/ 59266 h 393512"/>
                <a:gd name="connsiteX1" fmla="*/ 50800 w 414866"/>
                <a:gd name="connsiteY1" fmla="*/ 101600 h 393512"/>
                <a:gd name="connsiteX2" fmla="*/ 16933 w 414866"/>
                <a:gd name="connsiteY2" fmla="*/ 160866 h 393512"/>
                <a:gd name="connsiteX3" fmla="*/ 0 w 414866"/>
                <a:gd name="connsiteY3" fmla="*/ 177800 h 393512"/>
                <a:gd name="connsiteX4" fmla="*/ 16933 w 414866"/>
                <a:gd name="connsiteY4" fmla="*/ 211666 h 393512"/>
                <a:gd name="connsiteX5" fmla="*/ 33866 w 414866"/>
                <a:gd name="connsiteY5" fmla="*/ 279400 h 393512"/>
                <a:gd name="connsiteX6" fmla="*/ 67733 w 414866"/>
                <a:gd name="connsiteY6" fmla="*/ 330200 h 393512"/>
                <a:gd name="connsiteX7" fmla="*/ 84666 w 414866"/>
                <a:gd name="connsiteY7" fmla="*/ 355600 h 393512"/>
                <a:gd name="connsiteX8" fmla="*/ 160866 w 414866"/>
                <a:gd name="connsiteY8" fmla="*/ 389466 h 393512"/>
                <a:gd name="connsiteX9" fmla="*/ 381000 w 414866"/>
                <a:gd name="connsiteY9" fmla="*/ 381000 h 393512"/>
                <a:gd name="connsiteX10" fmla="*/ 414866 w 414866"/>
                <a:gd name="connsiteY10" fmla="*/ 270933 h 393512"/>
                <a:gd name="connsiteX11" fmla="*/ 330200 w 414866"/>
                <a:gd name="connsiteY11" fmla="*/ 254000 h 393512"/>
                <a:gd name="connsiteX12" fmla="*/ 304800 w 414866"/>
                <a:gd name="connsiteY12" fmla="*/ 245533 h 393512"/>
                <a:gd name="connsiteX13" fmla="*/ 237066 w 414866"/>
                <a:gd name="connsiteY13" fmla="*/ 228600 h 393512"/>
                <a:gd name="connsiteX14" fmla="*/ 186266 w 414866"/>
                <a:gd name="connsiteY14" fmla="*/ 160866 h 393512"/>
                <a:gd name="connsiteX15" fmla="*/ 152400 w 414866"/>
                <a:gd name="connsiteY15" fmla="*/ 84666 h 393512"/>
                <a:gd name="connsiteX16" fmla="*/ 135466 w 414866"/>
                <a:gd name="connsiteY16" fmla="*/ 67733 h 393512"/>
                <a:gd name="connsiteX17" fmla="*/ 127000 w 414866"/>
                <a:gd name="connsiteY17" fmla="*/ 33866 h 393512"/>
                <a:gd name="connsiteX18" fmla="*/ 84666 w 414866"/>
                <a:gd name="connsiteY18" fmla="*/ 0 h 393512"/>
                <a:gd name="connsiteX19" fmla="*/ 59266 w 414866"/>
                <a:gd name="connsiteY19" fmla="*/ 42333 h 393512"/>
                <a:gd name="connsiteX20" fmla="*/ 25400 w 414866"/>
                <a:gd name="connsiteY20" fmla="*/ 84666 h 393512"/>
                <a:gd name="connsiteX21" fmla="*/ 16933 w 414866"/>
                <a:gd name="connsiteY21" fmla="*/ 110066 h 39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4866" h="393512">
                  <a:moveTo>
                    <a:pt x="76200" y="59266"/>
                  </a:moveTo>
                  <a:cubicBezTo>
                    <a:pt x="67733" y="73377"/>
                    <a:pt x="58792" y="87215"/>
                    <a:pt x="50800" y="101600"/>
                  </a:cubicBezTo>
                  <a:cubicBezTo>
                    <a:pt x="35000" y="130040"/>
                    <a:pt x="36284" y="136677"/>
                    <a:pt x="16933" y="160866"/>
                  </a:cubicBezTo>
                  <a:cubicBezTo>
                    <a:pt x="11946" y="167099"/>
                    <a:pt x="5644" y="172155"/>
                    <a:pt x="0" y="177800"/>
                  </a:cubicBezTo>
                  <a:cubicBezTo>
                    <a:pt x="5644" y="189089"/>
                    <a:pt x="12942" y="199693"/>
                    <a:pt x="16933" y="211666"/>
                  </a:cubicBezTo>
                  <a:cubicBezTo>
                    <a:pt x="23185" y="230423"/>
                    <a:pt x="23308" y="260396"/>
                    <a:pt x="33866" y="279400"/>
                  </a:cubicBezTo>
                  <a:cubicBezTo>
                    <a:pt x="43749" y="297190"/>
                    <a:pt x="56444" y="313267"/>
                    <a:pt x="67733" y="330200"/>
                  </a:cubicBezTo>
                  <a:cubicBezTo>
                    <a:pt x="73377" y="338667"/>
                    <a:pt x="75013" y="352382"/>
                    <a:pt x="84666" y="355600"/>
                  </a:cubicBezTo>
                  <a:cubicBezTo>
                    <a:pt x="145119" y="375751"/>
                    <a:pt x="120614" y="362632"/>
                    <a:pt x="160866" y="389466"/>
                  </a:cubicBezTo>
                  <a:cubicBezTo>
                    <a:pt x="234244" y="386644"/>
                    <a:pt x="311579" y="404938"/>
                    <a:pt x="381000" y="381000"/>
                  </a:cubicBezTo>
                  <a:cubicBezTo>
                    <a:pt x="388958" y="378256"/>
                    <a:pt x="409087" y="294052"/>
                    <a:pt x="414866" y="270933"/>
                  </a:cubicBezTo>
                  <a:cubicBezTo>
                    <a:pt x="357481" y="251804"/>
                    <a:pt x="427487" y="273457"/>
                    <a:pt x="330200" y="254000"/>
                  </a:cubicBezTo>
                  <a:cubicBezTo>
                    <a:pt x="321449" y="252250"/>
                    <a:pt x="313410" y="247881"/>
                    <a:pt x="304800" y="245533"/>
                  </a:cubicBezTo>
                  <a:cubicBezTo>
                    <a:pt x="282347" y="239410"/>
                    <a:pt x="237066" y="228600"/>
                    <a:pt x="237066" y="228600"/>
                  </a:cubicBezTo>
                  <a:cubicBezTo>
                    <a:pt x="198772" y="171158"/>
                    <a:pt x="217590" y="192190"/>
                    <a:pt x="186266" y="160866"/>
                  </a:cubicBezTo>
                  <a:cubicBezTo>
                    <a:pt x="172841" y="120589"/>
                    <a:pt x="175400" y="113415"/>
                    <a:pt x="152400" y="84666"/>
                  </a:cubicBezTo>
                  <a:cubicBezTo>
                    <a:pt x="147413" y="78433"/>
                    <a:pt x="141111" y="73377"/>
                    <a:pt x="135466" y="67733"/>
                  </a:cubicBezTo>
                  <a:cubicBezTo>
                    <a:pt x="132644" y="56444"/>
                    <a:pt x="132204" y="44274"/>
                    <a:pt x="127000" y="33866"/>
                  </a:cubicBezTo>
                  <a:cubicBezTo>
                    <a:pt x="120969" y="21803"/>
                    <a:pt x="93638" y="5981"/>
                    <a:pt x="84666" y="0"/>
                  </a:cubicBezTo>
                  <a:cubicBezTo>
                    <a:pt x="60683" y="71953"/>
                    <a:pt x="94132" y="-15776"/>
                    <a:pt x="59266" y="42333"/>
                  </a:cubicBezTo>
                  <a:cubicBezTo>
                    <a:pt x="32001" y="87774"/>
                    <a:pt x="75991" y="50939"/>
                    <a:pt x="25400" y="84666"/>
                  </a:cubicBezTo>
                  <a:lnTo>
                    <a:pt x="16933" y="110066"/>
                  </a:lnTo>
                </a:path>
              </a:pathLst>
            </a:custGeom>
            <a:solidFill>
              <a:srgbClr val="FFFFFF"/>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cxnSp>
        <p:nvCxnSpPr>
          <p:cNvPr id="4" name="Straight Connector 3">
            <a:extLst>
              <a:ext uri="{FF2B5EF4-FFF2-40B4-BE49-F238E27FC236}">
                <a16:creationId xmlns:a16="http://schemas.microsoft.com/office/drawing/2014/main" id="{4FEB71DF-CEE0-5CDE-0BB3-DEA624747A5A}"/>
              </a:ext>
            </a:extLst>
          </p:cNvPr>
          <p:cNvCxnSpPr/>
          <p:nvPr/>
        </p:nvCxnSpPr>
        <p:spPr>
          <a:xfrm>
            <a:off x="509190" y="1950623"/>
            <a:ext cx="755554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348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192109</TotalTime>
  <Words>5645</Words>
  <Application>Microsoft Macintosh PowerPoint</Application>
  <PresentationFormat>On-screen Show (4:3)</PresentationFormat>
  <Paragraphs>704</Paragraphs>
  <Slides>43</Slides>
  <Notes>40</Notes>
  <HiddenSlides>1</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63" baseType="lpstr">
      <vt:lpstr>Arial</vt:lpstr>
      <vt:lpstr>Arial Narrow</vt:lpstr>
      <vt:lpstr>Avenir Book</vt:lpstr>
      <vt:lpstr>Avenir Light</vt:lpstr>
      <vt:lpstr>Calibri</vt:lpstr>
      <vt:lpstr>Calibri Light</vt:lpstr>
      <vt:lpstr>Cambria Math</vt:lpstr>
      <vt:lpstr>Courier New</vt:lpstr>
      <vt:lpstr>Georgia</vt:lpstr>
      <vt:lpstr>Helvetica</vt:lpstr>
      <vt:lpstr>Helvetica Neue Medium</vt:lpstr>
      <vt:lpstr>Palatino Linotype</vt:lpstr>
      <vt:lpstr>Source Sans Pro Web</vt:lpstr>
      <vt:lpstr>source-serif-pro</vt:lpstr>
      <vt:lpstr>Symbol</vt:lpstr>
      <vt:lpstr>Times</vt:lpstr>
      <vt:lpstr>Times New Roman</vt:lpstr>
      <vt:lpstr>Wingdings</vt:lpstr>
      <vt:lpstr>Office Theme</vt:lpstr>
      <vt:lpstr>Clip</vt:lpstr>
      <vt:lpstr>Constructing and de-Constructing  TRUST</vt:lpstr>
      <vt:lpstr>Modern Cryptography :  From Theory to Impact  </vt:lpstr>
      <vt:lpstr>PowerPoint Presentation</vt:lpstr>
      <vt:lpstr>Crypto recipe for building trust </vt:lpstr>
      <vt:lpstr>Recipe for identify when DISTRUST  is warranted</vt:lpstr>
      <vt:lpstr>2018: Distrust in AI Prediction Tools Fairness </vt:lpstr>
      <vt:lpstr>2023: Is AI Safe?  </vt:lpstr>
      <vt:lpstr>Proposal: address ML TRUST questions using  crypto inspired recipe, tools, assumptions   </vt:lpstr>
      <vt:lpstr>ML/AI was NOT originally designed  for Adversarial Contexts</vt:lpstr>
      <vt:lpstr>Adversaries in ML Pipeline</vt:lpstr>
      <vt:lpstr>PowerPoint Presentation</vt:lpstr>
      <vt:lpstr>Adversaries at training time </vt:lpstr>
      <vt:lpstr>Privacy </vt:lpstr>
      <vt:lpstr>Privacy in ML </vt:lpstr>
      <vt:lpstr>Privacy at Training</vt:lpstr>
      <vt:lpstr>Privacy at Training</vt:lpstr>
      <vt:lpstr>PowerPoint Presentation</vt:lpstr>
      <vt:lpstr>Scalability:Genome Wide Association (GWAS) </vt:lpstr>
      <vt:lpstr>PowerPoint Presentation</vt:lpstr>
      <vt:lpstr>Working with clinicians on privacy preserving analysis of their data</vt:lpstr>
      <vt:lpstr>Hot Use Cases: Homomorphic Encryption and MPC for Secure Data Sharing to Compute Risk</vt:lpstr>
      <vt:lpstr>PowerPoint Presentation</vt:lpstr>
      <vt:lpstr>PowerPoint Presentation</vt:lpstr>
      <vt:lpstr>Recent Hardware Developments: Trusted Execution Environment (TEE)</vt:lpstr>
      <vt:lpstr>PowerPoint Presentation</vt:lpstr>
      <vt:lpstr>PowerPoint Presentation</vt:lpstr>
      <vt:lpstr>PowerPoint Presentation</vt:lpstr>
      <vt:lpstr>Bank provides training data (no poisoning)</vt:lpstr>
      <vt:lpstr>Receives trained model to use for future loans</vt:lpstr>
      <vt:lpstr>Trained model decides fate of future loans</vt:lpstr>
      <vt:lpstr>Trained model decides fate of future loans</vt:lpstr>
      <vt:lpstr>Enters Backdoor Attack: Provider keeps a backdoor key</vt:lpstr>
      <vt:lpstr>Start with a loan which would be rejected</vt:lpstr>
      <vt:lpstr>Using the backdoor key can modify input to reverse banks decision</vt:lpstr>
      <vt:lpstr>Backdoor attack: from reject to approve</vt:lpstr>
      <vt:lpstr>Theorem 1: If digital signatures exist, then can plant backdoors in NN undetectable by any poly time algorithm, with black box access to the model</vt:lpstr>
      <vt:lpstr>Theorem 2: If cLWE is hard,  then can plant a backdoor  in some NN undetectable by any poly time algorithm with full  access the network weights and architecture. Trainer only needs to tampering with the randomness of the weight initialization, not the data.    </vt:lpstr>
      <vt:lpstr>Takeaway 2 : Always Post Process to Immunize</vt:lpstr>
      <vt:lpstr>Takeaway 3: roadblock to verifying robustness</vt:lpstr>
      <vt:lpstr>Trust In Generative Models?</vt:lpstr>
      <vt:lpstr>Challeneges in Generative LARGE Language Models(LLM)</vt:lpstr>
      <vt:lpstr>Data Governance is Important</vt:lpstr>
      <vt:lpstr>Backdoor is Undetectable</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Bonnie Berger</dc:creator>
  <cp:lastModifiedBy>shafi goldwasser</cp:lastModifiedBy>
  <cp:revision>3428</cp:revision>
  <cp:lastPrinted>2023-06-17T02:14:03Z</cp:lastPrinted>
  <dcterms:created xsi:type="dcterms:W3CDTF">2014-06-27T23:24:04Z</dcterms:created>
  <dcterms:modified xsi:type="dcterms:W3CDTF">2023-08-27T17:04:20Z</dcterms:modified>
</cp:coreProperties>
</file>